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312" r:id="rId3"/>
    <p:sldId id="311" r:id="rId4"/>
    <p:sldId id="257" r:id="rId5"/>
    <p:sldId id="306" r:id="rId6"/>
    <p:sldId id="307" r:id="rId7"/>
    <p:sldId id="308" r:id="rId8"/>
    <p:sldId id="309" r:id="rId9"/>
    <p:sldId id="310" r:id="rId10"/>
    <p:sldId id="316" r:id="rId11"/>
    <p:sldId id="318" r:id="rId12"/>
    <p:sldId id="320" r:id="rId13"/>
    <p:sldId id="315" r:id="rId14"/>
    <p:sldId id="317" r:id="rId15"/>
    <p:sldId id="319" r:id="rId16"/>
    <p:sldId id="302" r:id="rId17"/>
  </p:sldIdLst>
  <p:sldSz cx="7559675" cy="53276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FD3"/>
    <a:srgbClr val="D4E4EB"/>
    <a:srgbClr val="FFFF99"/>
    <a:srgbClr val="DAD5E1"/>
    <a:srgbClr val="E9D4D4"/>
    <a:srgbClr val="F6F6F6"/>
    <a:srgbClr val="E0E8D5"/>
    <a:srgbClr val="68C52F"/>
    <a:srgbClr val="005778"/>
    <a:srgbClr val="F478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 autoAdjust="0"/>
    <p:restoredTop sz="88752" autoAdjust="0"/>
  </p:normalViewPr>
  <p:slideViewPr>
    <p:cSldViewPr snapToGrid="0">
      <p:cViewPr varScale="1">
        <p:scale>
          <a:sx n="74" d="100"/>
          <a:sy n="74" d="100"/>
        </p:scale>
        <p:origin x="1456" y="60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8FEF6-B863-4616-842A-8A39E3AD8515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7250"/>
            <a:ext cx="32829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6549D-8D74-44FD-B2FC-6886EA9FC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48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2023: Campo base, cosa abbiamo nello zaino? 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Presentazioni sui risultati 2023 (40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nostra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MonitorISA</a:t>
            </a:r>
            <a:r>
              <a:rPr lang="it-IT" sz="1800" dirty="0">
                <a:effectLst/>
                <a:latin typeface="Calibri" panose="020F0502020204030204" pitchFamily="34" charset="0"/>
              </a:rPr>
              <a:t>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(grafico a palle tutte edizioni,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prenotifica</a:t>
            </a:r>
            <a:r>
              <a:rPr lang="it-IT" sz="1800" dirty="0">
                <a:effectLst/>
                <a:latin typeface="Calibri" panose="020F0502020204030204" pitchFamily="34" charset="0"/>
              </a:rPr>
              <a:t>, disfagia, ricovero NOV 2023, confronti edizione precedenti con grafico colorato per time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window</a:t>
            </a:r>
            <a:r>
              <a:rPr lang="it-IT" sz="1800" dirty="0">
                <a:effectLst/>
                <a:latin typeface="Calibri" panose="020F0502020204030204" pitchFamily="34" charset="0"/>
              </a:rPr>
              <a:t>, nuovi grafici % sotto i 60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Matteo EMS: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(riprendere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2023, aggiornare numeri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MonitorIctus</a:t>
            </a:r>
            <a:r>
              <a:rPr lang="it-IT" sz="1800" dirty="0">
                <a:effectLst/>
                <a:latin typeface="Calibri" panose="020F0502020204030204" pitchFamily="34" charset="0"/>
              </a:rPr>
              <a:t> e EMS + aggiungere diapo ASLS + FAD volontari (se c'è tempo))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Prof Toni: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20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 ma da fare ex novo)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70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2023: Campo base, cosa abbiamo nello zaino? 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Presentazioni sui risultati 2023 (40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nostra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MonitorISA</a:t>
            </a:r>
            <a:r>
              <a:rPr lang="it-IT" sz="1800" dirty="0">
                <a:effectLst/>
                <a:latin typeface="Calibri" panose="020F0502020204030204" pitchFamily="34" charset="0"/>
              </a:rPr>
              <a:t>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(grafico a palle tutte edizioni,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prenotifica</a:t>
            </a:r>
            <a:r>
              <a:rPr lang="it-IT" sz="1800" dirty="0">
                <a:effectLst/>
                <a:latin typeface="Calibri" panose="020F0502020204030204" pitchFamily="34" charset="0"/>
              </a:rPr>
              <a:t>, disfagia, ricovero NOV 2023, confronti edizione precedenti con grafico colorato per time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window</a:t>
            </a:r>
            <a:r>
              <a:rPr lang="it-IT" sz="1800" dirty="0">
                <a:effectLst/>
                <a:latin typeface="Calibri" panose="020F0502020204030204" pitchFamily="34" charset="0"/>
              </a:rPr>
              <a:t>, nuovi grafici % sotto i 60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Matteo EMS: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(riprendere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2023, aggiornare numeri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MonitorIctus</a:t>
            </a:r>
            <a:r>
              <a:rPr lang="it-IT" sz="1800" dirty="0">
                <a:effectLst/>
                <a:latin typeface="Calibri" panose="020F0502020204030204" pitchFamily="34" charset="0"/>
              </a:rPr>
              <a:t> e EMS + aggiungere diapo ASLS + FAD volontari (se c'è tempo))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Prof Toni: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20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 ma da fare ex novo)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67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2023: Campo base, cosa abbiamo nello zaino? 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Presentazioni sui risultati 2023 (40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nostra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MonitorISA</a:t>
            </a:r>
            <a:r>
              <a:rPr lang="it-IT" sz="1800" dirty="0">
                <a:effectLst/>
                <a:latin typeface="Calibri" panose="020F0502020204030204" pitchFamily="34" charset="0"/>
              </a:rPr>
              <a:t>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(grafico a palle tutte edizioni,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prenotifica</a:t>
            </a:r>
            <a:r>
              <a:rPr lang="it-IT" sz="1800" dirty="0">
                <a:effectLst/>
                <a:latin typeface="Calibri" panose="020F0502020204030204" pitchFamily="34" charset="0"/>
              </a:rPr>
              <a:t>, disfagia, ricovero NOV 2023, confronti edizione precedenti con grafico colorato per time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window</a:t>
            </a:r>
            <a:r>
              <a:rPr lang="it-IT" sz="1800" dirty="0">
                <a:effectLst/>
                <a:latin typeface="Calibri" panose="020F0502020204030204" pitchFamily="34" charset="0"/>
              </a:rPr>
              <a:t>, nuovi grafici % sotto i 60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Matteo EMS: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(riprendere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2023, aggiornare numeri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MonitorIctus</a:t>
            </a:r>
            <a:r>
              <a:rPr lang="it-IT" sz="1800" dirty="0">
                <a:effectLst/>
                <a:latin typeface="Calibri" panose="020F0502020204030204" pitchFamily="34" charset="0"/>
              </a:rPr>
              <a:t> e EMS + aggiungere diapo ASLS + FAD volontari (se c'è tempo))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Prof Toni: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20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 ma da fare ex novo)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10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2023: Campo base, cosa abbiamo nello zaino? 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Presentazioni sui risultati 2023 (40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nostra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MonitorISA</a:t>
            </a:r>
            <a:r>
              <a:rPr lang="it-IT" sz="1800" dirty="0">
                <a:effectLst/>
                <a:latin typeface="Calibri" panose="020F0502020204030204" pitchFamily="34" charset="0"/>
              </a:rPr>
              <a:t>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(grafico a palle tutte edizioni,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prenotifica</a:t>
            </a:r>
            <a:r>
              <a:rPr lang="it-IT" sz="1800" dirty="0">
                <a:effectLst/>
                <a:latin typeface="Calibri" panose="020F0502020204030204" pitchFamily="34" charset="0"/>
              </a:rPr>
              <a:t>, disfagia, ricovero NOV 2023, confronti edizione precedenti con grafico colorato per time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window</a:t>
            </a:r>
            <a:r>
              <a:rPr lang="it-IT" sz="1800" dirty="0">
                <a:effectLst/>
                <a:latin typeface="Calibri" panose="020F0502020204030204" pitchFamily="34" charset="0"/>
              </a:rPr>
              <a:t>, nuovi grafici % sotto i 60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Matteo EMS: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(riprendere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2023, aggiornare numeri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MonitorIctus</a:t>
            </a:r>
            <a:r>
              <a:rPr lang="it-IT" sz="1800" dirty="0">
                <a:effectLst/>
                <a:latin typeface="Calibri" panose="020F0502020204030204" pitchFamily="34" charset="0"/>
              </a:rPr>
              <a:t> e EMS + aggiungere diapo ASLS + FAD volontari (se c'è tempo))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Prof Toni: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20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 ma da fare ex novo)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47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2023: Campo base, cosa abbiamo nello zaino?  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Presentazioni sui risultati 2023 (40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nostra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MonitorISA</a:t>
            </a:r>
            <a:r>
              <a:rPr lang="it-IT" sz="1800" dirty="0">
                <a:effectLst/>
                <a:latin typeface="Calibri" panose="020F0502020204030204" pitchFamily="34" charset="0"/>
              </a:rPr>
              <a:t>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(grafico a palle tutte edizioni,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prenotifica</a:t>
            </a:r>
            <a:r>
              <a:rPr lang="it-IT" sz="1800" dirty="0">
                <a:effectLst/>
                <a:latin typeface="Calibri" panose="020F0502020204030204" pitchFamily="34" charset="0"/>
              </a:rPr>
              <a:t>, disfagia, ricovero NOV 2023, confronti edizione precedenti con grafico colorato per time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window</a:t>
            </a:r>
            <a:r>
              <a:rPr lang="it-IT" sz="1800" dirty="0">
                <a:effectLst/>
                <a:latin typeface="Calibri" panose="020F0502020204030204" pitchFamily="34" charset="0"/>
              </a:rPr>
              <a:t>, nuovi grafici % sotto i 60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Matteo EMS: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10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(riprendere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2023, aggiornare numeri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MonitorIctus</a:t>
            </a:r>
            <a:r>
              <a:rPr lang="it-IT" sz="1800" dirty="0">
                <a:effectLst/>
                <a:latin typeface="Calibri" panose="020F0502020204030204" pitchFamily="34" charset="0"/>
              </a:rPr>
              <a:t> e EMS + aggiungere diapo ASLS + FAD volontari (se c'è tempo))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Prof Toni: </a:t>
            </a:r>
            <a:r>
              <a:rPr lang="it-IT" sz="1800" b="1" dirty="0">
                <a:effectLst/>
                <a:latin typeface="Calibri" panose="020F0502020204030204" pitchFamily="34" charset="0"/>
              </a:rPr>
              <a:t>20 </a:t>
            </a:r>
            <a:r>
              <a:rPr lang="it-IT" sz="1800" b="1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 (tipo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ppt</a:t>
            </a:r>
            <a:r>
              <a:rPr lang="it-IT" sz="1800" dirty="0">
                <a:effectLst/>
                <a:latin typeface="Calibri" panose="020F0502020204030204" pitchFamily="34" charset="0"/>
              </a:rPr>
              <a:t> 2023 ma da fare ex novo)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2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9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10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3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68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10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99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030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it-IT" sz="1800" b="0" i="0" dirty="0">
                <a:effectLst/>
                <a:latin typeface="Calibri" panose="020F0502020204030204" pitchFamily="34" charset="0"/>
              </a:rPr>
              <a:t>The Angels </a:t>
            </a:r>
            <a:r>
              <a:rPr lang="it-IT" sz="1800" b="0" i="0" dirty="0" err="1">
                <a:effectLst/>
                <a:latin typeface="Calibri" panose="020F0502020204030204" pitchFamily="34" charset="0"/>
              </a:rPr>
              <a:t>expedition</a:t>
            </a:r>
            <a:r>
              <a:rPr lang="it-IT" sz="1800" b="0" i="0" dirty="0">
                <a:effectLst/>
                <a:latin typeface="Calibri" panose="020F0502020204030204" pitchFamily="34" charset="0"/>
              </a:rPr>
              <a:t> 2024-2026: Join the Movement!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Silvia (30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min</a:t>
            </a:r>
            <a:r>
              <a:rPr lang="it-IT" sz="1800" dirty="0">
                <a:effectLst/>
                <a:latin typeface="Calibri" panose="020F0502020204030204" pitchFamily="34" charset="0"/>
              </a:rPr>
              <a:t>)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effectLst/>
                <a:latin typeface="Calibri" panose="020F0502020204030204" pitchFamily="34" charset="0"/>
              </a:rPr>
              <a:t>Why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Obiettivi Angels e dove siamo arrivati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Strategia 2024-2026 NUT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Decalogo referente</a:t>
            </a: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Video tipo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tedx</a:t>
            </a:r>
            <a:endParaRPr lang="it-IT" sz="1800" dirty="0">
              <a:effectLst/>
              <a:latin typeface="Calibri" panose="020F0502020204030204" pitchFamily="34" charset="0"/>
            </a:endParaRPr>
          </a:p>
          <a:p>
            <a:pPr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effectLst/>
                <a:latin typeface="Calibri" panose="020F0502020204030204" pitchFamily="34" charset="0"/>
              </a:rPr>
              <a:t>Presentazione Jan (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rinfonzare</a:t>
            </a:r>
            <a:r>
              <a:rPr lang="it-IT" sz="1800" dirty="0">
                <a:effectLst/>
                <a:latin typeface="Calibri" panose="020F0502020204030204" pitchFamily="34" charset="0"/>
              </a:rPr>
              <a:t> il messaggio su strategia regionale e partnership ISA </a:t>
            </a:r>
            <a:r>
              <a:rPr lang="it-IT" sz="1800" dirty="0" err="1">
                <a:effectLst/>
                <a:latin typeface="Calibri" panose="020F0502020204030204" pitchFamily="34" charset="0"/>
              </a:rPr>
              <a:t>angels</a:t>
            </a:r>
            <a:r>
              <a:rPr lang="it-IT" sz="1800" dirty="0">
                <a:effectLst/>
                <a:latin typeface="Calibri" panose="020F0502020204030204" pitchFamily="34" charset="0"/>
              </a:rPr>
              <a:t>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6549D-8D74-44FD-B2FC-6886EA9FC9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3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871910"/>
            <a:ext cx="6425724" cy="1854811"/>
          </a:xfrm>
        </p:spPr>
        <p:txBody>
          <a:bodyPr anchor="b"/>
          <a:lstStyle>
            <a:lvl1pPr algn="ctr">
              <a:defRPr sz="4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2798250"/>
            <a:ext cx="5669756" cy="1286282"/>
          </a:xfrm>
        </p:spPr>
        <p:txBody>
          <a:bodyPr/>
          <a:lstStyle>
            <a:lvl1pPr marL="0" indent="0" algn="ctr">
              <a:buNone/>
              <a:defRPr sz="1865"/>
            </a:lvl1pPr>
            <a:lvl2pPr marL="355199" indent="0" algn="ctr">
              <a:buNone/>
              <a:defRPr sz="1554"/>
            </a:lvl2pPr>
            <a:lvl3pPr marL="710397" indent="0" algn="ctr">
              <a:buNone/>
              <a:defRPr sz="1398"/>
            </a:lvl3pPr>
            <a:lvl4pPr marL="1065596" indent="0" algn="ctr">
              <a:buNone/>
              <a:defRPr sz="1243"/>
            </a:lvl4pPr>
            <a:lvl5pPr marL="1420795" indent="0" algn="ctr">
              <a:buNone/>
              <a:defRPr sz="1243"/>
            </a:lvl5pPr>
            <a:lvl6pPr marL="1775993" indent="0" algn="ctr">
              <a:buNone/>
              <a:defRPr sz="1243"/>
            </a:lvl6pPr>
            <a:lvl7pPr marL="2131192" indent="0" algn="ctr">
              <a:buNone/>
              <a:defRPr sz="1243"/>
            </a:lvl7pPr>
            <a:lvl8pPr marL="2486391" indent="0" algn="ctr">
              <a:buNone/>
              <a:defRPr sz="1243"/>
            </a:lvl8pPr>
            <a:lvl9pPr marL="2841589" indent="0" algn="ctr">
              <a:buNone/>
              <a:defRPr sz="124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28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7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283648"/>
            <a:ext cx="1630055" cy="4514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3648"/>
            <a:ext cx="4795669" cy="4514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9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4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1328214"/>
            <a:ext cx="6520220" cy="2216154"/>
          </a:xfrm>
        </p:spPr>
        <p:txBody>
          <a:bodyPr anchor="b"/>
          <a:lstStyle>
            <a:lvl1pPr>
              <a:defRPr sz="466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3565334"/>
            <a:ext cx="6520220" cy="1165423"/>
          </a:xfrm>
        </p:spPr>
        <p:txBody>
          <a:bodyPr/>
          <a:lstStyle>
            <a:lvl1pPr marL="0" indent="0">
              <a:buNone/>
              <a:defRPr sz="1865">
                <a:solidFill>
                  <a:schemeClr val="tx1"/>
                </a:solidFill>
              </a:defRPr>
            </a:lvl1pPr>
            <a:lvl2pPr marL="355199" indent="0">
              <a:buNone/>
              <a:defRPr sz="1554">
                <a:solidFill>
                  <a:schemeClr val="tx1">
                    <a:tint val="75000"/>
                  </a:schemeClr>
                </a:solidFill>
              </a:defRPr>
            </a:lvl2pPr>
            <a:lvl3pPr marL="710397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3pPr>
            <a:lvl4pPr marL="1065596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4pPr>
            <a:lvl5pPr marL="1420795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5pPr>
            <a:lvl6pPr marL="1775993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6pPr>
            <a:lvl7pPr marL="2131192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7pPr>
            <a:lvl8pPr marL="2486391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8pPr>
            <a:lvl9pPr marL="2841589" indent="0">
              <a:buNone/>
              <a:defRPr sz="12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7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1418240"/>
            <a:ext cx="3212862" cy="3380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1418240"/>
            <a:ext cx="3212862" cy="3380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283649"/>
            <a:ext cx="6520220" cy="10297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1306014"/>
            <a:ext cx="3198096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1946072"/>
            <a:ext cx="3198096" cy="2862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1306014"/>
            <a:ext cx="3213847" cy="640058"/>
          </a:xfrm>
        </p:spPr>
        <p:txBody>
          <a:bodyPr anchor="b"/>
          <a:lstStyle>
            <a:lvl1pPr marL="0" indent="0">
              <a:buNone/>
              <a:defRPr sz="1865" b="1"/>
            </a:lvl1pPr>
            <a:lvl2pPr marL="355199" indent="0">
              <a:buNone/>
              <a:defRPr sz="1554" b="1"/>
            </a:lvl2pPr>
            <a:lvl3pPr marL="710397" indent="0">
              <a:buNone/>
              <a:defRPr sz="1398" b="1"/>
            </a:lvl3pPr>
            <a:lvl4pPr marL="1065596" indent="0">
              <a:buNone/>
              <a:defRPr sz="1243" b="1"/>
            </a:lvl4pPr>
            <a:lvl5pPr marL="1420795" indent="0">
              <a:buNone/>
              <a:defRPr sz="1243" b="1"/>
            </a:lvl5pPr>
            <a:lvl6pPr marL="1775993" indent="0">
              <a:buNone/>
              <a:defRPr sz="1243" b="1"/>
            </a:lvl6pPr>
            <a:lvl7pPr marL="2131192" indent="0">
              <a:buNone/>
              <a:defRPr sz="1243" b="1"/>
            </a:lvl7pPr>
            <a:lvl8pPr marL="2486391" indent="0">
              <a:buNone/>
              <a:defRPr sz="1243" b="1"/>
            </a:lvl8pPr>
            <a:lvl9pPr marL="2841589" indent="0">
              <a:buNone/>
              <a:defRPr sz="12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1946072"/>
            <a:ext cx="3213847" cy="2862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8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4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8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767084"/>
            <a:ext cx="3827085" cy="3786085"/>
          </a:xfrm>
        </p:spPr>
        <p:txBody>
          <a:bodyPr/>
          <a:lstStyle>
            <a:lvl1pPr>
              <a:defRPr sz="2486"/>
            </a:lvl1pPr>
            <a:lvl2pPr>
              <a:defRPr sz="2175"/>
            </a:lvl2pPr>
            <a:lvl3pPr>
              <a:defRPr sz="1865"/>
            </a:lvl3pPr>
            <a:lvl4pPr>
              <a:defRPr sz="1554"/>
            </a:lvl4pPr>
            <a:lvl5pPr>
              <a:defRPr sz="1554"/>
            </a:lvl5pPr>
            <a:lvl6pPr>
              <a:defRPr sz="1554"/>
            </a:lvl6pPr>
            <a:lvl7pPr>
              <a:defRPr sz="1554"/>
            </a:lvl7pPr>
            <a:lvl8pPr>
              <a:defRPr sz="1554"/>
            </a:lvl8pPr>
            <a:lvl9pPr>
              <a:defRPr sz="155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355177"/>
            <a:ext cx="2438192" cy="1243118"/>
          </a:xfrm>
        </p:spPr>
        <p:txBody>
          <a:bodyPr anchor="b"/>
          <a:lstStyle>
            <a:lvl1pPr>
              <a:defRPr sz="248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767084"/>
            <a:ext cx="3827085" cy="3786085"/>
          </a:xfrm>
        </p:spPr>
        <p:txBody>
          <a:bodyPr anchor="t"/>
          <a:lstStyle>
            <a:lvl1pPr marL="0" indent="0">
              <a:buNone/>
              <a:defRPr sz="2486"/>
            </a:lvl1pPr>
            <a:lvl2pPr marL="355199" indent="0">
              <a:buNone/>
              <a:defRPr sz="2175"/>
            </a:lvl2pPr>
            <a:lvl3pPr marL="710397" indent="0">
              <a:buNone/>
              <a:defRPr sz="1865"/>
            </a:lvl3pPr>
            <a:lvl4pPr marL="1065596" indent="0">
              <a:buNone/>
              <a:defRPr sz="1554"/>
            </a:lvl4pPr>
            <a:lvl5pPr marL="1420795" indent="0">
              <a:buNone/>
              <a:defRPr sz="1554"/>
            </a:lvl5pPr>
            <a:lvl6pPr marL="1775993" indent="0">
              <a:buNone/>
              <a:defRPr sz="1554"/>
            </a:lvl6pPr>
            <a:lvl7pPr marL="2131192" indent="0">
              <a:buNone/>
              <a:defRPr sz="1554"/>
            </a:lvl7pPr>
            <a:lvl8pPr marL="2486391" indent="0">
              <a:buNone/>
              <a:defRPr sz="1554"/>
            </a:lvl8pPr>
            <a:lvl9pPr marL="2841589" indent="0">
              <a:buNone/>
              <a:defRPr sz="155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1598295"/>
            <a:ext cx="2438192" cy="2961039"/>
          </a:xfrm>
        </p:spPr>
        <p:txBody>
          <a:bodyPr/>
          <a:lstStyle>
            <a:lvl1pPr marL="0" indent="0">
              <a:buNone/>
              <a:defRPr sz="1243"/>
            </a:lvl1pPr>
            <a:lvl2pPr marL="355199" indent="0">
              <a:buNone/>
              <a:defRPr sz="1088"/>
            </a:lvl2pPr>
            <a:lvl3pPr marL="710397" indent="0">
              <a:buNone/>
              <a:defRPr sz="932"/>
            </a:lvl3pPr>
            <a:lvl4pPr marL="1065596" indent="0">
              <a:buNone/>
              <a:defRPr sz="777"/>
            </a:lvl4pPr>
            <a:lvl5pPr marL="1420795" indent="0">
              <a:buNone/>
              <a:defRPr sz="777"/>
            </a:lvl5pPr>
            <a:lvl6pPr marL="1775993" indent="0">
              <a:buNone/>
              <a:defRPr sz="777"/>
            </a:lvl6pPr>
            <a:lvl7pPr marL="2131192" indent="0">
              <a:buNone/>
              <a:defRPr sz="777"/>
            </a:lvl7pPr>
            <a:lvl8pPr marL="2486391" indent="0">
              <a:buNone/>
              <a:defRPr sz="777"/>
            </a:lvl8pPr>
            <a:lvl9pPr marL="2841589" indent="0">
              <a:buNone/>
              <a:defRPr sz="77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4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283649"/>
            <a:ext cx="6520220" cy="10297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1418240"/>
            <a:ext cx="6520220" cy="338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F98D-EEB3-458B-A409-800F44B59474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4937943"/>
            <a:ext cx="2551390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4937943"/>
            <a:ext cx="1700927" cy="2836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88A9-D264-49D2-9419-51B4645E2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0397" rtl="0" eaLnBrk="1" latinLnBrk="0" hangingPunct="1">
        <a:lnSpc>
          <a:spcPct val="90000"/>
        </a:lnSpc>
        <a:spcBef>
          <a:spcPct val="0"/>
        </a:spcBef>
        <a:buNone/>
        <a:defRPr sz="3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599" indent="-177599" algn="l" defTabSz="710397" rtl="0" eaLnBrk="1" latinLnBrk="0" hangingPunct="1">
        <a:lnSpc>
          <a:spcPct val="90000"/>
        </a:lnSpc>
        <a:spcBef>
          <a:spcPts val="777"/>
        </a:spcBef>
        <a:buFont typeface="Arial" panose="020B0604020202020204" pitchFamily="34" charset="0"/>
        <a:buChar char="•"/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32798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887997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4" kern="1200">
          <a:solidFill>
            <a:schemeClr val="tx1"/>
          </a:solidFill>
          <a:latin typeface="+mn-lt"/>
          <a:ea typeface="+mn-ea"/>
          <a:cs typeface="+mn-cs"/>
        </a:defRPr>
      </a:lvl3pPr>
      <a:lvl4pPr marL="1243195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8394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3593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8791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3990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9189" indent="-177599" algn="l" defTabSz="710397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519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10397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5596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20795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5993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31192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6391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41589" algn="l" defTabSz="710397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0403E1-8C2D-BE8F-8FC6-B58E7A378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1" t="433" r="378" b="1102"/>
          <a:stretch/>
        </p:blipFill>
        <p:spPr>
          <a:xfrm>
            <a:off x="0" y="0"/>
            <a:ext cx="7559675" cy="53414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8FAE58-9BE6-7D96-E7EA-05CB0CCC4DB7}"/>
              </a:ext>
            </a:extLst>
          </p:cNvPr>
          <p:cNvSpPr txBox="1"/>
          <p:nvPr/>
        </p:nvSpPr>
        <p:spPr>
          <a:xfrm>
            <a:off x="3073716" y="4676987"/>
            <a:ext cx="141224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dirty="0">
                <a:latin typeface="+mj-lt"/>
              </a:rPr>
              <a:t>SC ISA-ANGELS 2024</a:t>
            </a:r>
          </a:p>
          <a:p>
            <a:pPr algn="ctr"/>
            <a:r>
              <a:rPr lang="it-IT" sz="1000" b="1" dirty="0">
                <a:latin typeface="+mj-lt"/>
              </a:rPr>
              <a:t>JOURNEY PLANNER</a:t>
            </a:r>
            <a:endParaRPr lang="en-US" sz="1050" b="1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954261-3016-1050-2D5F-0B4F3162CD3D}"/>
              </a:ext>
            </a:extLst>
          </p:cNvPr>
          <p:cNvSpPr txBox="1"/>
          <p:nvPr/>
        </p:nvSpPr>
        <p:spPr>
          <a:xfrm>
            <a:off x="-1" y="1647647"/>
            <a:ext cx="7559675" cy="2862322"/>
          </a:xfrm>
          <a:prstGeom prst="rect">
            <a:avLst/>
          </a:prstGeom>
          <a:solidFill>
            <a:srgbClr val="005778"/>
          </a:solidFill>
        </p:spPr>
        <p:txBody>
          <a:bodyPr wrap="square" rtlCol="0">
            <a:spAutoFit/>
          </a:bodyPr>
          <a:lstStyle/>
          <a:p>
            <a:endParaRPr lang="it-IT" sz="3600" dirty="0">
              <a:solidFill>
                <a:schemeClr val="bg1"/>
              </a:solidFill>
              <a:latin typeface="AngelinaLatCyr" pitchFamily="2" charset="0"/>
            </a:endParaRPr>
          </a:p>
          <a:p>
            <a:pPr algn="ctr"/>
            <a:r>
              <a:rPr lang="it-IT" sz="3600" dirty="0">
                <a:solidFill>
                  <a:schemeClr val="bg1"/>
                </a:solidFill>
                <a:latin typeface="AngelinaLatCyr" pitchFamily="2" charset="0"/>
              </a:rPr>
              <a:t>How to </a:t>
            </a:r>
            <a:r>
              <a:rPr lang="it-IT" sz="3600" dirty="0" err="1">
                <a:solidFill>
                  <a:schemeClr val="bg1"/>
                </a:solidFill>
                <a:latin typeface="AngelinaLatCyr" pitchFamily="2" charset="0"/>
              </a:rPr>
              <a:t>run</a:t>
            </a:r>
            <a:r>
              <a:rPr lang="it-IT" sz="3600" dirty="0">
                <a:solidFill>
                  <a:schemeClr val="bg1"/>
                </a:solidFill>
                <a:latin typeface="AngelinaLatCyr" pitchFamily="2" charset="0"/>
              </a:rPr>
              <a:t> an </a:t>
            </a:r>
            <a:r>
              <a:rPr lang="it-IT" sz="3600" dirty="0" err="1">
                <a:solidFill>
                  <a:schemeClr val="bg1"/>
                </a:solidFill>
                <a:latin typeface="AngelinaLatCyr" pitchFamily="2" charset="0"/>
              </a:rPr>
              <a:t>effective</a:t>
            </a:r>
            <a:r>
              <a:rPr lang="it-IT" sz="3600" dirty="0">
                <a:solidFill>
                  <a:schemeClr val="bg1"/>
                </a:solidFill>
                <a:latin typeface="AngelinaLatCyr" pitchFamily="2" charset="0"/>
              </a:rPr>
              <a:t> </a:t>
            </a:r>
            <a:r>
              <a:rPr lang="it-IT" sz="3600" dirty="0" err="1">
                <a:solidFill>
                  <a:schemeClr val="bg1"/>
                </a:solidFill>
                <a:latin typeface="AngelinaLatCyr" pitchFamily="2" charset="0"/>
              </a:rPr>
              <a:t>debriefing</a:t>
            </a:r>
            <a:endParaRPr lang="it-IT" sz="3600" dirty="0">
              <a:solidFill>
                <a:schemeClr val="bg1"/>
              </a:solidFill>
              <a:latin typeface="AngelinaLatCyr" pitchFamily="2" charset="0"/>
            </a:endParaRPr>
          </a:p>
          <a:p>
            <a:endParaRPr lang="it-IT" sz="3600" dirty="0">
              <a:solidFill>
                <a:schemeClr val="bg1"/>
              </a:solidFill>
              <a:latin typeface="AngelinaLatCyr" pitchFamily="2" charset="0"/>
            </a:endParaRPr>
          </a:p>
          <a:p>
            <a:endParaRPr lang="it-IT" sz="3600" dirty="0">
              <a:solidFill>
                <a:schemeClr val="bg1"/>
              </a:solidFill>
              <a:latin typeface="AngelinaLatCyr" pitchFamily="2" charset="0"/>
            </a:endParaRPr>
          </a:p>
          <a:p>
            <a:endParaRPr lang="en-US" sz="3600" dirty="0">
              <a:solidFill>
                <a:schemeClr val="bg1"/>
              </a:solidFill>
              <a:latin typeface="AngelinaLatCy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1110AC-F842-8954-97CF-268D273DA6AB}"/>
              </a:ext>
            </a:extLst>
          </p:cNvPr>
          <p:cNvSpPr/>
          <p:nvPr/>
        </p:nvSpPr>
        <p:spPr>
          <a:xfrm>
            <a:off x="0" y="4511615"/>
            <a:ext cx="7559675" cy="8298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5E48E-5F90-AC33-8C5A-A9B7E81E373E}"/>
              </a:ext>
            </a:extLst>
          </p:cNvPr>
          <p:cNvSpPr/>
          <p:nvPr/>
        </p:nvSpPr>
        <p:spPr>
          <a:xfrm>
            <a:off x="0" y="1086927"/>
            <a:ext cx="5426015" cy="491706"/>
          </a:xfrm>
          <a:prstGeom prst="rect">
            <a:avLst/>
          </a:prstGeom>
          <a:solidFill>
            <a:srgbClr val="68C52F"/>
          </a:solidFill>
          <a:ln>
            <a:solidFill>
              <a:srgbClr val="68C5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C852FB-4D43-FB8F-0ED1-497DEEF30E9E}"/>
              </a:ext>
            </a:extLst>
          </p:cNvPr>
          <p:cNvSpPr txBox="1"/>
          <p:nvPr/>
        </p:nvSpPr>
        <p:spPr>
          <a:xfrm>
            <a:off x="-1" y="4761781"/>
            <a:ext cx="6754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Basel - </a:t>
            </a:r>
            <a:r>
              <a:rPr lang="it-IT" i="1" dirty="0" err="1">
                <a:solidFill>
                  <a:schemeClr val="bg1"/>
                </a:solidFill>
              </a:rPr>
              <a:t>May</a:t>
            </a:r>
            <a:r>
              <a:rPr lang="it-IT" i="1" dirty="0">
                <a:solidFill>
                  <a:schemeClr val="bg1"/>
                </a:solidFill>
              </a:rPr>
              <a:t> 13, 2024</a:t>
            </a:r>
            <a:endParaRPr lang="en-US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1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-1"/>
            <a:ext cx="7559675" cy="690116"/>
            <a:chOff x="0" y="4851131"/>
            <a:chExt cx="7559675" cy="4765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1"/>
              <a:ext cx="7559675" cy="476519"/>
              <a:chOff x="0" y="4851131"/>
              <a:chExt cx="7559675" cy="47651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9015" y="4851131"/>
                <a:ext cx="7020660" cy="47651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27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SYNTHESIS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EF83C4-ABC9-E3CD-20A7-61C7053AE1CF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3" name="object 28">
              <a:extLst>
                <a:ext uri="{FF2B5EF4-FFF2-40B4-BE49-F238E27FC236}">
                  <a16:creationId xmlns:a16="http://schemas.microsoft.com/office/drawing/2014/main" id="{D210B54A-25E5-F7B5-3F4B-7C65C240AB06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5B8214-EA7E-4FF0-674C-DE6692B1054A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E7F2B7-F487-84A1-1679-DFA6EF22446D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1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bg1"/>
                  </a:solidFill>
                </a:rPr>
                <a:t>Analyze</a:t>
              </a:r>
              <a:r>
                <a:rPr lang="it-IT" sz="2000" dirty="0">
                  <a:solidFill>
                    <a:schemeClr val="bg1"/>
                  </a:solidFill>
                </a:rPr>
                <a:t> and </a:t>
              </a:r>
              <a:r>
                <a:rPr lang="it-IT" sz="2000" dirty="0" err="1">
                  <a:solidFill>
                    <a:schemeClr val="bg1"/>
                  </a:solidFill>
                </a:rPr>
                <a:t>Apply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8BCC339-D424-AA49-DC16-D847D27B9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931" y="1130145"/>
            <a:ext cx="4988835" cy="316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93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-1"/>
            <a:ext cx="7559675" cy="690116"/>
            <a:chOff x="0" y="4851131"/>
            <a:chExt cx="7559675" cy="4765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1"/>
              <a:ext cx="7559675" cy="476519"/>
              <a:chOff x="0" y="4851131"/>
              <a:chExt cx="7559675" cy="47651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9015" y="4851131"/>
                <a:ext cx="7020660" cy="47651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27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SYNTHESIS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EF83C4-ABC9-E3CD-20A7-61C7053AE1CF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3" name="object 28">
              <a:extLst>
                <a:ext uri="{FF2B5EF4-FFF2-40B4-BE49-F238E27FC236}">
                  <a16:creationId xmlns:a16="http://schemas.microsoft.com/office/drawing/2014/main" id="{D210B54A-25E5-F7B5-3F4B-7C65C240AB06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5B8214-EA7E-4FF0-674C-DE6692B1054A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E7F2B7-F487-84A1-1679-DFA6EF22446D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1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bg1"/>
                  </a:solidFill>
                </a:rPr>
                <a:t>Analyze</a:t>
              </a:r>
              <a:r>
                <a:rPr lang="it-IT" sz="2000" dirty="0">
                  <a:solidFill>
                    <a:schemeClr val="bg1"/>
                  </a:solidFill>
                </a:rPr>
                <a:t> and </a:t>
              </a:r>
              <a:r>
                <a:rPr lang="it-IT" sz="2000" dirty="0" err="1">
                  <a:solidFill>
                    <a:schemeClr val="bg1"/>
                  </a:solidFill>
                </a:rPr>
                <a:t>Apply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F8D3ECE-3E30-1C56-6A9E-9C19575E5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06" y="705898"/>
            <a:ext cx="7160379" cy="400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76B153D4-5213-AF4B-8F38-FEE67610B337}"/>
              </a:ext>
            </a:extLst>
          </p:cNvPr>
          <p:cNvSpPr/>
          <p:nvPr/>
        </p:nvSpPr>
        <p:spPr>
          <a:xfrm>
            <a:off x="0" y="1"/>
            <a:ext cx="7559675" cy="10311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B3BD7C8C-385B-6C00-6865-09AEF162A377}"/>
              </a:ext>
            </a:extLst>
          </p:cNvPr>
          <p:cNvSpPr txBox="1"/>
          <p:nvPr/>
        </p:nvSpPr>
        <p:spPr>
          <a:xfrm>
            <a:off x="267996" y="294364"/>
            <a:ext cx="4464396" cy="44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88" dirty="0" err="1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Tip</a:t>
            </a:r>
            <a:r>
              <a:rPr lang="it-IT" sz="1950" b="1" spc="88" dirty="0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 &amp; </a:t>
            </a:r>
            <a:r>
              <a:rPr lang="it-IT" sz="1950" b="1" spc="88" dirty="0" err="1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tricks</a:t>
            </a:r>
            <a:endParaRPr lang="it-IT" sz="1950" b="1" spc="88" dirty="0">
              <a:solidFill>
                <a:schemeClr val="bg1"/>
              </a:solidFill>
              <a:latin typeface="AngelinaLatCyr" pitchFamily="2" charset="0"/>
              <a:cs typeface="RUNBUT+AngelinaforAngels-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E487E9-2C23-D9A4-1D37-403E67622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95" y="1721251"/>
            <a:ext cx="6849374" cy="271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2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76B153D4-5213-AF4B-8F38-FEE67610B337}"/>
              </a:ext>
            </a:extLst>
          </p:cNvPr>
          <p:cNvSpPr/>
          <p:nvPr/>
        </p:nvSpPr>
        <p:spPr>
          <a:xfrm>
            <a:off x="0" y="1"/>
            <a:ext cx="7559675" cy="10311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B3BD7C8C-385B-6C00-6865-09AEF162A377}"/>
              </a:ext>
            </a:extLst>
          </p:cNvPr>
          <p:cNvSpPr txBox="1"/>
          <p:nvPr/>
        </p:nvSpPr>
        <p:spPr>
          <a:xfrm>
            <a:off x="267996" y="294364"/>
            <a:ext cx="4464396" cy="44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88" dirty="0" err="1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Follow</a:t>
            </a:r>
            <a:r>
              <a:rPr lang="it-IT" sz="1950" b="1" spc="88" dirty="0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 up on </a:t>
            </a:r>
            <a:r>
              <a:rPr lang="it-IT" sz="1950" b="1" spc="88" dirty="0" err="1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actions</a:t>
            </a:r>
            <a:endParaRPr lang="it-IT" sz="1950" b="1" spc="88" dirty="0">
              <a:solidFill>
                <a:schemeClr val="bg1"/>
              </a:solidFill>
              <a:latin typeface="AngelinaLatCyr" pitchFamily="2" charset="0"/>
              <a:cs typeface="RUNBUT+AngelinaforAngels-Medium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509BCA-D7D9-7961-3D29-4DB36D0A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85" y="1598513"/>
            <a:ext cx="6012612" cy="265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8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76B153D4-5213-AF4B-8F38-FEE67610B337}"/>
              </a:ext>
            </a:extLst>
          </p:cNvPr>
          <p:cNvSpPr/>
          <p:nvPr/>
        </p:nvSpPr>
        <p:spPr>
          <a:xfrm>
            <a:off x="0" y="1"/>
            <a:ext cx="7559675" cy="10311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B3BD7C8C-385B-6C00-6865-09AEF162A377}"/>
              </a:ext>
            </a:extLst>
          </p:cNvPr>
          <p:cNvSpPr txBox="1"/>
          <p:nvPr/>
        </p:nvSpPr>
        <p:spPr>
          <a:xfrm>
            <a:off x="267996" y="294364"/>
            <a:ext cx="4464396" cy="44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88" dirty="0" err="1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Follow</a:t>
            </a:r>
            <a:r>
              <a:rPr lang="it-IT" sz="1950" b="1" spc="88" dirty="0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 up on performances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3FF6-1F64-9F5B-6110-5EC34BA2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746" y="1398724"/>
            <a:ext cx="2846646" cy="34100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F30F0D-3CA4-AE17-39CA-FAC11C29C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4337" y="2666368"/>
            <a:ext cx="1314725" cy="43740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65B891-5C9F-00A1-5324-FDD41E531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2400" y="3450566"/>
            <a:ext cx="738600" cy="25112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2553446-5D6B-9CAA-6792-EC89B8EBB6AF}"/>
              </a:ext>
            </a:extLst>
          </p:cNvPr>
          <p:cNvGrpSpPr/>
          <p:nvPr/>
        </p:nvGrpSpPr>
        <p:grpSpPr>
          <a:xfrm>
            <a:off x="8467" y="4637539"/>
            <a:ext cx="7542742" cy="578994"/>
            <a:chOff x="541274" y="4777512"/>
            <a:chExt cx="7009935" cy="461557"/>
          </a:xfrm>
        </p:grpSpPr>
        <p:sp>
          <p:nvSpPr>
            <p:cNvPr id="13" name="object 28">
              <a:extLst>
                <a:ext uri="{FF2B5EF4-FFF2-40B4-BE49-F238E27FC236}">
                  <a16:creationId xmlns:a16="http://schemas.microsoft.com/office/drawing/2014/main" id="{5837EB06-2694-EA61-62FA-8A0A3A891B3F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26B6A2-4230-DD04-3AEE-8C732B0A88A8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1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bg1"/>
                  </a:solidFill>
                </a:rPr>
                <a:t>Analyze</a:t>
              </a:r>
              <a:r>
                <a:rPr lang="it-IT" sz="2000" dirty="0">
                  <a:solidFill>
                    <a:schemeClr val="bg1"/>
                  </a:solidFill>
                </a:rPr>
                <a:t> and </a:t>
              </a:r>
              <a:r>
                <a:rPr lang="it-IT" sz="2000" dirty="0" err="1">
                  <a:solidFill>
                    <a:schemeClr val="bg1"/>
                  </a:solidFill>
                </a:rPr>
                <a:t>Apply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221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76B153D4-5213-AF4B-8F38-FEE67610B337}"/>
              </a:ext>
            </a:extLst>
          </p:cNvPr>
          <p:cNvSpPr/>
          <p:nvPr/>
        </p:nvSpPr>
        <p:spPr>
          <a:xfrm>
            <a:off x="0" y="1"/>
            <a:ext cx="7559675" cy="10311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5">
            <a:extLst>
              <a:ext uri="{FF2B5EF4-FFF2-40B4-BE49-F238E27FC236}">
                <a16:creationId xmlns:a16="http://schemas.microsoft.com/office/drawing/2014/main" id="{B3BD7C8C-385B-6C00-6865-09AEF162A377}"/>
              </a:ext>
            </a:extLst>
          </p:cNvPr>
          <p:cNvSpPr txBox="1"/>
          <p:nvPr/>
        </p:nvSpPr>
        <p:spPr>
          <a:xfrm>
            <a:off x="267996" y="294364"/>
            <a:ext cx="4464396" cy="44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88" dirty="0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192328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9B84F32-6F51-E1FC-BCAB-E145FD75BC69}"/>
              </a:ext>
            </a:extLst>
          </p:cNvPr>
          <p:cNvGrpSpPr/>
          <p:nvPr/>
        </p:nvGrpSpPr>
        <p:grpSpPr>
          <a:xfrm>
            <a:off x="-1" y="-1"/>
            <a:ext cx="7559676" cy="5240639"/>
            <a:chOff x="-1" y="-1"/>
            <a:chExt cx="7559676" cy="5240639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FAA2A7EE-4609-2053-1193-6016E01F060C}"/>
                </a:ext>
              </a:extLst>
            </p:cNvPr>
            <p:cNvSpPr txBox="1">
              <a:spLocks/>
            </p:cNvSpPr>
            <p:nvPr/>
          </p:nvSpPr>
          <p:spPr>
            <a:xfrm>
              <a:off x="0" y="-1"/>
              <a:ext cx="7559675" cy="1031157"/>
            </a:xfrm>
            <a:prstGeom prst="rect">
              <a:avLst/>
            </a:prstGeom>
            <a:solidFill>
              <a:srgbClr val="005778"/>
            </a:solidFill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it-IT" sz="4000" dirty="0">
                  <a:solidFill>
                    <a:schemeClr val="bg1"/>
                  </a:solidFill>
                  <a:latin typeface="AngelinaLatCyr" pitchFamily="2" charset="0"/>
                  <a:ea typeface="Calibri" panose="020F0502020204030204" pitchFamily="34" charset="0"/>
                </a:rPr>
                <a:t> </a:t>
              </a:r>
              <a:r>
                <a:rPr lang="it-IT" sz="3600" dirty="0">
                  <a:solidFill>
                    <a:schemeClr val="bg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GIVING </a:t>
              </a:r>
              <a:r>
                <a:rPr lang="it-IT" sz="5400" dirty="0">
                  <a:solidFill>
                    <a:srgbClr val="92D050"/>
                  </a:solidFill>
                  <a:latin typeface="AngelinaLatCyr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life</a:t>
              </a:r>
              <a:r>
                <a:rPr lang="it-IT" sz="3600" dirty="0">
                  <a:solidFill>
                    <a:schemeClr val="bg1"/>
                  </a:solidFill>
                  <a:latin typeface="AngelinaLatCyr" pitchFamily="2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it-IT" sz="3600" dirty="0">
                  <a:solidFill>
                    <a:schemeClr val="bg1"/>
                  </a:solidFill>
                  <a:ea typeface="Calibri" panose="020F0502020204030204" pitchFamily="34" charset="0"/>
                  <a:cs typeface="Calibri" panose="020F0502020204030204" pitchFamily="34" charset="0"/>
                </a:rPr>
                <a:t>A CHANCE </a:t>
              </a:r>
              <a:endParaRPr lang="en-US" sz="36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026" name="Picture 2" descr="Machine generated alternative text:&#10;angeleÀ &#10;LASCIA n. SEGNO ">
              <a:extLst>
                <a:ext uri="{FF2B5EF4-FFF2-40B4-BE49-F238E27FC236}">
                  <a16:creationId xmlns:a16="http://schemas.microsoft.com/office/drawing/2014/main" id="{0BEF9B2B-FC10-1B91-C0C1-F58B90747B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294"/>
            <a:stretch/>
          </p:blipFill>
          <p:spPr bwMode="auto">
            <a:xfrm>
              <a:off x="144379" y="4197084"/>
              <a:ext cx="2002055" cy="976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1054525-3286-3835-AFDB-B0A853C6A8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163"/>
            <a:stretch/>
          </p:blipFill>
          <p:spPr>
            <a:xfrm>
              <a:off x="3881474" y="1588169"/>
              <a:ext cx="3544466" cy="365246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F18EE7-C207-9389-037B-A30630649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81473" y="1588167"/>
              <a:ext cx="2269070" cy="981777"/>
            </a:xfrm>
            <a:prstGeom prst="rect">
              <a:avLst/>
            </a:prstGeom>
          </p:spPr>
        </p:pic>
        <p:sp>
          <p:nvSpPr>
            <p:cNvPr id="5" name="Title 3">
              <a:extLst>
                <a:ext uri="{FF2B5EF4-FFF2-40B4-BE49-F238E27FC236}">
                  <a16:creationId xmlns:a16="http://schemas.microsoft.com/office/drawing/2014/main" id="{F0C98941-E722-8C4F-CC14-168594A864DE}"/>
                </a:ext>
              </a:extLst>
            </p:cNvPr>
            <p:cNvSpPr txBox="1">
              <a:spLocks/>
            </p:cNvSpPr>
            <p:nvPr/>
          </p:nvSpPr>
          <p:spPr>
            <a:xfrm>
              <a:off x="-1" y="1031157"/>
              <a:ext cx="7559675" cy="55701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vert="horz" lIns="91440" tIns="45720" rIns="91440" bIns="45720" rtlCol="0" anchor="b">
              <a:normAutofit fontScale="85000" lnSpcReduction="2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it-IT" sz="4000" dirty="0">
                  <a:solidFill>
                    <a:schemeClr val="bg1"/>
                  </a:solidFill>
                  <a:latin typeface="AngelinaLatCyr" pitchFamily="2" charset="0"/>
                  <a:ea typeface="Calibri" panose="020F0502020204030204" pitchFamily="34" charset="0"/>
                </a:rPr>
                <a:t> </a:t>
              </a:r>
              <a:endParaRPr lang="en-US" sz="3600" dirty="0">
                <a:solidFill>
                  <a:schemeClr val="bg1"/>
                </a:solidFill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E9181B8-F66B-304A-3263-2210B1C616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3317828" y="2144492"/>
              <a:ext cx="2269070" cy="154831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708FD5A-D9F3-2479-7430-B9EAAF276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502349">
              <a:off x="3387285" y="2294184"/>
              <a:ext cx="2269070" cy="15483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8B3246-A3B7-8BA8-E0BD-090376A2B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8605648">
              <a:off x="3867546" y="2325459"/>
              <a:ext cx="2118591" cy="123549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DE61C70-FA2C-0810-6951-9FDAB881B2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342575">
              <a:off x="4462119" y="2841990"/>
              <a:ext cx="1155860" cy="88197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F9E831-9B86-44BD-EFE5-13B71D3F9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7342575">
              <a:off x="4420382" y="2661070"/>
              <a:ext cx="1435686" cy="88197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BE41FAC-E14A-2DAD-61F6-1A4F2908C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542066">
              <a:off x="5154712" y="3706920"/>
              <a:ext cx="277356" cy="170386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28BEDA8-77AA-7205-ED07-E79854D2DB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62598">
            <a:off x="5646212" y="2749237"/>
            <a:ext cx="277356" cy="10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2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76B153D4-5213-AF4B-8F38-FEE67610B337}"/>
              </a:ext>
            </a:extLst>
          </p:cNvPr>
          <p:cNvSpPr/>
          <p:nvPr/>
        </p:nvSpPr>
        <p:spPr>
          <a:xfrm>
            <a:off x="0" y="1"/>
            <a:ext cx="7559675" cy="10311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BF65715-484B-185A-9AC2-832B77D3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927" y="1354347"/>
            <a:ext cx="5898381" cy="329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86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51D413-7118-3067-D11E-F0C7E6486FE6}"/>
              </a:ext>
            </a:extLst>
          </p:cNvPr>
          <p:cNvSpPr/>
          <p:nvPr/>
        </p:nvSpPr>
        <p:spPr>
          <a:xfrm>
            <a:off x="0" y="1"/>
            <a:ext cx="7559675" cy="103115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B787F6AC-E29C-A8B5-D4B7-E8FCDA2B714E}"/>
              </a:ext>
            </a:extLst>
          </p:cNvPr>
          <p:cNvSpPr txBox="1"/>
          <p:nvPr/>
        </p:nvSpPr>
        <p:spPr>
          <a:xfrm>
            <a:off x="267996" y="294364"/>
            <a:ext cx="4464396" cy="442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839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950" b="1" spc="88" dirty="0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The 3 </a:t>
            </a:r>
            <a:r>
              <a:rPr lang="it-IT" sz="1950" b="1" spc="88" dirty="0" err="1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phases</a:t>
            </a:r>
            <a:r>
              <a:rPr lang="it-IT" sz="1950" b="1" spc="88" dirty="0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 of the </a:t>
            </a:r>
            <a:r>
              <a:rPr lang="it-IT" sz="1950" b="1" spc="88" dirty="0" err="1">
                <a:solidFill>
                  <a:schemeClr val="bg1"/>
                </a:solidFill>
                <a:latin typeface="AngelinaLatCyr" pitchFamily="2" charset="0"/>
                <a:cs typeface="RUNBUT+AngelinaforAngels-Medium"/>
              </a:rPr>
              <a:t>debriefing</a:t>
            </a:r>
            <a:endParaRPr lang="it-IT" sz="1950" b="1" spc="88" dirty="0">
              <a:solidFill>
                <a:schemeClr val="bg1"/>
              </a:solidFill>
              <a:latin typeface="AngelinaLatCyr" pitchFamily="2" charset="0"/>
              <a:cs typeface="RUNBUT+AngelinaforAngels-Medium"/>
            </a:endParaRPr>
          </a:p>
        </p:txBody>
      </p:sp>
      <p:pic>
        <p:nvPicPr>
          <p:cNvPr id="6" name="Picture 5" descr="Picture 5">
            <a:extLst>
              <a:ext uri="{FF2B5EF4-FFF2-40B4-BE49-F238E27FC236}">
                <a16:creationId xmlns:a16="http://schemas.microsoft.com/office/drawing/2014/main" id="{199A8778-0A64-EB31-B963-4A315871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295" y="2869662"/>
            <a:ext cx="1258242" cy="161001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Picture 6">
            <a:extLst>
              <a:ext uri="{FF2B5EF4-FFF2-40B4-BE49-F238E27FC236}">
                <a16:creationId xmlns:a16="http://schemas.microsoft.com/office/drawing/2014/main" id="{3731FC1D-C772-4897-63CA-71DD466BE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7" y="2880031"/>
            <a:ext cx="1207510" cy="1610013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oup 21">
            <a:extLst>
              <a:ext uri="{FF2B5EF4-FFF2-40B4-BE49-F238E27FC236}">
                <a16:creationId xmlns:a16="http://schemas.microsoft.com/office/drawing/2014/main" id="{1F970268-5483-35B3-952E-5D45892C3FF8}"/>
              </a:ext>
            </a:extLst>
          </p:cNvPr>
          <p:cNvGrpSpPr/>
          <p:nvPr/>
        </p:nvGrpSpPr>
        <p:grpSpPr>
          <a:xfrm>
            <a:off x="839172" y="1553032"/>
            <a:ext cx="1220039" cy="1194509"/>
            <a:chOff x="6965129" y="1154601"/>
            <a:chExt cx="2406082" cy="2406082"/>
          </a:xfrm>
        </p:grpSpPr>
        <p:sp>
          <p:nvSpPr>
            <p:cNvPr id="9" name="Rechteck 7">
              <a:extLst>
                <a:ext uri="{FF2B5EF4-FFF2-40B4-BE49-F238E27FC236}">
                  <a16:creationId xmlns:a16="http://schemas.microsoft.com/office/drawing/2014/main" id="{0389754C-6754-F7F5-D7C9-FC50472E6965}"/>
                </a:ext>
              </a:extLst>
            </p:cNvPr>
            <p:cNvSpPr/>
            <p:nvPr/>
          </p:nvSpPr>
          <p:spPr bwMode="auto">
            <a:xfrm>
              <a:off x="6965129" y="1154601"/>
              <a:ext cx="2406082" cy="2406082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56007"/>
              <a:r>
                <a:rPr lang="it-IT" sz="1240" b="1" dirty="0">
                  <a:solidFill>
                    <a:srgbClr val="FFFFFF"/>
                  </a:solidFill>
                  <a:latin typeface="BISansOpti"/>
                  <a:cs typeface="Gotham Book" charset="0"/>
                </a:rPr>
                <a:t>REACTION</a:t>
              </a:r>
              <a:endParaRPr lang="en-US" sz="1240" b="1" dirty="0">
                <a:solidFill>
                  <a:srgbClr val="FFFFFF"/>
                </a:solidFill>
                <a:latin typeface="BISansOpti"/>
                <a:cs typeface="Gotham Book" charset="0"/>
              </a:endParaRPr>
            </a:p>
          </p:txBody>
        </p:sp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3402CE3D-9ADA-C1B0-C491-589C6F60D615}"/>
                </a:ext>
              </a:extLst>
            </p:cNvPr>
            <p:cNvSpPr/>
            <p:nvPr/>
          </p:nvSpPr>
          <p:spPr>
            <a:xfrm>
              <a:off x="7087889" y="1277360"/>
              <a:ext cx="2160563" cy="216056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56007"/>
              <a:endParaRPr lang="en-GB" sz="868" dirty="0">
                <a:solidFill>
                  <a:srgbClr val="FFFFFF"/>
                </a:solidFill>
                <a:latin typeface="BISansOpti"/>
                <a:ea typeface="Gotham Book" charset="0"/>
                <a:cs typeface="Gotham Book" charset="0"/>
              </a:endParaRPr>
            </a:p>
          </p:txBody>
        </p:sp>
      </p:grpSp>
      <p:grpSp>
        <p:nvGrpSpPr>
          <p:cNvPr id="11" name="Group 21">
            <a:extLst>
              <a:ext uri="{FF2B5EF4-FFF2-40B4-BE49-F238E27FC236}">
                <a16:creationId xmlns:a16="http://schemas.microsoft.com/office/drawing/2014/main" id="{70425C8C-3BED-8132-506A-31D4F20E633C}"/>
              </a:ext>
            </a:extLst>
          </p:cNvPr>
          <p:cNvGrpSpPr/>
          <p:nvPr/>
        </p:nvGrpSpPr>
        <p:grpSpPr>
          <a:xfrm>
            <a:off x="3193044" y="1553032"/>
            <a:ext cx="1220039" cy="1194509"/>
            <a:chOff x="6965129" y="1154601"/>
            <a:chExt cx="2406082" cy="2406082"/>
          </a:xfrm>
        </p:grpSpPr>
        <p:sp>
          <p:nvSpPr>
            <p:cNvPr id="12" name="Rechteck 7">
              <a:extLst>
                <a:ext uri="{FF2B5EF4-FFF2-40B4-BE49-F238E27FC236}">
                  <a16:creationId xmlns:a16="http://schemas.microsoft.com/office/drawing/2014/main" id="{1A247C16-B80C-6665-A227-DF7BFA199F5D}"/>
                </a:ext>
              </a:extLst>
            </p:cNvPr>
            <p:cNvSpPr/>
            <p:nvPr/>
          </p:nvSpPr>
          <p:spPr bwMode="auto">
            <a:xfrm>
              <a:off x="6965129" y="1154601"/>
              <a:ext cx="2406082" cy="2406082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56007"/>
              <a:r>
                <a:rPr lang="it-IT" sz="1240" b="1" dirty="0">
                  <a:solidFill>
                    <a:srgbClr val="FFFFFF"/>
                  </a:solidFill>
                  <a:latin typeface="BISansOpti"/>
                  <a:cs typeface="Gotham Book" charset="0"/>
                </a:rPr>
                <a:t>KNOWLEDGE</a:t>
              </a:r>
              <a:endParaRPr lang="en-US" sz="1240" b="1" dirty="0">
                <a:solidFill>
                  <a:srgbClr val="FFFFFF"/>
                </a:solidFill>
                <a:latin typeface="BISansOpti"/>
                <a:cs typeface="Gotham Book" charset="0"/>
              </a:endParaRPr>
            </a:p>
          </p:txBody>
        </p:sp>
        <p:sp>
          <p:nvSpPr>
            <p:cNvPr id="13" name="Oval 23">
              <a:extLst>
                <a:ext uri="{FF2B5EF4-FFF2-40B4-BE49-F238E27FC236}">
                  <a16:creationId xmlns:a16="http://schemas.microsoft.com/office/drawing/2014/main" id="{FFEACB50-147C-1866-4340-E9561272F3F5}"/>
                </a:ext>
              </a:extLst>
            </p:cNvPr>
            <p:cNvSpPr/>
            <p:nvPr/>
          </p:nvSpPr>
          <p:spPr>
            <a:xfrm>
              <a:off x="7087889" y="1277360"/>
              <a:ext cx="2160563" cy="216056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56007"/>
              <a:endParaRPr lang="en-GB" sz="868" dirty="0">
                <a:solidFill>
                  <a:srgbClr val="FFFFFF"/>
                </a:solidFill>
                <a:latin typeface="BISansOpti"/>
                <a:ea typeface="Gotham Book" charset="0"/>
                <a:cs typeface="Gotham Book" charset="0"/>
              </a:endParaRPr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4FBB32EC-0BB6-9D2E-424A-4B6835628DD1}"/>
              </a:ext>
            </a:extLst>
          </p:cNvPr>
          <p:cNvGrpSpPr/>
          <p:nvPr/>
        </p:nvGrpSpPr>
        <p:grpSpPr>
          <a:xfrm>
            <a:off x="5473018" y="1553032"/>
            <a:ext cx="1220039" cy="1194509"/>
            <a:chOff x="6965129" y="1154601"/>
            <a:chExt cx="2406082" cy="2406082"/>
          </a:xfrm>
        </p:grpSpPr>
        <p:sp>
          <p:nvSpPr>
            <p:cNvPr id="15" name="Rechteck 7">
              <a:extLst>
                <a:ext uri="{FF2B5EF4-FFF2-40B4-BE49-F238E27FC236}">
                  <a16:creationId xmlns:a16="http://schemas.microsoft.com/office/drawing/2014/main" id="{55748B1A-2D73-D58D-ACE3-47C2FFFC46A2}"/>
                </a:ext>
              </a:extLst>
            </p:cNvPr>
            <p:cNvSpPr/>
            <p:nvPr/>
          </p:nvSpPr>
          <p:spPr bwMode="auto">
            <a:xfrm>
              <a:off x="6965129" y="1154601"/>
              <a:ext cx="2406082" cy="2406082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56007"/>
              <a:r>
                <a:rPr lang="it-IT" sz="1240" b="1" dirty="0">
                  <a:solidFill>
                    <a:srgbClr val="FFFFFF"/>
                  </a:solidFill>
                  <a:latin typeface="BISansOpti"/>
                  <a:cs typeface="Gotham Book" charset="0"/>
                </a:rPr>
                <a:t>SYNTHESIS</a:t>
              </a:r>
              <a:endParaRPr lang="en-US" sz="1240" b="1" dirty="0">
                <a:solidFill>
                  <a:srgbClr val="FFFFFF"/>
                </a:solidFill>
                <a:latin typeface="BISansOpti"/>
                <a:cs typeface="Gotham Book" charset="0"/>
              </a:endParaRPr>
            </a:p>
          </p:txBody>
        </p:sp>
        <p:sp>
          <p:nvSpPr>
            <p:cNvPr id="16" name="Oval 23">
              <a:extLst>
                <a:ext uri="{FF2B5EF4-FFF2-40B4-BE49-F238E27FC236}">
                  <a16:creationId xmlns:a16="http://schemas.microsoft.com/office/drawing/2014/main" id="{CB0259AE-D83F-0D73-96F0-AE021E8B8A37}"/>
                </a:ext>
              </a:extLst>
            </p:cNvPr>
            <p:cNvSpPr/>
            <p:nvPr/>
          </p:nvSpPr>
          <p:spPr>
            <a:xfrm>
              <a:off x="7087889" y="1277360"/>
              <a:ext cx="2160563" cy="2160564"/>
            </a:xfrm>
            <a:prstGeom prst="ellipse">
              <a:avLst/>
            </a:prstGeom>
            <a:noFill/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56007"/>
              <a:endParaRPr lang="en-GB" sz="868" dirty="0">
                <a:solidFill>
                  <a:srgbClr val="FFFFFF"/>
                </a:solidFill>
                <a:latin typeface="BISansOpti"/>
                <a:ea typeface="Gotham Book" charset="0"/>
                <a:cs typeface="Gotham Book" charset="0"/>
              </a:endParaRPr>
            </a:p>
          </p:txBody>
        </p:sp>
      </p:grpSp>
      <p:pic>
        <p:nvPicPr>
          <p:cNvPr id="17" name="Picture 16" descr="Picture 3">
            <a:extLst>
              <a:ext uri="{FF2B5EF4-FFF2-40B4-BE49-F238E27FC236}">
                <a16:creationId xmlns:a16="http://schemas.microsoft.com/office/drawing/2014/main" id="{C75D48B1-8BEF-7631-DB44-250BF26F4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955" y="2880031"/>
            <a:ext cx="1792293" cy="1344220"/>
          </a:xfrm>
          <a:prstGeom prst="rect">
            <a:avLst/>
          </a:prstGeom>
          <a:ln w="12700">
            <a:miter lim="4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24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0"/>
            <a:ext cx="7559675" cy="690113"/>
            <a:chOff x="0" y="4851133"/>
            <a:chExt cx="7559675" cy="4765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3"/>
              <a:ext cx="7559675" cy="476517"/>
              <a:chOff x="0" y="4851133"/>
              <a:chExt cx="7559675" cy="4765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9015" y="4851133"/>
                <a:ext cx="7020660" cy="4765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REACTION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Schermata 2023-11-20 alle 10.42.16.png" descr="Schermata 2023-11-20 alle 10.42.16.png">
            <a:extLst>
              <a:ext uri="{FF2B5EF4-FFF2-40B4-BE49-F238E27FC236}">
                <a16:creationId xmlns:a16="http://schemas.microsoft.com/office/drawing/2014/main" id="{25914621-541B-719D-BA1F-A42B012E5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948" y="1199072"/>
            <a:ext cx="4709778" cy="3101814"/>
          </a:xfrm>
          <a:prstGeom prst="rect">
            <a:avLst/>
          </a:prstGeom>
          <a:ln w="12700">
            <a:miter lim="4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AD2DCEA-D704-C15C-AFC2-150C6A8B60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717850"/>
              </p:ext>
            </p:extLst>
          </p:nvPr>
        </p:nvGraphicFramePr>
        <p:xfrm>
          <a:off x="7873720" y="1970369"/>
          <a:ext cx="1579357" cy="2613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357">
                  <a:extLst>
                    <a:ext uri="{9D8B030D-6E8A-4147-A177-3AD203B41FA5}">
                      <a16:colId xmlns:a16="http://schemas.microsoft.com/office/drawing/2014/main" val="3484879891"/>
                    </a:ext>
                  </a:extLst>
                </a:gridCol>
              </a:tblGrid>
              <a:tr h="617948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How </a:t>
                      </a:r>
                      <a:r>
                        <a:rPr lang="it-IT" sz="2000" b="0" dirty="0" err="1"/>
                        <a:t>did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you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feel</a:t>
                      </a:r>
                      <a:r>
                        <a:rPr lang="it-IT" sz="2000" b="0" dirty="0"/>
                        <a:t>?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64082"/>
                  </a:ext>
                </a:extLst>
              </a:tr>
              <a:tr h="6532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47316"/>
                  </a:ext>
                </a:extLst>
              </a:tr>
              <a:tr h="6583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27376"/>
                  </a:ext>
                </a:extLst>
              </a:tr>
              <a:tr h="6011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07109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843D08E3-8FBD-8E45-EAF4-496E08337B9A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65" name="object 28">
              <a:extLst>
                <a:ext uri="{FF2B5EF4-FFF2-40B4-BE49-F238E27FC236}">
                  <a16:creationId xmlns:a16="http://schemas.microsoft.com/office/drawing/2014/main" id="{86E77D61-50DD-58F9-6FA9-F8E117EE4D39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70284AB-F087-719A-AF8F-EB9F85235F45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942AE45B-C3E6-0013-3363-7B2FCFD856E1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6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1"/>
                  </a:solidFill>
                  <a:latin typeface="+mj-lt"/>
                </a:rPr>
                <a:t>Express </a:t>
              </a:r>
              <a:r>
                <a:rPr lang="it-IT" sz="2400" b="1" dirty="0" err="1">
                  <a:solidFill>
                    <a:schemeClr val="bg1"/>
                  </a:solidFill>
                  <a:latin typeface="+mj-lt"/>
                </a:rPr>
                <a:t>yourself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728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0"/>
            <a:ext cx="7559675" cy="690113"/>
            <a:chOff x="0" y="4851133"/>
            <a:chExt cx="7559675" cy="4765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3"/>
              <a:ext cx="7559675" cy="476517"/>
              <a:chOff x="0" y="4851133"/>
              <a:chExt cx="7559675" cy="4765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9015" y="4851133"/>
                <a:ext cx="7020660" cy="4765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REACTION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1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A29E5EB-25C7-8BAE-57A8-1B3D8D74CF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793539"/>
              </p:ext>
            </p:extLst>
          </p:nvPr>
        </p:nvGraphicFramePr>
        <p:xfrm>
          <a:off x="2139352" y="1398461"/>
          <a:ext cx="3112662" cy="25307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2662">
                  <a:extLst>
                    <a:ext uri="{9D8B030D-6E8A-4147-A177-3AD203B41FA5}">
                      <a16:colId xmlns:a16="http://schemas.microsoft.com/office/drawing/2014/main" val="3484879891"/>
                    </a:ext>
                  </a:extLst>
                </a:gridCol>
              </a:tblGrid>
              <a:tr h="617948">
                <a:tc>
                  <a:txBody>
                    <a:bodyPr/>
                    <a:lstStyle/>
                    <a:p>
                      <a:pPr algn="ctr"/>
                      <a:r>
                        <a:rPr lang="it-IT" sz="2000" b="0" dirty="0"/>
                        <a:t>How </a:t>
                      </a:r>
                      <a:r>
                        <a:rPr lang="it-IT" sz="2000" b="0" dirty="0" err="1"/>
                        <a:t>did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you</a:t>
                      </a:r>
                      <a:r>
                        <a:rPr lang="it-IT" sz="2000" b="0" dirty="0"/>
                        <a:t> </a:t>
                      </a:r>
                      <a:r>
                        <a:rPr lang="it-IT" sz="2000" b="0" dirty="0" err="1"/>
                        <a:t>feel</a:t>
                      </a:r>
                      <a:r>
                        <a:rPr lang="it-IT" sz="2000" b="0" dirty="0"/>
                        <a:t>?</a:t>
                      </a:r>
                      <a:endParaRPr lang="en-US" sz="2000" b="0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564082"/>
                  </a:ext>
                </a:extLst>
              </a:tr>
              <a:tr h="65329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347316"/>
                  </a:ext>
                </a:extLst>
              </a:tr>
              <a:tr h="6583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27376"/>
                  </a:ext>
                </a:extLst>
              </a:tr>
              <a:tr h="6011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70710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AB30EEF-0B5B-DE5A-B6B5-C8BF6A8333B1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4" name="object 28">
              <a:extLst>
                <a:ext uri="{FF2B5EF4-FFF2-40B4-BE49-F238E27FC236}">
                  <a16:creationId xmlns:a16="http://schemas.microsoft.com/office/drawing/2014/main" id="{84649F6E-7863-747E-BE30-C0537C5B08F4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B9EA5B-0AD4-ADE9-2DAD-50BE5B755C9A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CE69A2-4992-49D4-83F9-00AC780E4349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6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>
                  <a:solidFill>
                    <a:schemeClr val="bg1"/>
                  </a:solidFill>
                  <a:latin typeface="+mj-lt"/>
                </a:rPr>
                <a:t>Express </a:t>
              </a:r>
              <a:r>
                <a:rPr lang="it-IT" sz="2400" b="1" dirty="0" err="1">
                  <a:solidFill>
                    <a:schemeClr val="bg1"/>
                  </a:solidFill>
                  <a:latin typeface="+mj-lt"/>
                </a:rPr>
                <a:t>yourself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07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0"/>
            <a:ext cx="7559675" cy="690113"/>
            <a:chOff x="0" y="4851133"/>
            <a:chExt cx="7559675" cy="4765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3"/>
              <a:ext cx="7559675" cy="476517"/>
              <a:chOff x="0" y="4851133"/>
              <a:chExt cx="7559675" cy="4765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9015" y="4851133"/>
                <a:ext cx="7020660" cy="47651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27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KNOWLEDGE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92BA29-8F4F-B810-258E-CA80A1907BCB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3" name="object 28">
              <a:extLst>
                <a:ext uri="{FF2B5EF4-FFF2-40B4-BE49-F238E27FC236}">
                  <a16:creationId xmlns:a16="http://schemas.microsoft.com/office/drawing/2014/main" id="{1DBE3F5F-AE36-8725-3A6E-CF962189D027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21BB412-4225-BDC1-79D1-FE228954236A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10C829-941F-BB9F-7962-D3E50EEBFF13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68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dirty="0" err="1">
                  <a:solidFill>
                    <a:schemeClr val="bg1"/>
                  </a:solidFill>
                </a:rPr>
                <a:t>Analyze</a:t>
              </a:r>
              <a:r>
                <a:rPr lang="it-IT" sz="2400" dirty="0">
                  <a:solidFill>
                    <a:schemeClr val="bg1"/>
                  </a:solidFill>
                </a:rPr>
                <a:t> and </a:t>
              </a:r>
              <a:r>
                <a:rPr lang="it-IT" sz="2400" dirty="0" err="1">
                  <a:solidFill>
                    <a:schemeClr val="bg1"/>
                  </a:solidFill>
                </a:rPr>
                <a:t>Apply</a:t>
              </a:r>
              <a:endParaRPr lang="en-US" sz="2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6" name="Picture 2" descr="I giochi di esplorazione per bambini per esplorare il mondo - Globo  Giocattoli">
            <a:extLst>
              <a:ext uri="{FF2B5EF4-FFF2-40B4-BE49-F238E27FC236}">
                <a16:creationId xmlns:a16="http://schemas.microsoft.com/office/drawing/2014/main" id="{C9F9E8F0-270C-C9E9-1C4B-1E32082F47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3"/>
          <a:stretch/>
        </p:blipFill>
        <p:spPr bwMode="auto">
          <a:xfrm>
            <a:off x="1502468" y="1295245"/>
            <a:ext cx="1511673" cy="148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3A78DE-558A-881B-0CB3-19A06A9DF737}"/>
              </a:ext>
            </a:extLst>
          </p:cNvPr>
          <p:cNvSpPr txBox="1"/>
          <p:nvPr/>
        </p:nvSpPr>
        <p:spPr>
          <a:xfrm>
            <a:off x="798947" y="2827371"/>
            <a:ext cx="2976656" cy="113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70331">
              <a:lnSpc>
                <a:spcPct val="90000"/>
              </a:lnSpc>
              <a:spcBef>
                <a:spcPts val="600"/>
              </a:spcBef>
              <a:defRPr sz="2592">
                <a:solidFill>
                  <a:srgbClr val="000000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Exploring</a:t>
            </a:r>
          </a:p>
          <a:p>
            <a:pPr algn="ctr" defTabSz="370331">
              <a:lnSpc>
                <a:spcPct val="90000"/>
              </a:lnSpc>
              <a:spcBef>
                <a:spcPts val="600"/>
              </a:spcBef>
              <a:defRPr sz="2592">
                <a:solidFill>
                  <a:srgbClr val="000000"/>
                </a:solidFill>
              </a:defRPr>
            </a:pPr>
            <a:endParaRPr lang="en-US" sz="1600" b="1" dirty="0">
              <a:solidFill>
                <a:schemeClr val="accent3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70331">
              <a:lnSpc>
                <a:spcPct val="90000"/>
              </a:lnSpc>
              <a:spcBef>
                <a:spcPts val="600"/>
              </a:spcBef>
              <a:defRPr sz="2592">
                <a:solidFill>
                  <a:srgbClr val="000000"/>
                </a:solidFill>
              </a:defRPr>
            </a:pPr>
            <a:r>
              <a:rPr lang="en-US" sz="1600" dirty="0">
                <a:solidFill>
                  <a:schemeClr val="tx1">
                    <a:lumMod val="75000"/>
                  </a:scheme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the participant's perspective on the events of the scenario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71418B-60C0-1273-CCE1-2B1C3134C416}"/>
              </a:ext>
            </a:extLst>
          </p:cNvPr>
          <p:cNvSpPr txBox="1"/>
          <p:nvPr/>
        </p:nvSpPr>
        <p:spPr>
          <a:xfrm>
            <a:off x="4003573" y="2882771"/>
            <a:ext cx="3228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Discussion and teaching</a:t>
            </a:r>
          </a:p>
          <a:p>
            <a:endParaRPr lang="en-US" sz="16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ea typeface="Calibri" panose="020F0502020204030204" pitchFamily="34" charset="0"/>
                <a:cs typeface="Calibri" panose="020F0502020204030204" pitchFamily="34" charset="0"/>
              </a:rPr>
              <a:t>Help participants to navigate new perspectives, knowledge and skills</a:t>
            </a:r>
          </a:p>
        </p:txBody>
      </p:sp>
      <p:pic>
        <p:nvPicPr>
          <p:cNvPr id="19" name="Picture 4" descr="Forma.Temp: scopri cos'è e quali vantaggi offre alle aziende - Deine Group">
            <a:extLst>
              <a:ext uri="{FF2B5EF4-FFF2-40B4-BE49-F238E27FC236}">
                <a16:creationId xmlns:a16="http://schemas.microsoft.com/office/drawing/2014/main" id="{AD184E61-AB12-6B5C-5E6A-D52CE3EA1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46" y="1389513"/>
            <a:ext cx="1970699" cy="11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A483BC-258D-5116-DABE-E72644A89FCD}"/>
              </a:ext>
            </a:extLst>
          </p:cNvPr>
          <p:cNvSpPr txBox="1"/>
          <p:nvPr/>
        </p:nvSpPr>
        <p:spPr>
          <a:xfrm>
            <a:off x="418698" y="4142668"/>
            <a:ext cx="66290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70331">
              <a:spcBef>
                <a:spcPts val="0"/>
              </a:spcBef>
              <a:defRPr sz="2916">
                <a:solidFill>
                  <a:srgbClr val="000000"/>
                </a:solidFill>
              </a:defRPr>
            </a:pPr>
            <a:r>
              <a:rPr lang="en-US" sz="2000" b="1" i="1" dirty="0">
                <a:solidFill>
                  <a:schemeClr val="accent1"/>
                </a:solidFill>
              </a:rPr>
              <a:t>WITH A PINCH OF GENUINE CURIOSITY!</a:t>
            </a:r>
          </a:p>
        </p:txBody>
      </p:sp>
    </p:spTree>
    <p:extLst>
      <p:ext uri="{BB962C8B-B14F-4D97-AF65-F5344CB8AC3E}">
        <p14:creationId xmlns:p14="http://schemas.microsoft.com/office/powerpoint/2010/main" val="23339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0"/>
            <a:ext cx="7551209" cy="690113"/>
            <a:chOff x="0" y="4851133"/>
            <a:chExt cx="7551209" cy="4765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3"/>
              <a:ext cx="7551209" cy="476517"/>
              <a:chOff x="0" y="4851133"/>
              <a:chExt cx="7551209" cy="4765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0549" y="4851133"/>
                <a:ext cx="7020660" cy="476517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rgbClr val="0057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27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KNOWLEDGE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67F7DD5-15B8-5FF7-FD01-B1324DE39F35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3" name="object 28">
              <a:extLst>
                <a:ext uri="{FF2B5EF4-FFF2-40B4-BE49-F238E27FC236}">
                  <a16:creationId xmlns:a16="http://schemas.microsoft.com/office/drawing/2014/main" id="{6DD2A5F0-A493-4C58-A32D-F9A956049F73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6CF2D4-F6C2-A941-9DCA-53DEAE6E1FDB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A15C69-755D-1A33-4E26-7CABFB2F159A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1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bg1"/>
                  </a:solidFill>
                </a:rPr>
                <a:t>Analyze</a:t>
              </a:r>
              <a:r>
                <a:rPr lang="it-IT" sz="2000" dirty="0">
                  <a:solidFill>
                    <a:schemeClr val="bg1"/>
                  </a:solidFill>
                </a:rPr>
                <a:t> and </a:t>
              </a:r>
              <a:r>
                <a:rPr lang="it-IT" sz="2000" dirty="0" err="1">
                  <a:solidFill>
                    <a:schemeClr val="bg1"/>
                  </a:solidFill>
                </a:rPr>
                <a:t>Apply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78189D-C18B-D447-7A4B-9B7766C94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7" y="1256724"/>
            <a:ext cx="2747752" cy="1632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3D1C8F-CCE2-DFA6-D8D1-81EDA7D577F1}"/>
              </a:ext>
            </a:extLst>
          </p:cNvPr>
          <p:cNvSpPr txBox="1"/>
          <p:nvPr/>
        </p:nvSpPr>
        <p:spPr>
          <a:xfrm>
            <a:off x="1885160" y="1029653"/>
            <a:ext cx="1155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1° </a:t>
            </a:r>
            <a:r>
              <a:rPr lang="it-IT" sz="1000" dirty="0" err="1"/>
              <a:t>simulation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E9B68-44FD-75B9-C1E6-D5243870C98E}"/>
              </a:ext>
            </a:extLst>
          </p:cNvPr>
          <p:cNvSpPr txBox="1"/>
          <p:nvPr/>
        </p:nvSpPr>
        <p:spPr>
          <a:xfrm>
            <a:off x="5025438" y="1011312"/>
            <a:ext cx="11559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2° </a:t>
            </a:r>
            <a:r>
              <a:rPr lang="it-IT" sz="1000" dirty="0" err="1"/>
              <a:t>simulation</a:t>
            </a:r>
            <a:endParaRPr lang="en-US" sz="10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DDF1FE-91EB-1B31-904A-B8F4EB5A8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88" y="1243744"/>
            <a:ext cx="2747752" cy="168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7F1EEC6-F93F-DF7F-B4EE-8EADE8B3E4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505" y="3248811"/>
            <a:ext cx="4433978" cy="1196364"/>
          </a:xfrm>
          <a:prstGeom prst="rect">
            <a:avLst/>
          </a:prstGeom>
          <a:noFill/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A1A30EF-76AA-A7EA-930C-DA592A7FA59D}"/>
              </a:ext>
            </a:extLst>
          </p:cNvPr>
          <p:cNvSpPr txBox="1"/>
          <p:nvPr/>
        </p:nvSpPr>
        <p:spPr>
          <a:xfrm>
            <a:off x="1225239" y="3840198"/>
            <a:ext cx="1423070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900" dirty="0"/>
              <a:t>Treatment </a:t>
            </a:r>
            <a:r>
              <a:rPr lang="it-IT" sz="900" dirty="0" err="1"/>
              <a:t>at</a:t>
            </a:r>
            <a:r>
              <a:rPr lang="it-IT" sz="900" dirty="0"/>
              <a:t> </a:t>
            </a:r>
            <a:r>
              <a:rPr lang="it-IT" sz="900" dirty="0" err="1"/>
              <a:t>stroke</a:t>
            </a:r>
            <a:r>
              <a:rPr lang="it-IT" sz="900" dirty="0"/>
              <a:t> </a:t>
            </a:r>
            <a:r>
              <a:rPr lang="it-IT" sz="900" dirty="0" err="1"/>
              <a:t>unit</a:t>
            </a:r>
            <a:endParaRPr lang="en-US" sz="9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0F56FB-EF32-9B22-A695-BF0D7BC280EF}"/>
              </a:ext>
            </a:extLst>
          </p:cNvPr>
          <p:cNvSpPr txBox="1"/>
          <p:nvPr/>
        </p:nvSpPr>
        <p:spPr>
          <a:xfrm>
            <a:off x="1328468" y="4108084"/>
            <a:ext cx="13198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900" dirty="0"/>
              <a:t>Treatment </a:t>
            </a:r>
            <a:r>
              <a:rPr lang="it-IT" sz="900" dirty="0" err="1"/>
              <a:t>at</a:t>
            </a:r>
            <a:r>
              <a:rPr lang="it-IT" sz="900" dirty="0"/>
              <a:t> CT</a:t>
            </a:r>
            <a:endParaRPr lang="en-US" sz="9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80946-C397-3764-EB1C-E383862676F3}"/>
              </a:ext>
            </a:extLst>
          </p:cNvPr>
          <p:cNvSpPr txBox="1"/>
          <p:nvPr/>
        </p:nvSpPr>
        <p:spPr>
          <a:xfrm>
            <a:off x="3811604" y="3274115"/>
            <a:ext cx="662767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sz="800" dirty="0"/>
              <a:t>DTN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91221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-1"/>
            <a:ext cx="7559675" cy="690116"/>
            <a:chOff x="0" y="4851131"/>
            <a:chExt cx="7559675" cy="47651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1"/>
              <a:ext cx="7559675" cy="476519"/>
              <a:chOff x="0" y="4851131"/>
              <a:chExt cx="7559675" cy="47651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9015" y="4851131"/>
                <a:ext cx="7020660" cy="47651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27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SYNTHESIS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EF83C4-ABC9-E3CD-20A7-61C7053AE1CF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3" name="object 28">
              <a:extLst>
                <a:ext uri="{FF2B5EF4-FFF2-40B4-BE49-F238E27FC236}">
                  <a16:creationId xmlns:a16="http://schemas.microsoft.com/office/drawing/2014/main" id="{D210B54A-25E5-F7B5-3F4B-7C65C240AB06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55B8214-EA7E-4FF0-674C-DE6692B1054A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E7F2B7-F487-84A1-1679-DFA6EF22446D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1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bg1"/>
                  </a:solidFill>
                </a:rPr>
                <a:t>Analyze</a:t>
              </a:r>
              <a:r>
                <a:rPr lang="it-IT" sz="2000" dirty="0">
                  <a:solidFill>
                    <a:schemeClr val="bg1"/>
                  </a:solidFill>
                </a:rPr>
                <a:t> and </a:t>
              </a:r>
              <a:r>
                <a:rPr lang="it-IT" sz="2000" dirty="0" err="1">
                  <a:solidFill>
                    <a:schemeClr val="bg1"/>
                  </a:solidFill>
                </a:rPr>
                <a:t>Apply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40990B8-4829-0BF6-3D7F-6BCBC302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87" y="1192344"/>
            <a:ext cx="5840084" cy="294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3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8A51E46-6A4F-0663-5582-C6799CB0F88B}"/>
              </a:ext>
            </a:extLst>
          </p:cNvPr>
          <p:cNvGrpSpPr/>
          <p:nvPr/>
        </p:nvGrpSpPr>
        <p:grpSpPr>
          <a:xfrm>
            <a:off x="-1" y="0"/>
            <a:ext cx="7559675" cy="690113"/>
            <a:chOff x="0" y="4851133"/>
            <a:chExt cx="7559675" cy="47651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728A0AE-BDE0-85DE-2AF7-573BB70ABA1A}"/>
                </a:ext>
              </a:extLst>
            </p:cNvPr>
            <p:cNvGrpSpPr/>
            <p:nvPr/>
          </p:nvGrpSpPr>
          <p:grpSpPr>
            <a:xfrm>
              <a:off x="0" y="4851133"/>
              <a:ext cx="7559675" cy="476517"/>
              <a:chOff x="0" y="4851133"/>
              <a:chExt cx="7559675" cy="47651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6DD525-C1B9-EDAD-86B1-3E99490E661B}"/>
                  </a:ext>
                </a:extLst>
              </p:cNvPr>
              <p:cNvSpPr/>
              <p:nvPr/>
            </p:nvSpPr>
            <p:spPr>
              <a:xfrm>
                <a:off x="0" y="4851133"/>
                <a:ext cx="539015" cy="476517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bg2">
                    <a:lumMod val="9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858ECF7-B19D-3442-EFEC-F634AE5E2C8E}"/>
                  </a:ext>
                </a:extLst>
              </p:cNvPr>
              <p:cNvSpPr txBox="1"/>
              <p:nvPr/>
            </p:nvSpPr>
            <p:spPr>
              <a:xfrm>
                <a:off x="120316" y="4904725"/>
                <a:ext cx="298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1600" dirty="0">
                  <a:solidFill>
                    <a:srgbClr val="005778"/>
                  </a:solidFill>
                  <a:latin typeface="+mj-lt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19A55B8-1406-6277-59A6-BC23C9DB2504}"/>
                  </a:ext>
                </a:extLst>
              </p:cNvPr>
              <p:cNvSpPr/>
              <p:nvPr/>
            </p:nvSpPr>
            <p:spPr>
              <a:xfrm>
                <a:off x="539015" y="4851133"/>
                <a:ext cx="7020660" cy="476517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2C19BB2-9843-D131-CDF7-657EB8494A49}"/>
                </a:ext>
              </a:extLst>
            </p:cNvPr>
            <p:cNvSpPr txBox="1"/>
            <p:nvPr/>
          </p:nvSpPr>
          <p:spPr>
            <a:xfrm>
              <a:off x="1941775" y="4920113"/>
              <a:ext cx="3676123" cy="276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>
                  <a:solidFill>
                    <a:schemeClr val="bg1"/>
                  </a:solidFill>
                  <a:latin typeface="+mj-lt"/>
                </a:rPr>
                <a:t>SYNTHESIS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75C3822-C0F7-8ACD-17B5-D6F8B062797A}"/>
              </a:ext>
            </a:extLst>
          </p:cNvPr>
          <p:cNvSpPr txBox="1"/>
          <p:nvPr/>
        </p:nvSpPr>
        <p:spPr>
          <a:xfrm>
            <a:off x="120315" y="138102"/>
            <a:ext cx="924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8822B0E-A099-A383-2696-7903FA559862}"/>
              </a:ext>
            </a:extLst>
          </p:cNvPr>
          <p:cNvGrpSpPr/>
          <p:nvPr/>
        </p:nvGrpSpPr>
        <p:grpSpPr>
          <a:xfrm>
            <a:off x="-1" y="4637537"/>
            <a:ext cx="7551210" cy="690113"/>
            <a:chOff x="533404" y="4777512"/>
            <a:chExt cx="7017805" cy="550138"/>
          </a:xfrm>
        </p:grpSpPr>
        <p:sp>
          <p:nvSpPr>
            <p:cNvPr id="3" name="object 28">
              <a:extLst>
                <a:ext uri="{FF2B5EF4-FFF2-40B4-BE49-F238E27FC236}">
                  <a16:creationId xmlns:a16="http://schemas.microsoft.com/office/drawing/2014/main" id="{846938B9-D407-309D-5E80-C6632528789A}"/>
                </a:ext>
              </a:extLst>
            </p:cNvPr>
            <p:cNvSpPr txBox="1"/>
            <p:nvPr/>
          </p:nvSpPr>
          <p:spPr>
            <a:xfrm>
              <a:off x="1337012" y="4777512"/>
              <a:ext cx="185800" cy="15740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0" marR="0">
                <a:lnSpc>
                  <a:spcPts val="939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700" dirty="0">
                  <a:solidFill>
                    <a:srgbClr val="FFFFFF"/>
                  </a:solidFill>
                  <a:latin typeface="WMICOK+Montserrat-Bold"/>
                  <a:cs typeface="WMICOK+Montserrat-Bold"/>
                </a:rPr>
                <a:t>2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CD74216-9AA7-F2C4-9163-925972A2FEA8}"/>
                </a:ext>
              </a:extLst>
            </p:cNvPr>
            <p:cNvSpPr/>
            <p:nvPr/>
          </p:nvSpPr>
          <p:spPr>
            <a:xfrm>
              <a:off x="533404" y="4851133"/>
              <a:ext cx="7017804" cy="476517"/>
            </a:xfrm>
            <a:prstGeom prst="rect">
              <a:avLst/>
            </a:prstGeom>
            <a:solidFill>
              <a:srgbClr val="005778"/>
            </a:solidFill>
            <a:ln>
              <a:solidFill>
                <a:srgbClr val="0057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C98DD1B-83C8-55CB-BF6D-CEA5EC458E7A}"/>
                </a:ext>
              </a:extLst>
            </p:cNvPr>
            <p:cNvSpPr txBox="1"/>
            <p:nvPr/>
          </p:nvSpPr>
          <p:spPr>
            <a:xfrm>
              <a:off x="541274" y="4920113"/>
              <a:ext cx="7009935" cy="3189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dirty="0" err="1">
                  <a:solidFill>
                    <a:schemeClr val="bg1"/>
                  </a:solidFill>
                </a:rPr>
                <a:t>Analyze</a:t>
              </a:r>
              <a:r>
                <a:rPr lang="it-IT" sz="2000" dirty="0">
                  <a:solidFill>
                    <a:schemeClr val="bg1"/>
                  </a:solidFill>
                </a:rPr>
                <a:t> and </a:t>
              </a:r>
              <a:r>
                <a:rPr lang="it-IT" sz="2000" dirty="0" err="1">
                  <a:solidFill>
                    <a:schemeClr val="bg1"/>
                  </a:solidFill>
                </a:rPr>
                <a:t>Apply</a:t>
              </a:r>
              <a:endParaRPr lang="en-US" sz="20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EA70C7F-F2E2-742B-C45C-8CE6EA092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121" y="997232"/>
            <a:ext cx="4930961" cy="3333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4D3339-C39A-3D34-F50D-E93E057B89E8}"/>
              </a:ext>
            </a:extLst>
          </p:cNvPr>
          <p:cNvSpPr txBox="1"/>
          <p:nvPr/>
        </p:nvSpPr>
        <p:spPr>
          <a:xfrm>
            <a:off x="3775602" y="2509936"/>
            <a:ext cx="78500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Impact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9CE88-FE4C-BA25-03EC-0B08EAE5D296}"/>
              </a:ext>
            </a:extLst>
          </p:cNvPr>
          <p:cNvSpPr txBox="1"/>
          <p:nvPr/>
        </p:nvSpPr>
        <p:spPr>
          <a:xfrm>
            <a:off x="4713006" y="3395583"/>
            <a:ext cx="123059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err="1"/>
              <a:t>Feasibility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93E2D-5FAD-5621-94FE-BE392FE2E457}"/>
              </a:ext>
            </a:extLst>
          </p:cNvPr>
          <p:cNvSpPr txBox="1"/>
          <p:nvPr/>
        </p:nvSpPr>
        <p:spPr>
          <a:xfrm>
            <a:off x="1494669" y="1281595"/>
            <a:ext cx="779312" cy="400110"/>
          </a:xfrm>
          <a:prstGeom prst="rect">
            <a:avLst/>
          </a:prstGeom>
          <a:solidFill>
            <a:srgbClr val="E9D4D4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EMS </a:t>
            </a:r>
            <a:r>
              <a:rPr lang="it-IT" sz="1000" dirty="0" err="1"/>
              <a:t>pre-notification</a:t>
            </a:r>
            <a:endParaRPr lang="en-US" sz="1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8AA657-0E1B-3D4E-98FD-1B2C90A66EF9}"/>
              </a:ext>
            </a:extLst>
          </p:cNvPr>
          <p:cNvSpPr txBox="1"/>
          <p:nvPr/>
        </p:nvSpPr>
        <p:spPr>
          <a:xfrm>
            <a:off x="2458529" y="1281595"/>
            <a:ext cx="802256" cy="400110"/>
          </a:xfrm>
          <a:prstGeom prst="rect">
            <a:avLst/>
          </a:prstGeom>
          <a:solidFill>
            <a:srgbClr val="E0E8D5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No </a:t>
            </a:r>
            <a:r>
              <a:rPr lang="it-IT" sz="1000" dirty="0" err="1"/>
              <a:t>blood</a:t>
            </a:r>
            <a:r>
              <a:rPr lang="it-IT" sz="1000" dirty="0"/>
              <a:t> test </a:t>
            </a:r>
            <a:r>
              <a:rPr lang="it-IT" sz="1000" dirty="0" err="1"/>
              <a:t>waiting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062770-4DE0-81EC-F46F-7FA511384B8A}"/>
              </a:ext>
            </a:extLst>
          </p:cNvPr>
          <p:cNvSpPr txBox="1"/>
          <p:nvPr/>
        </p:nvSpPr>
        <p:spPr>
          <a:xfrm>
            <a:off x="3400353" y="1278462"/>
            <a:ext cx="802256" cy="400110"/>
          </a:xfrm>
          <a:prstGeom prst="rect">
            <a:avLst/>
          </a:prstGeom>
          <a:solidFill>
            <a:srgbClr val="DAD5E1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CT </a:t>
            </a:r>
            <a:r>
              <a:rPr lang="it-IT" sz="1000" dirty="0" err="1"/>
              <a:t>pre-allert</a:t>
            </a:r>
            <a:endParaRPr lang="en-US" sz="1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C2F49-5F55-A29C-EDA2-F7F8521645CD}"/>
              </a:ext>
            </a:extLst>
          </p:cNvPr>
          <p:cNvSpPr txBox="1"/>
          <p:nvPr/>
        </p:nvSpPr>
        <p:spPr>
          <a:xfrm>
            <a:off x="1499734" y="1988825"/>
            <a:ext cx="774247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Use </a:t>
            </a:r>
            <a:r>
              <a:rPr lang="it-IT" sz="1000" dirty="0" err="1"/>
              <a:t>checklist</a:t>
            </a:r>
            <a:endParaRPr lang="en-US" sz="1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A0E1A5-EE71-CAA8-2052-E43B00CCE738}"/>
              </a:ext>
            </a:extLst>
          </p:cNvPr>
          <p:cNvSpPr txBox="1"/>
          <p:nvPr/>
        </p:nvSpPr>
        <p:spPr>
          <a:xfrm>
            <a:off x="4432136" y="1244478"/>
            <a:ext cx="734334" cy="400110"/>
          </a:xfrm>
          <a:prstGeom prst="rect">
            <a:avLst/>
          </a:prstGeom>
          <a:solidFill>
            <a:srgbClr val="D4E4EB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EMS Award</a:t>
            </a:r>
            <a:endParaRPr lang="en-US" sz="1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9B7940-CEB7-D1CC-F0C1-4B67EFCDF92C}"/>
              </a:ext>
            </a:extLst>
          </p:cNvPr>
          <p:cNvSpPr txBox="1"/>
          <p:nvPr/>
        </p:nvSpPr>
        <p:spPr>
          <a:xfrm>
            <a:off x="5373960" y="1244478"/>
            <a:ext cx="759422" cy="400110"/>
          </a:xfrm>
          <a:prstGeom prst="rect">
            <a:avLst/>
          </a:prstGeom>
          <a:solidFill>
            <a:srgbClr val="FADFD3"/>
          </a:solidFill>
        </p:spPr>
        <p:txBody>
          <a:bodyPr wrap="square" rtlCol="0">
            <a:spAutoFit/>
          </a:bodyPr>
          <a:lstStyle/>
          <a:p>
            <a:r>
              <a:rPr lang="it-IT" sz="1000" dirty="0"/>
              <a:t>New CT </a:t>
            </a:r>
            <a:r>
              <a:rPr lang="it-IT" sz="1000" dirty="0" err="1"/>
              <a:t>scan</a:t>
            </a:r>
            <a:r>
              <a:rPr lang="it-IT" sz="1000" dirty="0"/>
              <a:t> in ED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6662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859</TotalTime>
  <Words>1038</Words>
  <Application>Microsoft Office PowerPoint</Application>
  <PresentationFormat>Custom</PresentationFormat>
  <Paragraphs>175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AngelinaLatCyr</vt:lpstr>
      <vt:lpstr>Arial</vt:lpstr>
      <vt:lpstr>BISansOpti</vt:lpstr>
      <vt:lpstr>Calibri</vt:lpstr>
      <vt:lpstr>Calibri Light</vt:lpstr>
      <vt:lpstr>WMICOK+Montserrat-Bold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Fiorillo, Stefania</dc:creator>
  <cp:lastModifiedBy>Salvati, Elisa</cp:lastModifiedBy>
  <cp:revision>29</cp:revision>
  <dcterms:created xsi:type="dcterms:W3CDTF">2024-01-31T09:46:12Z</dcterms:created>
  <dcterms:modified xsi:type="dcterms:W3CDTF">2024-05-10T12:14:52Z</dcterms:modified>
</cp:coreProperties>
</file>