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8" r:id="rId2"/>
    <p:sldId id="316" r:id="rId3"/>
    <p:sldId id="309" r:id="rId4"/>
    <p:sldId id="261" r:id="rId5"/>
    <p:sldId id="318" r:id="rId6"/>
    <p:sldId id="317" r:id="rId7"/>
    <p:sldId id="319" r:id="rId8"/>
    <p:sldId id="266" r:id="rId9"/>
    <p:sldId id="294" r:id="rId10"/>
    <p:sldId id="320" r:id="rId11"/>
    <p:sldId id="295" r:id="rId12"/>
    <p:sldId id="321" r:id="rId13"/>
    <p:sldId id="296" r:id="rId14"/>
    <p:sldId id="322" r:id="rId15"/>
    <p:sldId id="323" r:id="rId16"/>
    <p:sldId id="313" r:id="rId17"/>
    <p:sldId id="297" r:id="rId18"/>
    <p:sldId id="298" r:id="rId19"/>
    <p:sldId id="299" r:id="rId20"/>
    <p:sldId id="293" r:id="rId21"/>
    <p:sldId id="281" r:id="rId22"/>
    <p:sldId id="311" r:id="rId23"/>
    <p:sldId id="291" r:id="rId24"/>
    <p:sldId id="310" r:id="rId25"/>
    <p:sldId id="312" r:id="rId26"/>
    <p:sldId id="315" r:id="rId27"/>
    <p:sldId id="324" r:id="rId28"/>
    <p:sldId id="325" r:id="rId29"/>
    <p:sldId id="326" r:id="rId30"/>
    <p:sldId id="327" r:id="rId31"/>
    <p:sldId id="314" r:id="rId32"/>
    <p:sldId id="601" r:id="rId33"/>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FD4401-77B4-4C33-9018-C54E2CA2971A}">
          <p14:sldIdLst>
            <p14:sldId id="258"/>
            <p14:sldId id="316"/>
            <p14:sldId id="309"/>
            <p14:sldId id="261"/>
            <p14:sldId id="318"/>
            <p14:sldId id="317"/>
            <p14:sldId id="319"/>
            <p14:sldId id="266"/>
          </p14:sldIdLst>
        </p14:section>
        <p14:section name="Pre-Notification" id="{E04787FE-0768-4073-A17E-D394143B6026}">
          <p14:sldIdLst>
            <p14:sldId id="294"/>
            <p14:sldId id="320"/>
          </p14:sldIdLst>
        </p14:section>
        <p14:section name="Delivery Direct to CT" id="{47F9982D-53D5-4FBA-A706-6A8FD7AA3E06}">
          <p14:sldIdLst>
            <p14:sldId id="295"/>
            <p14:sldId id="321"/>
          </p14:sldIdLst>
        </p14:section>
        <p14:section name="Treat at CT" id="{457A1B0D-5D12-45FF-BC58-65B2ED83D8F6}">
          <p14:sldIdLst>
            <p14:sldId id="296"/>
            <p14:sldId id="322"/>
            <p14:sldId id="323"/>
            <p14:sldId id="313"/>
          </p14:sldIdLst>
        </p14:section>
        <p14:section name="Priority Bloods" id="{C7976399-9AE6-491B-BACC-C9E0F60B069A}">
          <p14:sldIdLst>
            <p14:sldId id="297"/>
            <p14:sldId id="298"/>
            <p14:sldId id="299"/>
            <p14:sldId id="293"/>
            <p14:sldId id="281"/>
            <p14:sldId id="311"/>
            <p14:sldId id="291"/>
            <p14:sldId id="310"/>
            <p14:sldId id="312"/>
            <p14:sldId id="315"/>
            <p14:sldId id="324"/>
            <p14:sldId id="325"/>
            <p14:sldId id="326"/>
            <p14:sldId id="327"/>
            <p14:sldId id="314"/>
            <p14:sldId id="601"/>
          </p14:sldIdLst>
        </p14:section>
      </p14:sectionLst>
    </p:ext>
    <p:ext uri="{EFAFB233-063F-42B5-8137-9DF3F51BA10A}">
      <p15:sldGuideLst xmlns:p15="http://schemas.microsoft.com/office/powerpoint/2012/main">
        <p15:guide id="1" orient="horz" pos="2164" userDrawn="1">
          <p15:clr>
            <a:srgbClr val="A4A3A4"/>
          </p15:clr>
        </p15:guide>
        <p15:guide id="2" pos="3840">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79"/>
    <a:srgbClr val="FFE700"/>
    <a:srgbClr val="A03996"/>
    <a:srgbClr val="F28128"/>
    <a:srgbClr val="E2E3E4"/>
    <a:srgbClr val="543094"/>
    <a:srgbClr val="003D7B"/>
    <a:srgbClr val="FFCC00"/>
    <a:srgbClr val="A03A95"/>
    <a:srgbClr val="F479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011" autoAdjust="0"/>
    <p:restoredTop sz="95879" autoAdjust="0"/>
  </p:normalViewPr>
  <p:slideViewPr>
    <p:cSldViewPr snapToGrid="0" snapToObjects="1">
      <p:cViewPr varScale="1">
        <p:scale>
          <a:sx n="312" d="100"/>
          <a:sy n="312" d="100"/>
        </p:scale>
        <p:origin x="372" y="252"/>
      </p:cViewPr>
      <p:guideLst>
        <p:guide orient="horz" pos="2164"/>
        <p:guide pos="384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14" d="100"/>
          <a:sy n="114" d="100"/>
        </p:scale>
        <p:origin x="4264" y="168"/>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61864744680405E-2"/>
          <c:y val="4.2024599651125399E-2"/>
          <c:w val="0.898876210245656"/>
          <c:h val="0.64646923653238597"/>
        </c:manualLayout>
      </c:layout>
      <c:barChart>
        <c:barDir val="col"/>
        <c:grouping val="clustered"/>
        <c:varyColors val="0"/>
        <c:ser>
          <c:idx val="0"/>
          <c:order val="0"/>
          <c:tx>
            <c:strRef>
              <c:f>Sheet1!$B$1</c:f>
              <c:strCache>
                <c:ptCount val="1"/>
                <c:pt idx="0">
                  <c:v>Cardiac</c:v>
                </c:pt>
              </c:strCache>
            </c:strRef>
          </c:tx>
          <c:spPr>
            <a:solidFill>
              <a:schemeClr val="accent2"/>
            </a:solidFill>
            <a:ln>
              <a:noFill/>
            </a:ln>
            <a:effectLst/>
          </c:spPr>
          <c:invertIfNegative val="0"/>
          <c:cat>
            <c:numRef>
              <c:f>Sheet1!$A$2</c:f>
              <c:numCache>
                <c:formatCode>General</c:formatCode>
                <c:ptCount val="1"/>
              </c:numCache>
            </c:numRef>
          </c:cat>
          <c:val>
            <c:numRef>
              <c:f>Sheet1!$B$2</c:f>
              <c:numCache>
                <c:formatCode>General</c:formatCode>
                <c:ptCount val="1"/>
                <c:pt idx="0">
                  <c:v>21.7</c:v>
                </c:pt>
              </c:numCache>
            </c:numRef>
          </c:val>
          <c:extLst>
            <c:ext xmlns:c16="http://schemas.microsoft.com/office/drawing/2014/chart" uri="{C3380CC4-5D6E-409C-BE32-E72D297353CC}">
              <c16:uniqueId val="{00000000-75BC-4D9C-B292-4763BD110AA0}"/>
            </c:ext>
          </c:extLst>
        </c:ser>
        <c:ser>
          <c:idx val="1"/>
          <c:order val="1"/>
          <c:tx>
            <c:strRef>
              <c:f>Sheet1!$C$1</c:f>
              <c:strCache>
                <c:ptCount val="1"/>
                <c:pt idx="0">
                  <c:v>Pneumonia</c:v>
                </c:pt>
              </c:strCache>
            </c:strRef>
          </c:tx>
          <c:spPr>
            <a:solidFill>
              <a:schemeClr val="accent1"/>
            </a:solidFill>
            <a:ln>
              <a:noFill/>
            </a:ln>
            <a:effectLst/>
          </c:spPr>
          <c:invertIfNegative val="0"/>
          <c:cat>
            <c:numRef>
              <c:f>Sheet1!$A$2</c:f>
              <c:numCache>
                <c:formatCode>General</c:formatCode>
                <c:ptCount val="1"/>
              </c:numCache>
            </c:numRef>
          </c:cat>
          <c:val>
            <c:numRef>
              <c:f>Sheet1!$C$2</c:f>
              <c:numCache>
                <c:formatCode>General</c:formatCode>
                <c:ptCount val="1"/>
                <c:pt idx="0">
                  <c:v>21</c:v>
                </c:pt>
              </c:numCache>
            </c:numRef>
          </c:val>
          <c:extLst>
            <c:ext xmlns:c16="http://schemas.microsoft.com/office/drawing/2014/chart" uri="{C3380CC4-5D6E-409C-BE32-E72D297353CC}">
              <c16:uniqueId val="{00000001-75BC-4D9C-B292-4763BD110AA0}"/>
            </c:ext>
          </c:extLst>
        </c:ser>
        <c:ser>
          <c:idx val="2"/>
          <c:order val="2"/>
          <c:tx>
            <c:strRef>
              <c:f>Sheet1!$D$1</c:f>
              <c:strCache>
                <c:ptCount val="1"/>
                <c:pt idx="0">
                  <c:v>Initial Stroke</c:v>
                </c:pt>
              </c:strCache>
            </c:strRef>
          </c:tx>
          <c:spPr>
            <a:solidFill>
              <a:schemeClr val="accent3"/>
            </a:solidFill>
            <a:ln>
              <a:noFill/>
            </a:ln>
            <a:effectLst/>
          </c:spPr>
          <c:invertIfNegative val="0"/>
          <c:cat>
            <c:numRef>
              <c:f>Sheet1!$A$2</c:f>
              <c:numCache>
                <c:formatCode>General</c:formatCode>
                <c:ptCount val="1"/>
              </c:numCache>
            </c:numRef>
          </c:cat>
          <c:val>
            <c:numRef>
              <c:f>Sheet1!$D$2</c:f>
              <c:numCache>
                <c:formatCode>General</c:formatCode>
                <c:ptCount val="1"/>
                <c:pt idx="0">
                  <c:v>13.6</c:v>
                </c:pt>
              </c:numCache>
            </c:numRef>
          </c:val>
          <c:extLst>
            <c:ext xmlns:c16="http://schemas.microsoft.com/office/drawing/2014/chart" uri="{C3380CC4-5D6E-409C-BE32-E72D297353CC}">
              <c16:uniqueId val="{00000002-75BC-4D9C-B292-4763BD110AA0}"/>
            </c:ext>
          </c:extLst>
        </c:ser>
        <c:ser>
          <c:idx val="3"/>
          <c:order val="3"/>
          <c:tx>
            <c:strRef>
              <c:f>Sheet1!$E$1</c:f>
              <c:strCache>
                <c:ptCount val="1"/>
                <c:pt idx="0">
                  <c:v>Recurrent Stroke</c:v>
                </c:pt>
              </c:strCache>
            </c:strRef>
          </c:tx>
          <c:spPr>
            <a:solidFill>
              <a:schemeClr val="accent4"/>
            </a:solidFill>
            <a:ln>
              <a:noFill/>
            </a:ln>
            <a:effectLst/>
          </c:spPr>
          <c:invertIfNegative val="0"/>
          <c:cat>
            <c:numRef>
              <c:f>Sheet1!$A$2</c:f>
              <c:numCache>
                <c:formatCode>General</c:formatCode>
                <c:ptCount val="1"/>
              </c:numCache>
            </c:numRef>
          </c:cat>
          <c:val>
            <c:numRef>
              <c:f>Sheet1!$E$2</c:f>
              <c:numCache>
                <c:formatCode>General</c:formatCode>
                <c:ptCount val="1"/>
                <c:pt idx="0">
                  <c:v>9</c:v>
                </c:pt>
              </c:numCache>
            </c:numRef>
          </c:val>
          <c:extLst>
            <c:ext xmlns:c16="http://schemas.microsoft.com/office/drawing/2014/chart" uri="{C3380CC4-5D6E-409C-BE32-E72D297353CC}">
              <c16:uniqueId val="{00000003-75BC-4D9C-B292-4763BD110AA0}"/>
            </c:ext>
          </c:extLst>
        </c:ser>
        <c:ser>
          <c:idx val="4"/>
          <c:order val="4"/>
          <c:tx>
            <c:strRef>
              <c:f>Sheet1!$F$1</c:f>
              <c:strCache>
                <c:ptCount val="1"/>
                <c:pt idx="0">
                  <c:v>Malignancy</c:v>
                </c:pt>
              </c:strCache>
            </c:strRef>
          </c:tx>
          <c:spPr>
            <a:solidFill>
              <a:schemeClr val="accent5"/>
            </a:solidFill>
            <a:ln>
              <a:noFill/>
            </a:ln>
            <a:effectLst/>
          </c:spPr>
          <c:invertIfNegative val="0"/>
          <c:cat>
            <c:numRef>
              <c:f>Sheet1!$A$2</c:f>
              <c:numCache>
                <c:formatCode>General</c:formatCode>
                <c:ptCount val="1"/>
              </c:numCache>
            </c:numRef>
          </c:cat>
          <c:val>
            <c:numRef>
              <c:f>Sheet1!$F$2</c:f>
              <c:numCache>
                <c:formatCode>General</c:formatCode>
                <c:ptCount val="1"/>
                <c:pt idx="0">
                  <c:v>7.4</c:v>
                </c:pt>
              </c:numCache>
            </c:numRef>
          </c:val>
          <c:extLst>
            <c:ext xmlns:c16="http://schemas.microsoft.com/office/drawing/2014/chart" uri="{C3380CC4-5D6E-409C-BE32-E72D297353CC}">
              <c16:uniqueId val="{00000004-75BC-4D9C-B292-4763BD110AA0}"/>
            </c:ext>
          </c:extLst>
        </c:ser>
        <c:ser>
          <c:idx val="5"/>
          <c:order val="5"/>
          <c:tx>
            <c:strRef>
              <c:f>Sheet1!$G$1</c:f>
              <c:strCache>
                <c:ptCount val="1"/>
                <c:pt idx="0">
                  <c:v>Sepsis</c:v>
                </c:pt>
              </c:strCache>
            </c:strRef>
          </c:tx>
          <c:spPr>
            <a:solidFill>
              <a:schemeClr val="accent6"/>
            </a:solidFill>
            <a:ln>
              <a:noFill/>
            </a:ln>
            <a:effectLst/>
          </c:spPr>
          <c:invertIfNegative val="0"/>
          <c:cat>
            <c:numRef>
              <c:f>Sheet1!$A$2</c:f>
              <c:numCache>
                <c:formatCode>General</c:formatCode>
                <c:ptCount val="1"/>
              </c:numCache>
            </c:numRef>
          </c:cat>
          <c:val>
            <c:numRef>
              <c:f>Sheet1!$G$2</c:f>
              <c:numCache>
                <c:formatCode>General</c:formatCode>
                <c:ptCount val="1"/>
                <c:pt idx="0">
                  <c:v>5.3</c:v>
                </c:pt>
              </c:numCache>
            </c:numRef>
          </c:val>
          <c:extLst>
            <c:ext xmlns:c16="http://schemas.microsoft.com/office/drawing/2014/chart" uri="{C3380CC4-5D6E-409C-BE32-E72D297353CC}">
              <c16:uniqueId val="{00000005-75BC-4D9C-B292-4763BD110AA0}"/>
            </c:ext>
          </c:extLst>
        </c:ser>
        <c:ser>
          <c:idx val="6"/>
          <c:order val="6"/>
          <c:tx>
            <c:strRef>
              <c:f>Sheet1!$H$1</c:f>
              <c:strCache>
                <c:ptCount val="1"/>
                <c:pt idx="0">
                  <c:v>Renal Failure</c:v>
                </c:pt>
              </c:strCache>
            </c:strRef>
          </c:tx>
          <c:spPr>
            <a:solidFill>
              <a:srgbClr val="FFCC00"/>
            </a:solidFill>
            <a:ln>
              <a:noFill/>
            </a:ln>
            <a:effectLst/>
          </c:spPr>
          <c:invertIfNegative val="0"/>
          <c:cat>
            <c:numRef>
              <c:f>Sheet1!$A$2</c:f>
              <c:numCache>
                <c:formatCode>General</c:formatCode>
                <c:ptCount val="1"/>
              </c:numCache>
            </c:numRef>
          </c:cat>
          <c:val>
            <c:numRef>
              <c:f>Sheet1!$H$2</c:f>
              <c:numCache>
                <c:formatCode>General</c:formatCode>
                <c:ptCount val="1"/>
                <c:pt idx="0">
                  <c:v>4.3</c:v>
                </c:pt>
              </c:numCache>
            </c:numRef>
          </c:val>
          <c:extLst>
            <c:ext xmlns:c16="http://schemas.microsoft.com/office/drawing/2014/chart" uri="{C3380CC4-5D6E-409C-BE32-E72D297353CC}">
              <c16:uniqueId val="{00000006-75BC-4D9C-B292-4763BD110AA0}"/>
            </c:ext>
          </c:extLst>
        </c:ser>
        <c:ser>
          <c:idx val="7"/>
          <c:order val="7"/>
          <c:tx>
            <c:strRef>
              <c:f>Sheet1!$I$1</c:f>
              <c:strCache>
                <c:ptCount val="1"/>
                <c:pt idx="0">
                  <c:v>COPD</c:v>
                </c:pt>
              </c:strCache>
            </c:strRef>
          </c:tx>
          <c:spPr>
            <a:solidFill>
              <a:srgbClr val="F47920"/>
            </a:solidFill>
            <a:ln>
              <a:noFill/>
            </a:ln>
            <a:effectLst/>
          </c:spPr>
          <c:invertIfNegative val="0"/>
          <c:cat>
            <c:numRef>
              <c:f>Sheet1!$A$2</c:f>
              <c:numCache>
                <c:formatCode>General</c:formatCode>
                <c:ptCount val="1"/>
              </c:numCache>
            </c:numRef>
          </c:cat>
          <c:val>
            <c:numRef>
              <c:f>Sheet1!$I$2</c:f>
              <c:numCache>
                <c:formatCode>General</c:formatCode>
                <c:ptCount val="1"/>
                <c:pt idx="0">
                  <c:v>3.2</c:v>
                </c:pt>
              </c:numCache>
            </c:numRef>
          </c:val>
          <c:extLst>
            <c:ext xmlns:c16="http://schemas.microsoft.com/office/drawing/2014/chart" uri="{C3380CC4-5D6E-409C-BE32-E72D297353CC}">
              <c16:uniqueId val="{00000007-75BC-4D9C-B292-4763BD110AA0}"/>
            </c:ext>
          </c:extLst>
        </c:ser>
        <c:ser>
          <c:idx val="8"/>
          <c:order val="8"/>
          <c:tx>
            <c:strRef>
              <c:f>Sheet1!$J$1</c:f>
              <c:strCache>
                <c:ptCount val="1"/>
                <c:pt idx="0">
                  <c:v>SUD</c:v>
                </c:pt>
              </c:strCache>
            </c:strRef>
          </c:tx>
          <c:spPr>
            <a:solidFill>
              <a:srgbClr val="A03A95"/>
            </a:solidFill>
            <a:ln>
              <a:noFill/>
            </a:ln>
            <a:effectLst/>
          </c:spPr>
          <c:invertIfNegative val="0"/>
          <c:cat>
            <c:numRef>
              <c:f>Sheet1!$A$2</c:f>
              <c:numCache>
                <c:formatCode>General</c:formatCode>
                <c:ptCount val="1"/>
              </c:numCache>
            </c:numRef>
          </c:cat>
          <c:val>
            <c:numRef>
              <c:f>Sheet1!$J$2</c:f>
              <c:numCache>
                <c:formatCode>General</c:formatCode>
                <c:ptCount val="1"/>
                <c:pt idx="0">
                  <c:v>3.2</c:v>
                </c:pt>
              </c:numCache>
            </c:numRef>
          </c:val>
          <c:extLst>
            <c:ext xmlns:c16="http://schemas.microsoft.com/office/drawing/2014/chart" uri="{C3380CC4-5D6E-409C-BE32-E72D297353CC}">
              <c16:uniqueId val="{00000008-75BC-4D9C-B292-4763BD110AA0}"/>
            </c:ext>
          </c:extLst>
        </c:ser>
        <c:ser>
          <c:idx val="9"/>
          <c:order val="9"/>
          <c:tx>
            <c:strRef>
              <c:f>Sheet1!$K$1</c:f>
              <c:strCache>
                <c:ptCount val="1"/>
                <c:pt idx="0">
                  <c:v>GI bleeding</c:v>
                </c:pt>
              </c:strCache>
            </c:strRef>
          </c:tx>
          <c:spPr>
            <a:solidFill>
              <a:srgbClr val="603094"/>
            </a:solidFill>
            <a:ln>
              <a:noFill/>
            </a:ln>
            <a:effectLst/>
          </c:spPr>
          <c:invertIfNegative val="0"/>
          <c:cat>
            <c:numRef>
              <c:f>Sheet1!$A$2</c:f>
              <c:numCache>
                <c:formatCode>General</c:formatCode>
                <c:ptCount val="1"/>
              </c:numCache>
            </c:numRef>
          </c:cat>
          <c:val>
            <c:numRef>
              <c:f>Sheet1!$K$2</c:f>
              <c:numCache>
                <c:formatCode>General</c:formatCode>
                <c:ptCount val="1"/>
                <c:pt idx="0">
                  <c:v>1.8</c:v>
                </c:pt>
              </c:numCache>
            </c:numRef>
          </c:val>
          <c:extLst>
            <c:ext xmlns:c16="http://schemas.microsoft.com/office/drawing/2014/chart" uri="{C3380CC4-5D6E-409C-BE32-E72D297353CC}">
              <c16:uniqueId val="{00000009-75BC-4D9C-B292-4763BD110AA0}"/>
            </c:ext>
          </c:extLst>
        </c:ser>
        <c:ser>
          <c:idx val="10"/>
          <c:order val="10"/>
          <c:tx>
            <c:strRef>
              <c:f>Sheet1!$L$1</c:f>
              <c:strCache>
                <c:ptCount val="1"/>
                <c:pt idx="0">
                  <c:v>PE</c:v>
                </c:pt>
              </c:strCache>
            </c:strRef>
          </c:tx>
          <c:spPr>
            <a:solidFill>
              <a:schemeClr val="bg2"/>
            </a:solidFill>
            <a:ln>
              <a:noFill/>
            </a:ln>
            <a:effectLst/>
          </c:spPr>
          <c:invertIfNegative val="0"/>
          <c:cat>
            <c:numRef>
              <c:f>Sheet1!$A$2</c:f>
              <c:numCache>
                <c:formatCode>General</c:formatCode>
                <c:ptCount val="1"/>
              </c:numCache>
            </c:numRef>
          </c:cat>
          <c:val>
            <c:numRef>
              <c:f>Sheet1!$L$2</c:f>
              <c:numCache>
                <c:formatCode>General</c:formatCode>
                <c:ptCount val="1"/>
                <c:pt idx="0">
                  <c:v>1.2</c:v>
                </c:pt>
              </c:numCache>
            </c:numRef>
          </c:val>
          <c:extLst>
            <c:ext xmlns:c16="http://schemas.microsoft.com/office/drawing/2014/chart" uri="{C3380CC4-5D6E-409C-BE32-E72D297353CC}">
              <c16:uniqueId val="{0000000A-75BC-4D9C-B292-4763BD110AA0}"/>
            </c:ext>
          </c:extLst>
        </c:ser>
        <c:ser>
          <c:idx val="11"/>
          <c:order val="11"/>
          <c:tx>
            <c:strRef>
              <c:f>Sheet1!$M$1</c:f>
              <c:strCache>
                <c:ptCount val="1"/>
                <c:pt idx="0">
                  <c:v>All Others</c:v>
                </c:pt>
              </c:strCache>
            </c:strRef>
          </c:tx>
          <c:spPr>
            <a:solidFill>
              <a:schemeClr val="tx2"/>
            </a:solidFill>
            <a:ln>
              <a:noFill/>
            </a:ln>
            <a:effectLst/>
          </c:spPr>
          <c:invertIfNegative val="0"/>
          <c:cat>
            <c:numRef>
              <c:f>Sheet1!$A$2</c:f>
              <c:numCache>
                <c:formatCode>General</c:formatCode>
                <c:ptCount val="1"/>
              </c:numCache>
            </c:numRef>
          </c:cat>
          <c:val>
            <c:numRef>
              <c:f>Sheet1!$M$2</c:f>
              <c:numCache>
                <c:formatCode>General</c:formatCode>
                <c:ptCount val="1"/>
                <c:pt idx="0">
                  <c:v>8</c:v>
                </c:pt>
              </c:numCache>
            </c:numRef>
          </c:val>
          <c:extLst>
            <c:ext xmlns:c16="http://schemas.microsoft.com/office/drawing/2014/chart" uri="{C3380CC4-5D6E-409C-BE32-E72D297353CC}">
              <c16:uniqueId val="{0000000B-75BC-4D9C-B292-4763BD110AA0}"/>
            </c:ext>
          </c:extLst>
        </c:ser>
        <c:dLbls>
          <c:showLegendKey val="0"/>
          <c:showVal val="0"/>
          <c:showCatName val="0"/>
          <c:showSerName val="0"/>
          <c:showPercent val="0"/>
          <c:showBubbleSize val="0"/>
        </c:dLbls>
        <c:gapWidth val="69"/>
        <c:overlap val="-38"/>
        <c:axId val="-1749552320"/>
        <c:axId val="-1749550960"/>
      </c:barChart>
      <c:catAx>
        <c:axId val="-1749552320"/>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1749550960"/>
        <c:crosses val="autoZero"/>
        <c:auto val="1"/>
        <c:lblAlgn val="ctr"/>
        <c:lblOffset val="100"/>
        <c:noMultiLvlLbl val="0"/>
      </c:catAx>
      <c:valAx>
        <c:axId val="-1749550960"/>
        <c:scaling>
          <c:orientation val="minMax"/>
        </c:scaling>
        <c:delete val="0"/>
        <c:axPos val="l"/>
        <c:majorGridlines>
          <c:spPr>
            <a:ln w="9525" cap="flat" cmpd="sng" algn="ctr">
              <a:noFill/>
              <a:prstDash val="sysDot"/>
              <a:round/>
            </a:ln>
            <a:effectLst/>
          </c:spPr>
        </c:majorGridlines>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GB" sz="1050" b="1" dirty="0">
                    <a:solidFill>
                      <a:schemeClr val="tx1"/>
                    </a:solidFill>
                    <a:latin typeface="+mn-lt"/>
                  </a:rPr>
                  <a:t>Frequency %</a:t>
                </a:r>
              </a:p>
            </c:rich>
          </c:tx>
          <c:layout>
            <c:manualLayout>
              <c:xMode val="edge"/>
              <c:yMode val="edge"/>
              <c:x val="1.53623098762301E-2"/>
              <c:y val="0.26108515252846598"/>
            </c:manualLayout>
          </c:layout>
          <c:overlay val="0"/>
          <c:spPr>
            <a:noFill/>
            <a:ln>
              <a:noFill/>
            </a:ln>
            <a:effectLst/>
          </c:spPr>
        </c:title>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49552320"/>
        <c:crosses val="autoZero"/>
        <c:crossBetween val="between"/>
      </c:valAx>
      <c:spPr>
        <a:noFill/>
        <a:ln>
          <a:noFill/>
        </a:ln>
        <a:effectLst/>
      </c:spPr>
    </c:plotArea>
    <c:legend>
      <c:legendPos val="b"/>
      <c:layout>
        <c:manualLayout>
          <c:xMode val="edge"/>
          <c:yMode val="edge"/>
          <c:x val="8.4273539441774056E-2"/>
          <c:y val="0.71339234184453304"/>
          <c:w val="0.900291270004551"/>
          <c:h val="0.1003758055615430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j-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D05723-D97C-E745-9478-07A6F33B2BD5}" type="datetimeFigureOut">
              <a:rPr lang="en-US" smtClean="0"/>
              <a:t>9/24/2019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CA21D-FF2A-B646-99A7-14029F8634CB}" type="slidenum">
              <a:rPr lang="en-US" smtClean="0"/>
              <a:t>‹#›</a:t>
            </a:fld>
            <a:endParaRPr lang="en-US" dirty="0"/>
          </a:p>
        </p:txBody>
      </p:sp>
    </p:spTree>
    <p:extLst>
      <p:ext uri="{BB962C8B-B14F-4D97-AF65-F5344CB8AC3E}">
        <p14:creationId xmlns:p14="http://schemas.microsoft.com/office/powerpoint/2010/main" val="5572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A763-3E23-4442-B187-AE0224A51AC2}" type="datetimeFigureOut">
              <a:rPr lang="en-GB" smtClean="0"/>
              <a:t>24/09/2019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39EEE-4C56-9044-B815-BA09ED0AB541}" type="slidenum">
              <a:rPr lang="en-GB" smtClean="0"/>
              <a:t>‹#›</a:t>
            </a:fld>
            <a:endParaRPr lang="en-GB" dirty="0"/>
          </a:p>
        </p:txBody>
      </p:sp>
    </p:spTree>
    <p:extLst>
      <p:ext uri="{BB962C8B-B14F-4D97-AF65-F5344CB8AC3E}">
        <p14:creationId xmlns:p14="http://schemas.microsoft.com/office/powerpoint/2010/main" val="26432545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33CBF4-E399-F64A-8FAA-79873EA03458}" type="slidenum">
              <a:rPr lang="en-GB" smtClean="0"/>
              <a:t>16</a:t>
            </a:fld>
            <a:endParaRPr lang="en-GB"/>
          </a:p>
        </p:txBody>
      </p:sp>
    </p:spTree>
    <p:extLst>
      <p:ext uri="{BB962C8B-B14F-4D97-AF65-F5344CB8AC3E}">
        <p14:creationId xmlns:p14="http://schemas.microsoft.com/office/powerpoint/2010/main" val="1003358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696516" y="-1"/>
            <a:ext cx="567929" cy="567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100" dirty="0">
                <a:latin typeface="Gotham Book" charset="0"/>
                <a:ea typeface="Gotham Book" charset="0"/>
                <a:cs typeface="Gotham Book" charset="0"/>
              </a:rPr>
              <a:t>117</a:t>
            </a:r>
          </a:p>
          <a:p>
            <a:pPr algn="ctr"/>
            <a:r>
              <a:rPr lang="en-US" sz="1100" dirty="0">
                <a:latin typeface="Gotham Book" charset="0"/>
                <a:ea typeface="Gotham Book" charset="0"/>
                <a:cs typeface="Gotham Book" charset="0"/>
              </a:rPr>
              <a:t>192</a:t>
            </a:r>
          </a:p>
          <a:p>
            <a:pPr algn="ctr"/>
            <a:r>
              <a:rPr lang="en-US" sz="1100" dirty="0">
                <a:latin typeface="Gotham Book" charset="0"/>
                <a:ea typeface="Gotham Book" charset="0"/>
                <a:cs typeface="Gotham Book" charset="0"/>
              </a:rPr>
              <a:t>67</a:t>
            </a:r>
          </a:p>
        </p:txBody>
      </p:sp>
      <p:sp>
        <p:nvSpPr>
          <p:cNvPr id="3" name="Rectangle 2"/>
          <p:cNvSpPr/>
          <p:nvPr userDrawn="1"/>
        </p:nvSpPr>
        <p:spPr>
          <a:xfrm>
            <a:off x="-696516" y="652121"/>
            <a:ext cx="567929" cy="567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237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36</a:t>
            </a:r>
          </a:p>
        </p:txBody>
      </p:sp>
      <p:sp>
        <p:nvSpPr>
          <p:cNvPr id="4" name="Rectangle 3"/>
          <p:cNvSpPr/>
          <p:nvPr userDrawn="1"/>
        </p:nvSpPr>
        <p:spPr>
          <a:xfrm>
            <a:off x="-696516" y="1304243"/>
            <a:ext cx="567929" cy="567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88</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89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91</a:t>
            </a:r>
          </a:p>
        </p:txBody>
      </p:sp>
      <p:sp>
        <p:nvSpPr>
          <p:cNvPr id="5" name="Rectangle 4"/>
          <p:cNvSpPr/>
          <p:nvPr userDrawn="1"/>
        </p:nvSpPr>
        <p:spPr>
          <a:xfrm>
            <a:off x="-696516" y="1956365"/>
            <a:ext cx="567929" cy="5679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 137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139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142</a:t>
            </a:r>
          </a:p>
        </p:txBody>
      </p:sp>
      <p:sp>
        <p:nvSpPr>
          <p:cNvPr id="6" name="Rectangle 5"/>
          <p:cNvSpPr/>
          <p:nvPr userDrawn="1"/>
        </p:nvSpPr>
        <p:spPr>
          <a:xfrm>
            <a:off x="-696516" y="2608487"/>
            <a:ext cx="567929" cy="5679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7585B"/>
                </a:solidFill>
                <a:effectLst/>
                <a:uLnTx/>
                <a:uFillTx/>
                <a:latin typeface="Gotham Book" charset="0"/>
                <a:ea typeface="Gotham Book" charset="0"/>
                <a:cs typeface="Gotham Book" charset="0"/>
              </a:rPr>
              <a:t>226</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7585B"/>
                </a:solidFill>
                <a:effectLst/>
                <a:uLnTx/>
                <a:uFillTx/>
                <a:latin typeface="Gotham Book" charset="0"/>
                <a:ea typeface="Gotham Book" charset="0"/>
                <a:cs typeface="Gotham Book" charset="0"/>
              </a:rPr>
              <a:t>227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7585B"/>
                </a:solidFill>
                <a:effectLst/>
                <a:uLnTx/>
                <a:uFillTx/>
                <a:latin typeface="Gotham Book" charset="0"/>
                <a:ea typeface="Gotham Book" charset="0"/>
                <a:cs typeface="Gotham Book" charset="0"/>
              </a:rPr>
              <a:t>228</a:t>
            </a:r>
          </a:p>
        </p:txBody>
      </p:sp>
      <p:sp>
        <p:nvSpPr>
          <p:cNvPr id="7" name="Rectangle 6"/>
          <p:cNvSpPr/>
          <p:nvPr userDrawn="1"/>
        </p:nvSpPr>
        <p:spPr>
          <a:xfrm>
            <a:off x="-696516" y="3907375"/>
            <a:ext cx="567929" cy="5679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91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121</a:t>
            </a:r>
          </a:p>
        </p:txBody>
      </p:sp>
      <p:sp>
        <p:nvSpPr>
          <p:cNvPr id="8" name="Rectangle 7"/>
          <p:cNvSpPr/>
          <p:nvPr userDrawn="1"/>
        </p:nvSpPr>
        <p:spPr>
          <a:xfrm>
            <a:off x="9286875" y="-5357"/>
            <a:ext cx="567929" cy="567929"/>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51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102</a:t>
            </a:r>
          </a:p>
        </p:txBody>
      </p:sp>
      <p:sp>
        <p:nvSpPr>
          <p:cNvPr id="9" name="Rectangle 8"/>
          <p:cNvSpPr/>
          <p:nvPr userDrawn="1"/>
        </p:nvSpPr>
        <p:spPr>
          <a:xfrm>
            <a:off x="9286875" y="646765"/>
            <a:ext cx="567929" cy="56792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102</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204</a:t>
            </a:r>
          </a:p>
        </p:txBody>
      </p:sp>
      <p:sp>
        <p:nvSpPr>
          <p:cNvPr id="10" name="Rectangle 9"/>
          <p:cNvSpPr/>
          <p:nvPr userDrawn="1"/>
        </p:nvSpPr>
        <p:spPr>
          <a:xfrm>
            <a:off x="9286875" y="1298887"/>
            <a:ext cx="567929" cy="567929"/>
          </a:xfrm>
          <a:prstGeom prst="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174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240</a:t>
            </a:r>
          </a:p>
        </p:txBody>
      </p:sp>
      <p:sp>
        <p:nvSpPr>
          <p:cNvPr id="11" name="Rectangle 10"/>
          <p:cNvSpPr/>
          <p:nvPr userDrawn="1"/>
        </p:nvSpPr>
        <p:spPr>
          <a:xfrm>
            <a:off x="9286875" y="1951009"/>
            <a:ext cx="567929" cy="567929"/>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Gotham Book" charset="0"/>
                <a:ea typeface="Gotham Book" charset="0"/>
                <a:cs typeface="Gotham Book" charset="0"/>
              </a:rPr>
              <a:t>255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Gotham Book" charset="0"/>
                <a:ea typeface="Gotham Book" charset="0"/>
                <a:cs typeface="Gotham Book" charset="0"/>
              </a:rPr>
              <a:t>204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Gotham Book" charset="0"/>
                <a:ea typeface="Gotham Book" charset="0"/>
                <a:cs typeface="Gotham Book" charset="0"/>
              </a:rPr>
              <a:t>0</a:t>
            </a:r>
          </a:p>
        </p:txBody>
      </p:sp>
      <p:sp>
        <p:nvSpPr>
          <p:cNvPr id="12" name="Rectangle 11"/>
          <p:cNvSpPr/>
          <p:nvPr userDrawn="1"/>
        </p:nvSpPr>
        <p:spPr>
          <a:xfrm>
            <a:off x="9286875" y="2603131"/>
            <a:ext cx="567929" cy="56792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255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153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0</a:t>
            </a:r>
          </a:p>
        </p:txBody>
      </p:sp>
      <p:sp>
        <p:nvSpPr>
          <p:cNvPr id="13" name="Rectangle 12"/>
          <p:cNvSpPr/>
          <p:nvPr userDrawn="1"/>
        </p:nvSpPr>
        <p:spPr>
          <a:xfrm>
            <a:off x="9286875" y="4559497"/>
            <a:ext cx="567929" cy="567929"/>
          </a:xfrm>
          <a:prstGeom prst="rect">
            <a:avLst/>
          </a:prstGeom>
          <a:solidFill>
            <a:srgbClr val="A03A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160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58</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149</a:t>
            </a:r>
          </a:p>
        </p:txBody>
      </p:sp>
      <p:sp>
        <p:nvSpPr>
          <p:cNvPr id="14" name="Rectangle 13"/>
          <p:cNvSpPr/>
          <p:nvPr userDrawn="1"/>
        </p:nvSpPr>
        <p:spPr>
          <a:xfrm>
            <a:off x="9286875" y="3255253"/>
            <a:ext cx="567929" cy="567929"/>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244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121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32</a:t>
            </a:r>
          </a:p>
        </p:txBody>
      </p:sp>
      <p:sp>
        <p:nvSpPr>
          <p:cNvPr id="15" name="Rectangle 14"/>
          <p:cNvSpPr/>
          <p:nvPr userDrawn="1"/>
        </p:nvSpPr>
        <p:spPr>
          <a:xfrm>
            <a:off x="9286875" y="3907375"/>
            <a:ext cx="567929" cy="567929"/>
          </a:xfrm>
          <a:prstGeom prst="rect">
            <a:avLst/>
          </a:prstGeom>
          <a:solidFill>
            <a:srgbClr val="54309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84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48</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otham Book" charset="0"/>
                <a:ea typeface="Gotham Book" charset="0"/>
                <a:cs typeface="Gotham Book" charset="0"/>
              </a:rPr>
              <a:t>148</a:t>
            </a:r>
          </a:p>
        </p:txBody>
      </p:sp>
      <p:sp>
        <p:nvSpPr>
          <p:cNvPr id="16" name="TextBox 15"/>
          <p:cNvSpPr txBox="1"/>
          <p:nvPr userDrawn="1"/>
        </p:nvSpPr>
        <p:spPr>
          <a:xfrm rot="16200000">
            <a:off x="-2569127" y="1463588"/>
            <a:ext cx="3176419" cy="238527"/>
          </a:xfrm>
          <a:prstGeom prst="rect">
            <a:avLst/>
          </a:prstGeom>
          <a:noFill/>
        </p:spPr>
        <p:txBody>
          <a:bodyPr wrap="square" lIns="68580" tIns="34290" rIns="68580" bIns="34290" rtlCol="0">
            <a:spAutoFit/>
          </a:bodyPr>
          <a:lstStyle/>
          <a:p>
            <a:pPr algn="ctr"/>
            <a:r>
              <a:rPr lang="en-US" sz="1100" dirty="0">
                <a:solidFill>
                  <a:srgbClr val="898B8E"/>
                </a:solidFill>
                <a:latin typeface="Gotham Book" charset="0"/>
                <a:ea typeface="Gotham Book" charset="0"/>
                <a:cs typeface="Gotham Book" charset="0"/>
              </a:rPr>
              <a:t>Primary</a:t>
            </a:r>
          </a:p>
        </p:txBody>
      </p:sp>
      <p:sp>
        <p:nvSpPr>
          <p:cNvPr id="17" name="TextBox 16"/>
          <p:cNvSpPr txBox="1"/>
          <p:nvPr userDrawn="1"/>
        </p:nvSpPr>
        <p:spPr>
          <a:xfrm rot="16200000">
            <a:off x="-1387600" y="4072076"/>
            <a:ext cx="813364" cy="238527"/>
          </a:xfrm>
          <a:prstGeom prst="rect">
            <a:avLst/>
          </a:prstGeom>
          <a:noFill/>
        </p:spPr>
        <p:txBody>
          <a:bodyPr wrap="none" lIns="68580" tIns="34290" rIns="68580" bIns="34290" rtlCol="0">
            <a:spAutoFit/>
          </a:bodyPr>
          <a:lstStyle/>
          <a:p>
            <a:r>
              <a:rPr lang="en-US" sz="1100" dirty="0">
                <a:solidFill>
                  <a:srgbClr val="898B8E"/>
                </a:solidFill>
                <a:latin typeface="Gotham Book" charset="0"/>
                <a:ea typeface="Gotham Book" charset="0"/>
                <a:cs typeface="Gotham Book" charset="0"/>
              </a:rPr>
              <a:t>Secondary</a:t>
            </a:r>
          </a:p>
        </p:txBody>
      </p:sp>
      <p:sp>
        <p:nvSpPr>
          <p:cNvPr id="18" name="TextBox 17"/>
          <p:cNvSpPr txBox="1"/>
          <p:nvPr userDrawn="1"/>
        </p:nvSpPr>
        <p:spPr>
          <a:xfrm rot="5400000">
            <a:off x="7533127" y="2441771"/>
            <a:ext cx="5132784" cy="238527"/>
          </a:xfrm>
          <a:prstGeom prst="rect">
            <a:avLst/>
          </a:prstGeom>
          <a:noFill/>
        </p:spPr>
        <p:txBody>
          <a:bodyPr wrap="square" lIns="68580" tIns="34290" rIns="68580" bIns="34290" rtlCol="0">
            <a:spAutoFit/>
          </a:bodyPr>
          <a:lstStyle/>
          <a:p>
            <a:pPr algn="ctr"/>
            <a:r>
              <a:rPr lang="en-US" sz="1100" dirty="0">
                <a:solidFill>
                  <a:srgbClr val="898B8E"/>
                </a:solidFill>
                <a:latin typeface="Gotham Book" charset="0"/>
                <a:ea typeface="Gotham Book" charset="0"/>
                <a:cs typeface="Gotham Book" charset="0"/>
              </a:rPr>
              <a:t>Tertiary</a:t>
            </a:r>
          </a:p>
        </p:txBody>
      </p:sp>
      <p:cxnSp>
        <p:nvCxnSpPr>
          <p:cNvPr id="19" name="Straight Connector 18"/>
          <p:cNvCxnSpPr/>
          <p:nvPr userDrawn="1"/>
        </p:nvCxnSpPr>
        <p:spPr>
          <a:xfrm>
            <a:off x="-975122" y="0"/>
            <a:ext cx="0" cy="122005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75122" y="1951010"/>
            <a:ext cx="0" cy="122005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0079832" y="1"/>
            <a:ext cx="0" cy="2260997"/>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0079832" y="2882503"/>
            <a:ext cx="0" cy="2260997"/>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8F4D6B03-5EE2-491B-9D69-7C371F6EE8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54531" y="2051746"/>
            <a:ext cx="4892473" cy="2715692"/>
          </a:xfrm>
          <a:prstGeom prst="rect">
            <a:avLst/>
          </a:prstGeom>
        </p:spPr>
      </p:pic>
    </p:spTree>
    <p:extLst>
      <p:ext uri="{BB962C8B-B14F-4D97-AF65-F5344CB8AC3E}">
        <p14:creationId xmlns:p14="http://schemas.microsoft.com/office/powerpoint/2010/main" val="41238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 Op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85291" y="2113218"/>
            <a:ext cx="3415709" cy="821369"/>
          </a:xfrm>
        </p:spPr>
        <p:txBody>
          <a:bodyPr anchor="ctr">
            <a:noAutofit/>
          </a:bodyPr>
          <a:lstStyle>
            <a:lvl1pPr marL="0" indent="0" algn="l">
              <a:buNone/>
              <a:defRPr sz="2400" b="0">
                <a:solidFill>
                  <a:srgbClr val="FFFFFF"/>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40" name="Straight Connector 39"/>
          <p:cNvCxnSpPr/>
          <p:nvPr userDrawn="1"/>
        </p:nvCxnSpPr>
        <p:spPr>
          <a:xfrm>
            <a:off x="4465332" y="2192127"/>
            <a:ext cx="0" cy="66763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5ED65566-FD9B-4787-80AB-ABA83F6DB1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9267" y="3835117"/>
            <a:ext cx="2090684" cy="1160487"/>
          </a:xfrm>
          <a:prstGeom prst="rect">
            <a:avLst/>
          </a:prstGeom>
        </p:spPr>
      </p:pic>
    </p:spTree>
    <p:extLst>
      <p:ext uri="{BB962C8B-B14F-4D97-AF65-F5344CB8AC3E}">
        <p14:creationId xmlns:p14="http://schemas.microsoft.com/office/powerpoint/2010/main" val="94897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Section Divi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5100" y="3091218"/>
            <a:ext cx="6858000" cy="892383"/>
          </a:xfrm>
        </p:spPr>
        <p:txBody>
          <a:bodyPr anchor="b">
            <a:normAutofit/>
          </a:bodyPr>
          <a:lstStyle>
            <a:lvl1pPr algn="l">
              <a:defRPr sz="270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575100" y="4052657"/>
            <a:ext cx="6858000" cy="799122"/>
          </a:xfrm>
        </p:spPr>
        <p:txBody>
          <a:bodyPr>
            <a:noAutofit/>
          </a:bodyPr>
          <a:lstStyle>
            <a:lvl1pPr marL="0" indent="0" algn="l">
              <a:buNone/>
              <a:defRPr sz="2100" b="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048000"/>
          </a:xfrm>
          <a:prstGeom prst="rect">
            <a:avLst/>
          </a:prstGeom>
          <a:solidFill>
            <a:schemeClr val="bg1"/>
          </a:solidFill>
        </p:spPr>
      </p:pic>
      <p:cxnSp>
        <p:nvCxnSpPr>
          <p:cNvPr id="5" name="Straight Connector 4"/>
          <p:cNvCxnSpPr/>
          <p:nvPr userDrawn="1"/>
        </p:nvCxnSpPr>
        <p:spPr>
          <a:xfrm>
            <a:off x="575100" y="3048000"/>
            <a:ext cx="0" cy="82835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7A1CC00C-85C9-461E-A69F-A44E23F1A7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9267" y="3835117"/>
            <a:ext cx="2090684" cy="1160487"/>
          </a:xfrm>
          <a:prstGeom prst="rect">
            <a:avLst/>
          </a:prstGeom>
        </p:spPr>
      </p:pic>
    </p:spTree>
    <p:extLst>
      <p:ext uri="{BB962C8B-B14F-4D97-AF65-F5344CB8AC3E}">
        <p14:creationId xmlns:p14="http://schemas.microsoft.com/office/powerpoint/2010/main" val="23157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with W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4158" y="279105"/>
            <a:ext cx="8020965" cy="645927"/>
          </a:xfr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a:xfrm>
            <a:off x="575101" y="1032273"/>
            <a:ext cx="8020023" cy="3585164"/>
          </a:xfrm>
        </p:spPr>
        <p:txBody>
          <a:bodyPr/>
          <a:lstStyle>
            <a:lvl1pPr>
              <a:spcBef>
                <a:spcPts val="375"/>
              </a:spcBef>
              <a:spcAft>
                <a:spcPts val="375"/>
              </a:spcAft>
              <a:defRPr sz="1500">
                <a:latin typeface="+mn-lt"/>
              </a:defRPr>
            </a:lvl1pPr>
            <a:lvl2pPr marL="404813" indent="-166688">
              <a:lnSpc>
                <a:spcPct val="95000"/>
              </a:lnSpc>
              <a:spcBef>
                <a:spcPts val="375"/>
              </a:spcBef>
              <a:spcAft>
                <a:spcPts val="375"/>
              </a:spcAft>
              <a:tabLst/>
              <a:defRPr b="0" i="0">
                <a:latin typeface="+mn-lt"/>
                <a:ea typeface="Gotham Book" charset="0"/>
                <a:cs typeface="Gotham Book" charset="0"/>
              </a:defRPr>
            </a:lvl2pPr>
            <a:lvl3pPr>
              <a:spcBef>
                <a:spcPts val="375"/>
              </a:spcBef>
              <a:spcAft>
                <a:spcPts val="375"/>
              </a:spcAft>
              <a:defRPr b="0" i="0">
                <a:latin typeface="+mn-lt"/>
                <a:ea typeface="Gotham Book" charset="0"/>
                <a:cs typeface="Gotham Book" charset="0"/>
              </a:defRPr>
            </a:lvl3pPr>
            <a:lvl4pPr>
              <a:spcBef>
                <a:spcPts val="375"/>
              </a:spcBef>
              <a:spcAft>
                <a:spcPts val="375"/>
              </a:spcAft>
              <a:defRPr b="0" i="0">
                <a:latin typeface="+mn-lt"/>
                <a:ea typeface="Gotham Book" charset="0"/>
                <a:cs typeface="Gotham Book" charset="0"/>
              </a:defRPr>
            </a:lvl4pPr>
            <a:lvl5pPr>
              <a:spcBef>
                <a:spcPts val="375"/>
              </a:spcBef>
              <a:spcAft>
                <a:spcPts val="375"/>
              </a:spcAft>
              <a:defRPr b="0" i="0">
                <a:latin typeface="+mn-lt"/>
                <a:ea typeface="Gotham Book" charset="0"/>
                <a:cs typeface="Gotham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74158" y="4767263"/>
            <a:ext cx="6945719" cy="273844"/>
          </a:xfrm>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36457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with W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4158" y="278100"/>
            <a:ext cx="8020965" cy="645927"/>
          </a:xfrm>
        </p:spPr>
        <p:txBody>
          <a:bodyPr/>
          <a:lstStyle>
            <a:lvl1pPr>
              <a:defRPr>
                <a:solidFill>
                  <a:schemeClr val="accent3"/>
                </a:solidFill>
              </a:defRPr>
            </a:lvl1pPr>
          </a:lstStyle>
          <a:p>
            <a:r>
              <a:rPr lang="en-US" dirty="0"/>
              <a:t>Click to edit master title style</a:t>
            </a:r>
          </a:p>
        </p:txBody>
      </p:sp>
      <p:sp>
        <p:nvSpPr>
          <p:cNvPr id="4" name="Footer Placeholder 3"/>
          <p:cNvSpPr>
            <a:spLocks noGrp="1"/>
          </p:cNvSpPr>
          <p:nvPr>
            <p:ph type="ftr" sz="quarter" idx="11"/>
          </p:nvPr>
        </p:nvSpPr>
        <p:spPr>
          <a:xfrm>
            <a:off x="574158" y="4767263"/>
            <a:ext cx="6945719" cy="273844"/>
          </a:xfrm>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6945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158" y="279105"/>
            <a:ext cx="8031119" cy="645927"/>
          </a:xfrm>
          <a:prstGeom prst="rect">
            <a:avLst/>
          </a:prstGeom>
        </p:spPr>
        <p:txBody>
          <a:bodyPr vert="horz" lIns="68580" tIns="34290" rIns="68580" bIns="34290" rtlCol="0" anchor="b">
            <a:normAutofit/>
          </a:bodyPr>
          <a:lstStyle/>
          <a:p>
            <a:r>
              <a:rPr lang="en-US" dirty="0"/>
              <a:t>Click to edit master title style</a:t>
            </a:r>
          </a:p>
        </p:txBody>
      </p:sp>
      <p:sp>
        <p:nvSpPr>
          <p:cNvPr id="3" name="Text Placeholder 2"/>
          <p:cNvSpPr>
            <a:spLocks noGrp="1"/>
          </p:cNvSpPr>
          <p:nvPr>
            <p:ph type="body" idx="1"/>
          </p:nvPr>
        </p:nvSpPr>
        <p:spPr>
          <a:xfrm>
            <a:off x="574158" y="1032272"/>
            <a:ext cx="8031119" cy="3584501"/>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74158" y="4767263"/>
            <a:ext cx="7393048" cy="273844"/>
          </a:xfrm>
          <a:prstGeom prst="rect">
            <a:avLst/>
          </a:prstGeom>
        </p:spPr>
        <p:txBody>
          <a:bodyPr vert="horz" lIns="68580" tIns="34290" rIns="68580" bIns="34290" rtlCol="0" anchor="ctr"/>
          <a:lstStyle>
            <a:lvl1pPr algn="l">
              <a:defRPr sz="800">
                <a:solidFill>
                  <a:schemeClr val="tx1">
                    <a:tint val="75000"/>
                  </a:schemeClr>
                </a:solidFill>
                <a:latin typeface="+mn-lt"/>
              </a:defRPr>
            </a:lvl1pPr>
          </a:lstStyle>
          <a:p>
            <a:endParaRPr lang="en-US" dirty="0"/>
          </a:p>
        </p:txBody>
      </p:sp>
      <p:cxnSp>
        <p:nvCxnSpPr>
          <p:cNvPr id="43" name="Straight Connector 42"/>
          <p:cNvCxnSpPr/>
          <p:nvPr userDrawn="1"/>
        </p:nvCxnSpPr>
        <p:spPr>
          <a:xfrm>
            <a:off x="475765" y="0"/>
            <a:ext cx="0" cy="84085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42B19B9C-7785-4DC9-9541-60005E515FE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00485" y="4411829"/>
            <a:ext cx="1117893" cy="620515"/>
          </a:xfrm>
          <a:prstGeom prst="rect">
            <a:avLst/>
          </a:prstGeom>
        </p:spPr>
      </p:pic>
    </p:spTree>
    <p:extLst>
      <p:ext uri="{BB962C8B-B14F-4D97-AF65-F5344CB8AC3E}">
        <p14:creationId xmlns:p14="http://schemas.microsoft.com/office/powerpoint/2010/main" val="684463092"/>
      </p:ext>
    </p:extLst>
  </p:cSld>
  <p:clrMap bg1="lt1" tx1="dk1" bg2="lt2" tx2="dk2" accent1="accent1" accent2="accent2" accent3="accent3" accent4="accent4" accent5="accent5" accent6="accent6" hlink="hlink" folHlink="folHlink"/>
  <p:sldLayoutIdLst>
    <p:sldLayoutId id="2147483656" r:id="rId1"/>
    <p:sldLayoutId id="2147483666" r:id="rId2"/>
    <p:sldLayoutId id="2147483672" r:id="rId3"/>
    <p:sldLayoutId id="2147483650" r:id="rId4"/>
    <p:sldLayoutId id="214748365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800" b="1" i="0" kern="1200">
          <a:solidFill>
            <a:schemeClr val="accent3"/>
          </a:solidFill>
          <a:latin typeface="+mn-lt"/>
          <a:ea typeface="Gotham" charset="0"/>
          <a:cs typeface="Gotham" charset="0"/>
        </a:defRPr>
      </a:lvl1pPr>
    </p:titleStyle>
    <p:bodyStyle>
      <a:lvl1pPr marL="0" indent="0" algn="l" defTabSz="685800" rtl="0" eaLnBrk="1" latinLnBrk="0" hangingPunct="1">
        <a:lnSpc>
          <a:spcPct val="85000"/>
        </a:lnSpc>
        <a:spcBef>
          <a:spcPts val="375"/>
        </a:spcBef>
        <a:spcAft>
          <a:spcPts val="375"/>
        </a:spcAft>
        <a:buFont typeface="Arial"/>
        <a:buNone/>
        <a:defRPr sz="1500" b="0" i="0" kern="1200">
          <a:solidFill>
            <a:schemeClr val="tx2"/>
          </a:solidFill>
          <a:latin typeface="+mn-lt"/>
          <a:ea typeface="Gotham" charset="0"/>
          <a:cs typeface="Gotham" charset="0"/>
        </a:defRPr>
      </a:lvl1pPr>
      <a:lvl2pPr marL="404813" indent="-172641" algn="l" defTabSz="685800" rtl="0" eaLnBrk="1" latinLnBrk="0" hangingPunct="1">
        <a:lnSpc>
          <a:spcPct val="95000"/>
        </a:lnSpc>
        <a:spcBef>
          <a:spcPts val="375"/>
        </a:spcBef>
        <a:spcAft>
          <a:spcPts val="375"/>
        </a:spcAft>
        <a:buFont typeface="Arial"/>
        <a:buChar char="•"/>
        <a:tabLst/>
        <a:defRPr sz="1400" b="0" i="0" kern="1200">
          <a:solidFill>
            <a:schemeClr val="tx2"/>
          </a:solidFill>
          <a:latin typeface="+mn-lt"/>
          <a:ea typeface="Gotham Book" charset="0"/>
          <a:cs typeface="Gotham Book" charset="0"/>
        </a:defRPr>
      </a:lvl2pPr>
      <a:lvl3pPr marL="672704" indent="-166688" algn="l" defTabSz="685800" rtl="0" eaLnBrk="1" latinLnBrk="0" hangingPunct="1">
        <a:lnSpc>
          <a:spcPct val="95000"/>
        </a:lnSpc>
        <a:spcBef>
          <a:spcPts val="375"/>
        </a:spcBef>
        <a:spcAft>
          <a:spcPts val="375"/>
        </a:spcAft>
        <a:buFont typeface="Arial"/>
        <a:buChar char="•"/>
        <a:tabLst/>
        <a:defRPr sz="1200" b="0" i="0" kern="1200">
          <a:solidFill>
            <a:schemeClr val="tx2"/>
          </a:solidFill>
          <a:latin typeface="+mn-lt"/>
          <a:ea typeface="Gotham Book" charset="0"/>
          <a:cs typeface="Gotham Book" charset="0"/>
        </a:defRPr>
      </a:lvl3pPr>
      <a:lvl4pPr marL="904875" indent="-166688" algn="l" defTabSz="685800" rtl="0" eaLnBrk="1" latinLnBrk="0" hangingPunct="1">
        <a:lnSpc>
          <a:spcPct val="95000"/>
        </a:lnSpc>
        <a:spcBef>
          <a:spcPts val="375"/>
        </a:spcBef>
        <a:spcAft>
          <a:spcPts val="375"/>
        </a:spcAft>
        <a:buFont typeface="Arial"/>
        <a:buChar char="•"/>
        <a:tabLst/>
        <a:defRPr sz="1100" b="0" i="0" kern="1200">
          <a:solidFill>
            <a:schemeClr val="tx2"/>
          </a:solidFill>
          <a:latin typeface="+mn-lt"/>
          <a:ea typeface="Gotham Book" charset="0"/>
          <a:cs typeface="Gotham Book" charset="0"/>
        </a:defRPr>
      </a:lvl4pPr>
      <a:lvl5pPr marL="1102519" indent="-166688" algn="l" defTabSz="685800" rtl="0" eaLnBrk="1" latinLnBrk="0" hangingPunct="1">
        <a:lnSpc>
          <a:spcPct val="95000"/>
        </a:lnSpc>
        <a:spcBef>
          <a:spcPts val="375"/>
        </a:spcBef>
        <a:spcAft>
          <a:spcPts val="375"/>
        </a:spcAft>
        <a:buFont typeface="Arial"/>
        <a:buChar char="•"/>
        <a:tabLst/>
        <a:defRPr sz="1100" b="0" i="0" kern="1200">
          <a:solidFill>
            <a:schemeClr val="tx2"/>
          </a:solidFill>
          <a:latin typeface="+mn-lt"/>
          <a:ea typeface="Gotham Book" charset="0"/>
          <a:cs typeface="Gotham Book" charset="0"/>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645" userDrawn="1">
          <p15:clr>
            <a:srgbClr val="F26B43"/>
          </p15:clr>
        </p15:guide>
        <p15:guide id="3" pos="7219" userDrawn="1">
          <p15:clr>
            <a:srgbClr val="F26B43"/>
          </p15:clr>
        </p15:guide>
        <p15:guide id="4" pos="363" userDrawn="1">
          <p15:clr>
            <a:srgbClr val="F26B43"/>
          </p15:clr>
        </p15:guide>
        <p15:guide id="5" orient="horz" pos="1117" userDrawn="1">
          <p15:clr>
            <a:srgbClr val="F26B43"/>
          </p15:clr>
        </p15:guide>
        <p15:guide id="6" pos="5420" userDrawn="1">
          <p15:clr>
            <a:srgbClr val="F26B43"/>
          </p15:clr>
        </p15:guide>
        <p15:guide id="7" orient="horz" pos="1620" userDrawn="1">
          <p15:clr>
            <a:srgbClr val="F26B43"/>
          </p15:clr>
        </p15:guide>
        <p15:guide id="8" orient="horz" pos="2913" userDrawn="1">
          <p15:clr>
            <a:srgbClr val="F26B43"/>
          </p15:clr>
        </p15:guide>
        <p15:guide id="9" orient="horz" pos="3162" userDrawn="1">
          <p15:clr>
            <a:srgbClr val="F26B43"/>
          </p15:clr>
        </p15:guide>
        <p15:guide id="10" orient="horz" pos="30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a:t>Presenters Name</a:t>
            </a:r>
          </a:p>
          <a:p>
            <a:r>
              <a:rPr lang="en-US"/>
              <a:t>Date</a:t>
            </a:r>
            <a:endParaRPr lang="en-US" dirty="0"/>
          </a:p>
        </p:txBody>
      </p:sp>
      <p:sp>
        <p:nvSpPr>
          <p:cNvPr id="2" name="Title 1"/>
          <p:cNvSpPr>
            <a:spLocks noGrp="1"/>
          </p:cNvSpPr>
          <p:nvPr>
            <p:ph type="ctrTitle" idx="4294967295"/>
          </p:nvPr>
        </p:nvSpPr>
        <p:spPr>
          <a:xfrm>
            <a:off x="576263" y="131763"/>
            <a:ext cx="6858000" cy="892175"/>
          </a:xfrm>
        </p:spPr>
        <p:txBody>
          <a:bodyPr/>
          <a:lstStyle/>
          <a:p>
            <a:r>
              <a:rPr lang="en-US" dirty="0">
                <a:solidFill>
                  <a:schemeClr val="bg1"/>
                </a:solidFill>
              </a:rPr>
              <a:t>Hyper-acute phase</a:t>
            </a:r>
          </a:p>
        </p:txBody>
      </p:sp>
    </p:spTree>
    <p:extLst>
      <p:ext uri="{BB962C8B-B14F-4D97-AF65-F5344CB8AC3E}">
        <p14:creationId xmlns:p14="http://schemas.microsoft.com/office/powerpoint/2010/main" val="140240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 Pre-notification</a:t>
            </a:r>
            <a:endParaRPr lang="en-US" dirty="0"/>
          </a:p>
        </p:txBody>
      </p:sp>
      <p:grpSp>
        <p:nvGrpSpPr>
          <p:cNvPr id="11" name="Group 10">
            <a:extLst>
              <a:ext uri="{FF2B5EF4-FFF2-40B4-BE49-F238E27FC236}">
                <a16:creationId xmlns:a16="http://schemas.microsoft.com/office/drawing/2014/main" id="{761B2304-4C44-4C9F-9566-6E29C03CEF17}"/>
              </a:ext>
            </a:extLst>
          </p:cNvPr>
          <p:cNvGrpSpPr/>
          <p:nvPr/>
        </p:nvGrpSpPr>
        <p:grpSpPr>
          <a:xfrm>
            <a:off x="5636221" y="3300689"/>
            <a:ext cx="947255" cy="947255"/>
            <a:chOff x="1230700" y="1887244"/>
            <a:chExt cx="3083512" cy="3083512"/>
          </a:xfrm>
        </p:grpSpPr>
        <p:sp>
          <p:nvSpPr>
            <p:cNvPr id="12" name="Rechteck 7">
              <a:extLst>
                <a:ext uri="{FF2B5EF4-FFF2-40B4-BE49-F238E27FC236}">
                  <a16:creationId xmlns:a16="http://schemas.microsoft.com/office/drawing/2014/main" id="{160B8074-E8F0-4EDF-A4C0-EA958C4D9368}"/>
                </a:ext>
              </a:extLst>
            </p:cNvPr>
            <p:cNvSpPr/>
            <p:nvPr/>
          </p:nvSpPr>
          <p:spPr bwMode="auto">
            <a:xfrm>
              <a:off x="1230700" y="1887244"/>
              <a:ext cx="3083512" cy="3083512"/>
            </a:xfrm>
            <a:prstGeom prst="ellipse">
              <a:avLst/>
            </a:prstGeom>
            <a:solidFill>
              <a:schemeClr val="accent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endParaRPr lang="en-US" sz="1200" dirty="0">
                <a:solidFill>
                  <a:schemeClr val="bg1"/>
                </a:solidFill>
                <a:latin typeface="+mj-lt"/>
                <a:ea typeface="Gotham Book" charset="0"/>
                <a:cs typeface="Gotham Book" charset="0"/>
              </a:endParaRPr>
            </a:p>
          </p:txBody>
        </p:sp>
        <p:sp>
          <p:nvSpPr>
            <p:cNvPr id="13" name="Oval 12">
              <a:extLst>
                <a:ext uri="{FF2B5EF4-FFF2-40B4-BE49-F238E27FC236}">
                  <a16:creationId xmlns:a16="http://schemas.microsoft.com/office/drawing/2014/main" id="{66547D3B-52A6-4D06-B4A9-7B85184585AE}"/>
                </a:ext>
              </a:extLst>
            </p:cNvPr>
            <p:cNvSpPr/>
            <p:nvPr/>
          </p:nvSpPr>
          <p:spPr>
            <a:xfrm>
              <a:off x="1392573" y="2049117"/>
              <a:ext cx="2759767" cy="2759767"/>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latin typeface="Gotham Book" charset="0"/>
                <a:ea typeface="Gotham Book" charset="0"/>
                <a:cs typeface="Gotham Book" charset="0"/>
              </a:endParaRPr>
            </a:p>
          </p:txBody>
        </p:sp>
      </p:grpSp>
      <p:pic>
        <p:nvPicPr>
          <p:cNvPr id="14" name="Picture 13">
            <a:extLst>
              <a:ext uri="{FF2B5EF4-FFF2-40B4-BE49-F238E27FC236}">
                <a16:creationId xmlns:a16="http://schemas.microsoft.com/office/drawing/2014/main" id="{429E3930-D05C-44C7-A61B-A3E6E552D64A}"/>
              </a:ext>
            </a:extLst>
          </p:cNvPr>
          <p:cNvPicPr>
            <a:picLocks noChangeAspect="1"/>
          </p:cNvPicPr>
          <p:nvPr/>
        </p:nvPicPr>
        <p:blipFill rotWithShape="1">
          <a:blip r:embed="rId2"/>
          <a:srcRect l="31929" r="27735"/>
          <a:stretch/>
        </p:blipFill>
        <p:spPr>
          <a:xfrm>
            <a:off x="5721946" y="3386414"/>
            <a:ext cx="775805" cy="775805"/>
          </a:xfrm>
          <a:prstGeom prst="ellipse">
            <a:avLst/>
          </a:prstGeom>
        </p:spPr>
      </p:pic>
      <p:grpSp>
        <p:nvGrpSpPr>
          <p:cNvPr id="39" name="Group 38">
            <a:extLst>
              <a:ext uri="{FF2B5EF4-FFF2-40B4-BE49-F238E27FC236}">
                <a16:creationId xmlns:a16="http://schemas.microsoft.com/office/drawing/2014/main" id="{38A4DA13-6224-433A-B36B-D69033FACA35}"/>
              </a:ext>
            </a:extLst>
          </p:cNvPr>
          <p:cNvGrpSpPr/>
          <p:nvPr/>
        </p:nvGrpSpPr>
        <p:grpSpPr>
          <a:xfrm>
            <a:off x="2186023" y="4014699"/>
            <a:ext cx="1697906" cy="791640"/>
            <a:chOff x="589230" y="5163356"/>
            <a:chExt cx="3088505" cy="1440000"/>
          </a:xfrm>
        </p:grpSpPr>
        <p:pic>
          <p:nvPicPr>
            <p:cNvPr id="15" name="Picture 14">
              <a:extLst>
                <a:ext uri="{FF2B5EF4-FFF2-40B4-BE49-F238E27FC236}">
                  <a16:creationId xmlns:a16="http://schemas.microsoft.com/office/drawing/2014/main" id="{3F1178B1-DDF2-437A-8577-812D8AE11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30" y="5163356"/>
              <a:ext cx="1028108" cy="1440000"/>
            </a:xfrm>
            <a:prstGeom prst="rect">
              <a:avLst/>
            </a:prstGeom>
            <a:noFill/>
            <a:ln w="3175">
              <a:solidFill>
                <a:schemeClr val="bg2"/>
              </a:solidFill>
              <a:miter lim="800000"/>
              <a:headEnd/>
              <a:tailEnd/>
            </a:ln>
          </p:spPr>
        </p:pic>
        <p:pic>
          <p:nvPicPr>
            <p:cNvPr id="16" name="Picture 15">
              <a:extLst>
                <a:ext uri="{FF2B5EF4-FFF2-40B4-BE49-F238E27FC236}">
                  <a16:creationId xmlns:a16="http://schemas.microsoft.com/office/drawing/2014/main" id="{7827D818-DB56-4A31-8192-4653E573F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20" y="5163356"/>
              <a:ext cx="910163" cy="1440000"/>
            </a:xfrm>
            <a:prstGeom prst="rect">
              <a:avLst/>
            </a:prstGeom>
            <a:noFill/>
            <a:ln w="3175">
              <a:solidFill>
                <a:schemeClr val="bg2"/>
              </a:solidFill>
              <a:miter lim="800000"/>
              <a:headEnd/>
              <a:tailEnd/>
            </a:ln>
          </p:spPr>
        </p:pic>
        <p:pic>
          <p:nvPicPr>
            <p:cNvPr id="17" name="Picture 16">
              <a:extLst>
                <a:ext uri="{FF2B5EF4-FFF2-40B4-BE49-F238E27FC236}">
                  <a16:creationId xmlns:a16="http://schemas.microsoft.com/office/drawing/2014/main" id="{441F1477-491D-4FD6-93EA-15C095F34F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444" y="5163356"/>
              <a:ext cx="911291" cy="1440000"/>
            </a:xfrm>
            <a:prstGeom prst="rect">
              <a:avLst/>
            </a:prstGeom>
            <a:noFill/>
            <a:ln w="3175">
              <a:solidFill>
                <a:schemeClr val="bg2"/>
              </a:solidFill>
              <a:miter lim="800000"/>
              <a:headEnd/>
              <a:tailEnd/>
            </a:ln>
          </p:spPr>
        </p:pic>
      </p:grpSp>
      <p:sp>
        <p:nvSpPr>
          <p:cNvPr id="18" name="Triangle 13">
            <a:extLst>
              <a:ext uri="{FF2B5EF4-FFF2-40B4-BE49-F238E27FC236}">
                <a16:creationId xmlns:a16="http://schemas.microsoft.com/office/drawing/2014/main" id="{D04B9D7C-25E4-4F08-9DAD-22ADB4C3442A}"/>
              </a:ext>
            </a:extLst>
          </p:cNvPr>
          <p:cNvSpPr/>
          <p:nvPr/>
        </p:nvSpPr>
        <p:spPr>
          <a:xfrm rot="10800000">
            <a:off x="1570426" y="3518850"/>
            <a:ext cx="2929100" cy="355994"/>
          </a:xfrm>
          <a:prstGeom prst="triangle">
            <a:avLst>
              <a:gd name="adj" fmla="val 4963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19" name="Textfeld 38">
            <a:extLst>
              <a:ext uri="{FF2B5EF4-FFF2-40B4-BE49-F238E27FC236}">
                <a16:creationId xmlns:a16="http://schemas.microsoft.com/office/drawing/2014/main" id="{FE02B654-4F13-4D7D-8270-7F04E316B4A8}"/>
              </a:ext>
            </a:extLst>
          </p:cNvPr>
          <p:cNvSpPr txBox="1"/>
          <p:nvPr/>
        </p:nvSpPr>
        <p:spPr>
          <a:xfrm>
            <a:off x="1572300" y="2199298"/>
            <a:ext cx="2929104" cy="1319553"/>
          </a:xfrm>
          <a:prstGeom prst="rect">
            <a:avLst/>
          </a:prstGeom>
          <a:solidFill>
            <a:schemeClr val="bg2"/>
          </a:solidFill>
        </p:spPr>
        <p:txBody>
          <a:bodyPr wrap="none" tIns="40500" bIns="0" rtlCol="0" anchor="t">
            <a:noAutofit/>
          </a:bodyPr>
          <a:lstStyle/>
          <a:p>
            <a:pPr algn="ctr">
              <a:buClr>
                <a:srgbClr val="EE1C25"/>
              </a:buClr>
              <a:buSzPct val="100000"/>
            </a:pPr>
            <a:r>
              <a:rPr lang="en-US" sz="750" dirty="0">
                <a:ea typeface="Gotham" charset="0"/>
                <a:cs typeface="Gotham" charset="0"/>
              </a:rPr>
              <a:t>BENEFITS</a:t>
            </a:r>
          </a:p>
        </p:txBody>
      </p:sp>
      <p:sp>
        <p:nvSpPr>
          <p:cNvPr id="20" name="Textfeld 38">
            <a:extLst>
              <a:ext uri="{FF2B5EF4-FFF2-40B4-BE49-F238E27FC236}">
                <a16:creationId xmlns:a16="http://schemas.microsoft.com/office/drawing/2014/main" id="{DEA5315A-1373-4F0B-A1F7-A62E99EC4BFF}"/>
              </a:ext>
            </a:extLst>
          </p:cNvPr>
          <p:cNvSpPr txBox="1"/>
          <p:nvPr/>
        </p:nvSpPr>
        <p:spPr>
          <a:xfrm>
            <a:off x="1754352" y="2893896"/>
            <a:ext cx="2565000" cy="172800"/>
          </a:xfrm>
          <a:prstGeom prst="rect">
            <a:avLst/>
          </a:prstGeom>
          <a:solidFill>
            <a:schemeClr val="bg1"/>
          </a:solidFill>
        </p:spPr>
        <p:txBody>
          <a:bodyPr wrap="none" tIns="0" bIns="0" rtlCol="0" anchor="ctr">
            <a:noAutofit/>
          </a:bodyPr>
          <a:lstStyle/>
          <a:p>
            <a:pPr algn="ctr">
              <a:buClr>
                <a:srgbClr val="EE1C25"/>
              </a:buClr>
              <a:buSzPct val="100000"/>
            </a:pPr>
            <a:r>
              <a:rPr lang="en-GB" sz="750" dirty="0"/>
              <a:t>REDUCES IN-HOSPITAL DELAY</a:t>
            </a:r>
            <a:endParaRPr lang="en-US" sz="750" dirty="0">
              <a:ea typeface="Gotham" charset="0"/>
              <a:cs typeface="Gotham" charset="0"/>
            </a:endParaRPr>
          </a:p>
        </p:txBody>
      </p:sp>
      <p:sp>
        <p:nvSpPr>
          <p:cNvPr id="21" name="Textfeld 38">
            <a:extLst>
              <a:ext uri="{FF2B5EF4-FFF2-40B4-BE49-F238E27FC236}">
                <a16:creationId xmlns:a16="http://schemas.microsoft.com/office/drawing/2014/main" id="{ACE9F385-AE5B-4359-AB51-D3C23BA5FB91}"/>
              </a:ext>
            </a:extLst>
          </p:cNvPr>
          <p:cNvSpPr txBox="1"/>
          <p:nvPr/>
        </p:nvSpPr>
        <p:spPr>
          <a:xfrm>
            <a:off x="1754352" y="3300689"/>
            <a:ext cx="2565000" cy="172800"/>
          </a:xfrm>
          <a:prstGeom prst="rect">
            <a:avLst/>
          </a:prstGeom>
          <a:solidFill>
            <a:schemeClr val="bg1"/>
          </a:solidFill>
        </p:spPr>
        <p:txBody>
          <a:bodyPr wrap="none" tIns="0" bIns="0" rtlCol="0" anchor="ctr">
            <a:noAutofit/>
          </a:bodyPr>
          <a:lstStyle/>
          <a:p>
            <a:pPr algn="ctr">
              <a:buClr>
                <a:srgbClr val="EE1C25"/>
              </a:buClr>
              <a:buSzPct val="100000"/>
            </a:pPr>
            <a:r>
              <a:rPr lang="en-GB" sz="750" dirty="0"/>
              <a:t>COLLECT RELEVANT INFO (EMERGENCY RESPONSE TEAM FORM)</a:t>
            </a:r>
            <a:endParaRPr lang="en-US" sz="750" dirty="0">
              <a:ea typeface="Gotham" charset="0"/>
              <a:cs typeface="Gotham" charset="0"/>
            </a:endParaRPr>
          </a:p>
        </p:txBody>
      </p:sp>
      <p:sp>
        <p:nvSpPr>
          <p:cNvPr id="22" name="Textfeld 38">
            <a:extLst>
              <a:ext uri="{FF2B5EF4-FFF2-40B4-BE49-F238E27FC236}">
                <a16:creationId xmlns:a16="http://schemas.microsoft.com/office/drawing/2014/main" id="{157303E4-81B2-43D3-B2CA-E2D4CE867CDE}"/>
              </a:ext>
            </a:extLst>
          </p:cNvPr>
          <p:cNvSpPr txBox="1"/>
          <p:nvPr/>
        </p:nvSpPr>
        <p:spPr>
          <a:xfrm>
            <a:off x="1754352" y="2404300"/>
            <a:ext cx="2565000" cy="459000"/>
          </a:xfrm>
          <a:prstGeom prst="rect">
            <a:avLst/>
          </a:prstGeom>
          <a:solidFill>
            <a:schemeClr val="bg1"/>
          </a:solidFill>
        </p:spPr>
        <p:txBody>
          <a:bodyPr wrap="none" tIns="0" bIns="0" rtlCol="0" anchor="ctr">
            <a:noAutofit/>
          </a:bodyPr>
          <a:lstStyle/>
          <a:p>
            <a:pPr algn="ctr">
              <a:buClr>
                <a:srgbClr val="EE1C25"/>
              </a:buClr>
              <a:buSzPct val="100000"/>
            </a:pPr>
            <a:r>
              <a:rPr lang="en-US" sz="750" dirty="0">
                <a:ea typeface="Gotham" charset="0"/>
                <a:cs typeface="Gotham" charset="0"/>
              </a:rPr>
              <a:t>ALERT STROKE TEAM</a:t>
            </a:r>
          </a:p>
          <a:p>
            <a:pPr algn="ctr">
              <a:buClr>
                <a:srgbClr val="EE1C25"/>
              </a:buClr>
              <a:buSzPct val="100000"/>
            </a:pPr>
            <a:r>
              <a:rPr lang="en-GB" sz="675" dirty="0">
                <a:ea typeface="Gotham" charset="0"/>
                <a:cs typeface="Gotham" charset="0"/>
              </a:rPr>
              <a:t>Notify Radiology to open CT for stroke patient</a:t>
            </a:r>
          </a:p>
          <a:p>
            <a:pPr algn="ctr">
              <a:buClr>
                <a:srgbClr val="EE1C25"/>
              </a:buClr>
              <a:buSzPct val="100000"/>
            </a:pPr>
            <a:r>
              <a:rPr lang="en-GB" sz="675" dirty="0">
                <a:ea typeface="Gotham" charset="0"/>
                <a:cs typeface="Gotham" charset="0"/>
              </a:rPr>
              <a:t>Notify Clinical lab to come and take bloods</a:t>
            </a:r>
          </a:p>
          <a:p>
            <a:pPr algn="ctr">
              <a:buClr>
                <a:srgbClr val="EE1C25"/>
              </a:buClr>
              <a:buSzPct val="100000"/>
            </a:pPr>
            <a:r>
              <a:rPr lang="en-GB" sz="675" dirty="0">
                <a:ea typeface="Gotham" charset="0"/>
                <a:cs typeface="Gotham" charset="0"/>
              </a:rPr>
              <a:t>Notify stroke specialist to meet patient at door at estimated arrival time</a:t>
            </a:r>
          </a:p>
        </p:txBody>
      </p:sp>
      <p:sp>
        <p:nvSpPr>
          <p:cNvPr id="23" name="Textfeld 38">
            <a:extLst>
              <a:ext uri="{FF2B5EF4-FFF2-40B4-BE49-F238E27FC236}">
                <a16:creationId xmlns:a16="http://schemas.microsoft.com/office/drawing/2014/main" id="{59911B81-D9CB-4A30-99DF-590AD6F93BE1}"/>
              </a:ext>
            </a:extLst>
          </p:cNvPr>
          <p:cNvSpPr txBox="1"/>
          <p:nvPr/>
        </p:nvSpPr>
        <p:spPr>
          <a:xfrm>
            <a:off x="1754352" y="3097292"/>
            <a:ext cx="2565000" cy="172800"/>
          </a:xfrm>
          <a:prstGeom prst="rect">
            <a:avLst/>
          </a:prstGeom>
          <a:solidFill>
            <a:schemeClr val="bg1"/>
          </a:solidFill>
        </p:spPr>
        <p:txBody>
          <a:bodyPr wrap="none" tIns="0" bIns="0" rtlCol="0" anchor="ctr">
            <a:noAutofit/>
          </a:bodyPr>
          <a:lstStyle/>
          <a:p>
            <a:pPr algn="ctr">
              <a:buClr>
                <a:srgbClr val="EE1C25"/>
              </a:buClr>
              <a:buSzPct val="100000"/>
            </a:pPr>
            <a:r>
              <a:rPr lang="en-GB" sz="750" dirty="0"/>
              <a:t>STROKE TEAM PRESENT ON PATIENT ARRIVAL AT THE DOOR</a:t>
            </a:r>
            <a:endParaRPr lang="en-US" sz="750" dirty="0">
              <a:ea typeface="Gotham" charset="0"/>
              <a:cs typeface="Gotham" charset="0"/>
            </a:endParaRPr>
          </a:p>
        </p:txBody>
      </p:sp>
      <p:sp>
        <p:nvSpPr>
          <p:cNvPr id="25" name="Triangle 13">
            <a:extLst>
              <a:ext uri="{FF2B5EF4-FFF2-40B4-BE49-F238E27FC236}">
                <a16:creationId xmlns:a16="http://schemas.microsoft.com/office/drawing/2014/main" id="{A133F820-E1A5-4E99-8293-2C0EE82A59EF}"/>
              </a:ext>
            </a:extLst>
          </p:cNvPr>
          <p:cNvSpPr/>
          <p:nvPr/>
        </p:nvSpPr>
        <p:spPr>
          <a:xfrm rot="10800000">
            <a:off x="4645300" y="2820296"/>
            <a:ext cx="2929100" cy="355994"/>
          </a:xfrm>
          <a:prstGeom prst="triangle">
            <a:avLst>
              <a:gd name="adj" fmla="val 4963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26" name="Textfeld 38">
            <a:extLst>
              <a:ext uri="{FF2B5EF4-FFF2-40B4-BE49-F238E27FC236}">
                <a16:creationId xmlns:a16="http://schemas.microsoft.com/office/drawing/2014/main" id="{896655F1-FC02-464B-B66B-A28077CD9F69}"/>
              </a:ext>
            </a:extLst>
          </p:cNvPr>
          <p:cNvSpPr txBox="1"/>
          <p:nvPr/>
        </p:nvSpPr>
        <p:spPr>
          <a:xfrm>
            <a:off x="4647174" y="2199296"/>
            <a:ext cx="2929104" cy="621000"/>
          </a:xfrm>
          <a:prstGeom prst="rect">
            <a:avLst/>
          </a:prstGeom>
          <a:solidFill>
            <a:schemeClr val="bg2"/>
          </a:solidFill>
        </p:spPr>
        <p:txBody>
          <a:bodyPr wrap="none" tIns="40500" bIns="0" rtlCol="0" anchor="t">
            <a:noAutofit/>
          </a:bodyPr>
          <a:lstStyle/>
          <a:p>
            <a:pPr algn="ctr">
              <a:buClr>
                <a:srgbClr val="EE1C25"/>
              </a:buClr>
              <a:buSzPct val="100000"/>
            </a:pPr>
            <a:r>
              <a:rPr lang="en-US" sz="750" dirty="0">
                <a:ea typeface="Gotham" charset="0"/>
                <a:cs typeface="Gotham" charset="0"/>
              </a:rPr>
              <a:t>HOW?</a:t>
            </a:r>
          </a:p>
        </p:txBody>
      </p:sp>
      <p:sp>
        <p:nvSpPr>
          <p:cNvPr id="27" name="Textfeld 38">
            <a:extLst>
              <a:ext uri="{FF2B5EF4-FFF2-40B4-BE49-F238E27FC236}">
                <a16:creationId xmlns:a16="http://schemas.microsoft.com/office/drawing/2014/main" id="{2D2CD0F8-E8E3-4D5B-8758-80D8705435CF}"/>
              </a:ext>
            </a:extLst>
          </p:cNvPr>
          <p:cNvSpPr txBox="1"/>
          <p:nvPr/>
        </p:nvSpPr>
        <p:spPr>
          <a:xfrm>
            <a:off x="4857576" y="2609303"/>
            <a:ext cx="2508300" cy="173698"/>
          </a:xfrm>
          <a:prstGeom prst="rect">
            <a:avLst/>
          </a:prstGeom>
          <a:solidFill>
            <a:schemeClr val="bg1"/>
          </a:solidFill>
        </p:spPr>
        <p:txBody>
          <a:bodyPr wrap="none" tIns="0" bIns="0" rtlCol="0" anchor="ctr">
            <a:noAutofit/>
          </a:bodyPr>
          <a:lstStyle/>
          <a:p>
            <a:pPr algn="ctr">
              <a:buClr>
                <a:srgbClr val="EE1C25"/>
              </a:buClr>
              <a:buSzPct val="100000"/>
            </a:pPr>
            <a:r>
              <a:rPr lang="en-GB" sz="750" dirty="0"/>
              <a:t>HOSPITAL BUSINESS CARD IN AMBULANCES</a:t>
            </a:r>
          </a:p>
        </p:txBody>
      </p:sp>
      <p:sp>
        <p:nvSpPr>
          <p:cNvPr id="28" name="Textfeld 38">
            <a:extLst>
              <a:ext uri="{FF2B5EF4-FFF2-40B4-BE49-F238E27FC236}">
                <a16:creationId xmlns:a16="http://schemas.microsoft.com/office/drawing/2014/main" id="{94229CB6-3812-4F4A-8A8B-AE478CA5C560}"/>
              </a:ext>
            </a:extLst>
          </p:cNvPr>
          <p:cNvSpPr txBox="1"/>
          <p:nvPr/>
        </p:nvSpPr>
        <p:spPr>
          <a:xfrm>
            <a:off x="4857576" y="2404300"/>
            <a:ext cx="2508300" cy="173698"/>
          </a:xfrm>
          <a:prstGeom prst="rect">
            <a:avLst/>
          </a:prstGeom>
          <a:solidFill>
            <a:schemeClr val="bg1"/>
          </a:solidFill>
        </p:spPr>
        <p:txBody>
          <a:bodyPr wrap="none" tIns="0" bIns="0" rtlCol="0" anchor="ctr">
            <a:noAutofit/>
          </a:bodyPr>
          <a:lstStyle/>
          <a:p>
            <a:pPr algn="ctr">
              <a:buClr>
                <a:srgbClr val="EE1C25"/>
              </a:buClr>
              <a:buSzPct val="100000"/>
            </a:pPr>
            <a:r>
              <a:rPr lang="en-US" sz="750" dirty="0">
                <a:ea typeface="Gotham" charset="0"/>
                <a:cs typeface="Gotham" charset="0"/>
              </a:rPr>
              <a:t>STROKE PHONE IN HOSPITAL</a:t>
            </a:r>
          </a:p>
        </p:txBody>
      </p:sp>
      <p:sp>
        <p:nvSpPr>
          <p:cNvPr id="30" name="Textfeld 38">
            <a:extLst>
              <a:ext uri="{FF2B5EF4-FFF2-40B4-BE49-F238E27FC236}">
                <a16:creationId xmlns:a16="http://schemas.microsoft.com/office/drawing/2014/main" id="{949FC1A9-5526-4628-972E-588AA3F68B75}"/>
              </a:ext>
            </a:extLst>
          </p:cNvPr>
          <p:cNvSpPr txBox="1"/>
          <p:nvPr/>
        </p:nvSpPr>
        <p:spPr>
          <a:xfrm>
            <a:off x="1572300" y="1023938"/>
            <a:ext cx="6003978" cy="1053000"/>
          </a:xfrm>
          <a:prstGeom prst="rect">
            <a:avLst/>
          </a:prstGeom>
          <a:solidFill>
            <a:schemeClr val="bg2"/>
          </a:solidFill>
        </p:spPr>
        <p:txBody>
          <a:bodyPr wrap="none" tIns="40500" bIns="0" rtlCol="0" anchor="t">
            <a:noAutofit/>
          </a:bodyPr>
          <a:lstStyle/>
          <a:p>
            <a:pPr algn="ctr">
              <a:lnSpc>
                <a:spcPct val="100000"/>
              </a:lnSpc>
              <a:buClr>
                <a:srgbClr val="EE1C25"/>
              </a:buClr>
              <a:buSzPct val="100000"/>
            </a:pPr>
            <a:r>
              <a:rPr lang="en-US" sz="750" dirty="0"/>
              <a:t>IN YOUR FIRST SIMULATION</a:t>
            </a:r>
          </a:p>
        </p:txBody>
      </p:sp>
      <p:sp>
        <p:nvSpPr>
          <p:cNvPr id="32" name="Textfeld 38">
            <a:extLst>
              <a:ext uri="{FF2B5EF4-FFF2-40B4-BE49-F238E27FC236}">
                <a16:creationId xmlns:a16="http://schemas.microsoft.com/office/drawing/2014/main" id="{57A2A853-7712-4D5A-86E6-B9BE8DB13A61}"/>
              </a:ext>
            </a:extLst>
          </p:cNvPr>
          <p:cNvSpPr txBox="1"/>
          <p:nvPr/>
        </p:nvSpPr>
        <p:spPr>
          <a:xfrm>
            <a:off x="1754352" y="1228940"/>
            <a:ext cx="5611524" cy="173698"/>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a:pPr>
            <a:r>
              <a:rPr lang="en-US" sz="750" dirty="0"/>
              <a:t>HOW MUCH TIME WAS LOST IN ARRANGING CT, LABS &amp; GETTING THE STROKE TEAM TOGETHER?</a:t>
            </a:r>
          </a:p>
        </p:txBody>
      </p:sp>
      <p:sp>
        <p:nvSpPr>
          <p:cNvPr id="33" name="Textfeld 38">
            <a:extLst>
              <a:ext uri="{FF2B5EF4-FFF2-40B4-BE49-F238E27FC236}">
                <a16:creationId xmlns:a16="http://schemas.microsoft.com/office/drawing/2014/main" id="{41D94869-3232-44A3-B4FA-195FA88BCFD0}"/>
              </a:ext>
            </a:extLst>
          </p:cNvPr>
          <p:cNvSpPr txBox="1"/>
          <p:nvPr/>
        </p:nvSpPr>
        <p:spPr>
          <a:xfrm>
            <a:off x="1754352" y="1435611"/>
            <a:ext cx="5611524" cy="173698"/>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startAt="2"/>
            </a:pPr>
            <a:r>
              <a:rPr lang="en-GB" sz="750" dirty="0"/>
              <a:t>DID THE PATIENT WAIT FOR THE DOCTOR OR THE OTHER WAY AROUND?</a:t>
            </a:r>
          </a:p>
        </p:txBody>
      </p:sp>
      <p:sp>
        <p:nvSpPr>
          <p:cNvPr id="34" name="Textfeld 38">
            <a:extLst>
              <a:ext uri="{FF2B5EF4-FFF2-40B4-BE49-F238E27FC236}">
                <a16:creationId xmlns:a16="http://schemas.microsoft.com/office/drawing/2014/main" id="{D7606745-57AE-4DC8-86CD-445C996160CB}"/>
              </a:ext>
            </a:extLst>
          </p:cNvPr>
          <p:cNvSpPr txBox="1"/>
          <p:nvPr/>
        </p:nvSpPr>
        <p:spPr>
          <a:xfrm>
            <a:off x="1754352" y="1642282"/>
            <a:ext cx="5611524" cy="173698"/>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startAt="3"/>
            </a:pPr>
            <a:r>
              <a:rPr lang="en-GB" sz="750" dirty="0"/>
              <a:t>WHAT WAS THE DOOR TO FIRST MEDICAL CONTACT TIME?</a:t>
            </a:r>
          </a:p>
        </p:txBody>
      </p:sp>
      <p:sp>
        <p:nvSpPr>
          <p:cNvPr id="35" name="Textfeld 38">
            <a:extLst>
              <a:ext uri="{FF2B5EF4-FFF2-40B4-BE49-F238E27FC236}">
                <a16:creationId xmlns:a16="http://schemas.microsoft.com/office/drawing/2014/main" id="{CB9BE313-CED1-4B7B-8BB2-D9B6619A983E}"/>
              </a:ext>
            </a:extLst>
          </p:cNvPr>
          <p:cNvSpPr txBox="1"/>
          <p:nvPr/>
        </p:nvSpPr>
        <p:spPr>
          <a:xfrm>
            <a:off x="1754352" y="1848952"/>
            <a:ext cx="5611524" cy="173698"/>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startAt="4"/>
            </a:pPr>
            <a:r>
              <a:rPr lang="en-GB" sz="750" dirty="0"/>
              <a:t>IS PRE-NOTIFICATION DONE FOR STEMI?</a:t>
            </a:r>
          </a:p>
        </p:txBody>
      </p:sp>
    </p:spTree>
    <p:extLst>
      <p:ext uri="{BB962C8B-B14F-4D97-AF65-F5344CB8AC3E}">
        <p14:creationId xmlns:p14="http://schemas.microsoft.com/office/powerpoint/2010/main" val="294179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b="1" dirty="0"/>
              <a:t>Delivery Direct to CT</a:t>
            </a:r>
          </a:p>
        </p:txBody>
      </p:sp>
    </p:spTree>
    <p:extLst>
      <p:ext uri="{BB962C8B-B14F-4D97-AF65-F5344CB8AC3E}">
        <p14:creationId xmlns:p14="http://schemas.microsoft.com/office/powerpoint/2010/main" val="112635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 Direct to CT</a:t>
            </a:r>
            <a:endParaRPr lang="en-US" dirty="0"/>
          </a:p>
        </p:txBody>
      </p:sp>
      <p:sp>
        <p:nvSpPr>
          <p:cNvPr id="12" name="Triangle 13">
            <a:extLst>
              <a:ext uri="{FF2B5EF4-FFF2-40B4-BE49-F238E27FC236}">
                <a16:creationId xmlns:a16="http://schemas.microsoft.com/office/drawing/2014/main" id="{4DFF80B8-708B-4512-9A45-F77E4950EE26}"/>
              </a:ext>
            </a:extLst>
          </p:cNvPr>
          <p:cNvSpPr/>
          <p:nvPr/>
        </p:nvSpPr>
        <p:spPr>
          <a:xfrm rot="10800000">
            <a:off x="4801560" y="4565578"/>
            <a:ext cx="2929100" cy="355994"/>
          </a:xfrm>
          <a:prstGeom prst="triangle">
            <a:avLst>
              <a:gd name="adj" fmla="val 4963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13" name="Textfeld 38">
            <a:extLst>
              <a:ext uri="{FF2B5EF4-FFF2-40B4-BE49-F238E27FC236}">
                <a16:creationId xmlns:a16="http://schemas.microsoft.com/office/drawing/2014/main" id="{1DB7E82D-F71C-4E16-8490-662F9974ACC0}"/>
              </a:ext>
            </a:extLst>
          </p:cNvPr>
          <p:cNvSpPr txBox="1"/>
          <p:nvPr/>
        </p:nvSpPr>
        <p:spPr>
          <a:xfrm>
            <a:off x="4803434" y="2405579"/>
            <a:ext cx="2929104" cy="2160000"/>
          </a:xfrm>
          <a:prstGeom prst="rect">
            <a:avLst/>
          </a:prstGeom>
          <a:solidFill>
            <a:schemeClr val="bg2"/>
          </a:solidFill>
        </p:spPr>
        <p:txBody>
          <a:bodyPr wrap="none" tIns="40500" bIns="0" rtlCol="0" anchor="t">
            <a:noAutofit/>
          </a:bodyPr>
          <a:lstStyle/>
          <a:p>
            <a:pPr algn="ctr">
              <a:buClr>
                <a:srgbClr val="EE1C25"/>
              </a:buClr>
              <a:buSzPct val="100000"/>
            </a:pPr>
            <a:r>
              <a:rPr lang="en-US" sz="750" dirty="0">
                <a:ea typeface="Gotham" charset="0"/>
                <a:cs typeface="Gotham" charset="0"/>
              </a:rPr>
              <a:t>HOW?</a:t>
            </a:r>
          </a:p>
        </p:txBody>
      </p:sp>
      <p:sp>
        <p:nvSpPr>
          <p:cNvPr id="14" name="Textfeld 38">
            <a:extLst>
              <a:ext uri="{FF2B5EF4-FFF2-40B4-BE49-F238E27FC236}">
                <a16:creationId xmlns:a16="http://schemas.microsoft.com/office/drawing/2014/main" id="{EB8BC1E9-0941-4089-AA29-D8DE239A1F83}"/>
              </a:ext>
            </a:extLst>
          </p:cNvPr>
          <p:cNvSpPr txBox="1"/>
          <p:nvPr/>
        </p:nvSpPr>
        <p:spPr>
          <a:xfrm>
            <a:off x="5014010" y="3132037"/>
            <a:ext cx="2507952" cy="173698"/>
          </a:xfrm>
          <a:prstGeom prst="rect">
            <a:avLst/>
          </a:prstGeom>
          <a:solidFill>
            <a:schemeClr val="bg1"/>
          </a:solidFill>
        </p:spPr>
        <p:txBody>
          <a:bodyPr wrap="none" tIns="0" bIns="0" rtlCol="0" anchor="ctr">
            <a:noAutofit/>
          </a:bodyPr>
          <a:lstStyle/>
          <a:p>
            <a:pPr algn="ctr">
              <a:buClr>
                <a:srgbClr val="EE1C25"/>
              </a:buClr>
              <a:buSzPct val="100000"/>
            </a:pPr>
            <a:r>
              <a:rPr lang="en-GB" sz="750" dirty="0"/>
              <a:t>CT ROOM SHOULD BE EMPTIED PRIOR TO PATIENT ARRIVAL</a:t>
            </a:r>
            <a:endParaRPr lang="en-US" sz="750" dirty="0">
              <a:ea typeface="Gotham" charset="0"/>
              <a:cs typeface="Gotham" charset="0"/>
            </a:endParaRPr>
          </a:p>
        </p:txBody>
      </p:sp>
      <p:sp>
        <p:nvSpPr>
          <p:cNvPr id="15" name="Textfeld 38">
            <a:extLst>
              <a:ext uri="{FF2B5EF4-FFF2-40B4-BE49-F238E27FC236}">
                <a16:creationId xmlns:a16="http://schemas.microsoft.com/office/drawing/2014/main" id="{A66A6674-CC91-40C7-AE24-E49A0574962D}"/>
              </a:ext>
            </a:extLst>
          </p:cNvPr>
          <p:cNvSpPr txBox="1"/>
          <p:nvPr/>
        </p:nvSpPr>
        <p:spPr>
          <a:xfrm>
            <a:off x="5014010" y="3535907"/>
            <a:ext cx="2507952" cy="253800"/>
          </a:xfrm>
          <a:prstGeom prst="rect">
            <a:avLst/>
          </a:prstGeom>
          <a:solidFill>
            <a:schemeClr val="bg1"/>
          </a:solidFill>
        </p:spPr>
        <p:txBody>
          <a:bodyPr wrap="square" tIns="0" bIns="0" rtlCol="0" anchor="ctr">
            <a:noAutofit/>
          </a:bodyPr>
          <a:lstStyle/>
          <a:p>
            <a:pPr algn="ctr">
              <a:buClr>
                <a:srgbClr val="EE1C25"/>
              </a:buClr>
              <a:buSzPct val="100000"/>
            </a:pPr>
            <a:r>
              <a:rPr lang="en-GB" sz="750" dirty="0"/>
              <a:t>RAPID NEUROLOGIC EVALUATION: PATIENT IS EXAMINED UPON ARRIVAL, ON CT TABLE</a:t>
            </a:r>
            <a:endParaRPr lang="en-US" sz="750" dirty="0">
              <a:ea typeface="Gotham" charset="0"/>
              <a:cs typeface="Gotham" charset="0"/>
            </a:endParaRPr>
          </a:p>
        </p:txBody>
      </p:sp>
      <p:sp>
        <p:nvSpPr>
          <p:cNvPr id="16" name="Textfeld 38">
            <a:extLst>
              <a:ext uri="{FF2B5EF4-FFF2-40B4-BE49-F238E27FC236}">
                <a16:creationId xmlns:a16="http://schemas.microsoft.com/office/drawing/2014/main" id="{F63BE75F-92D2-4BCA-B49F-1D2F0338749C}"/>
              </a:ext>
            </a:extLst>
          </p:cNvPr>
          <p:cNvSpPr txBox="1"/>
          <p:nvPr/>
        </p:nvSpPr>
        <p:spPr>
          <a:xfrm>
            <a:off x="5014010" y="2610581"/>
            <a:ext cx="2507952" cy="493218"/>
          </a:xfrm>
          <a:prstGeom prst="rect">
            <a:avLst/>
          </a:prstGeom>
          <a:solidFill>
            <a:schemeClr val="bg1"/>
          </a:solidFill>
        </p:spPr>
        <p:txBody>
          <a:bodyPr wrap="square" tIns="0" bIns="0" rtlCol="0" anchor="ctr">
            <a:noAutofit/>
          </a:bodyPr>
          <a:lstStyle/>
          <a:p>
            <a:pPr algn="ctr">
              <a:buClr>
                <a:srgbClr val="EE1C25"/>
              </a:buClr>
              <a:buSzPct val="100000"/>
            </a:pPr>
            <a:r>
              <a:rPr lang="en-GB" sz="750" dirty="0">
                <a:ea typeface="Gotham" charset="0"/>
                <a:cs typeface="Gotham" charset="0"/>
              </a:rPr>
              <a:t>PREHOSPITAL STROKE PROTOCOL BYPASSES THE ED: PATIENT SHOULD BE MOVED FROM THE AMBULANCE STRETCHERS STRAIGHT ONTO CT TABLE, INSTEAD </a:t>
            </a:r>
          </a:p>
          <a:p>
            <a:pPr algn="ctr">
              <a:buClr>
                <a:srgbClr val="EE1C25"/>
              </a:buClr>
              <a:buSzPct val="100000"/>
            </a:pPr>
            <a:r>
              <a:rPr lang="en-GB" sz="750" dirty="0">
                <a:ea typeface="Gotham" charset="0"/>
                <a:cs typeface="Gotham" charset="0"/>
              </a:rPr>
              <a:t>OF AN ER BED</a:t>
            </a:r>
            <a:endParaRPr lang="en-US" sz="750" dirty="0">
              <a:ea typeface="Gotham" charset="0"/>
              <a:cs typeface="Gotham" charset="0"/>
            </a:endParaRPr>
          </a:p>
        </p:txBody>
      </p:sp>
      <p:sp>
        <p:nvSpPr>
          <p:cNvPr id="17" name="Textfeld 38">
            <a:extLst>
              <a:ext uri="{FF2B5EF4-FFF2-40B4-BE49-F238E27FC236}">
                <a16:creationId xmlns:a16="http://schemas.microsoft.com/office/drawing/2014/main" id="{FEFFED20-4285-4367-BA10-6C540D15BBAA}"/>
              </a:ext>
            </a:extLst>
          </p:cNvPr>
          <p:cNvSpPr txBox="1"/>
          <p:nvPr/>
        </p:nvSpPr>
        <p:spPr>
          <a:xfrm>
            <a:off x="5014010" y="3333972"/>
            <a:ext cx="2507952" cy="173698"/>
          </a:xfrm>
          <a:prstGeom prst="rect">
            <a:avLst/>
          </a:prstGeom>
          <a:solidFill>
            <a:schemeClr val="bg1"/>
          </a:solidFill>
        </p:spPr>
        <p:txBody>
          <a:bodyPr wrap="none" tIns="0" bIns="0" rtlCol="0" anchor="ctr">
            <a:noAutofit/>
          </a:bodyPr>
          <a:lstStyle/>
          <a:p>
            <a:pPr algn="ctr">
              <a:buClr>
                <a:srgbClr val="EE1C25"/>
              </a:buClr>
              <a:buSzPct val="100000"/>
            </a:pPr>
            <a:r>
              <a:rPr lang="en-GB" sz="750" dirty="0"/>
              <a:t>STROKE TEAM AND NEUROLOGIST MEET AT THE CT ROOM</a:t>
            </a:r>
            <a:endParaRPr lang="en-US" sz="750" dirty="0">
              <a:ea typeface="Gotham" charset="0"/>
              <a:cs typeface="Gotham" charset="0"/>
            </a:endParaRPr>
          </a:p>
        </p:txBody>
      </p:sp>
      <p:sp>
        <p:nvSpPr>
          <p:cNvPr id="18" name="Textfeld 38">
            <a:extLst>
              <a:ext uri="{FF2B5EF4-FFF2-40B4-BE49-F238E27FC236}">
                <a16:creationId xmlns:a16="http://schemas.microsoft.com/office/drawing/2014/main" id="{B66C1782-E647-4C15-919A-E3E361CF8F08}"/>
              </a:ext>
            </a:extLst>
          </p:cNvPr>
          <p:cNvSpPr txBox="1"/>
          <p:nvPr/>
        </p:nvSpPr>
        <p:spPr>
          <a:xfrm>
            <a:off x="5014010" y="3817945"/>
            <a:ext cx="2507952" cy="408429"/>
          </a:xfrm>
          <a:prstGeom prst="rect">
            <a:avLst/>
          </a:prstGeom>
          <a:solidFill>
            <a:schemeClr val="bg1"/>
          </a:solidFill>
        </p:spPr>
        <p:txBody>
          <a:bodyPr wrap="square" tIns="0" bIns="0" rtlCol="0" anchor="ctr">
            <a:noAutofit/>
          </a:bodyPr>
          <a:lstStyle/>
          <a:p>
            <a:pPr algn="ctr">
              <a:buClr>
                <a:srgbClr val="EE1C25"/>
              </a:buClr>
              <a:buSzPct val="100000"/>
            </a:pPr>
            <a:r>
              <a:rPr lang="en-GB" sz="750" dirty="0"/>
              <a:t>NO DELAY CT INTERPRETATION: </a:t>
            </a:r>
          </a:p>
          <a:p>
            <a:pPr algn="ctr">
              <a:buClr>
                <a:srgbClr val="EE1C25"/>
              </a:buClr>
              <a:buSzPct val="100000"/>
            </a:pPr>
            <a:r>
              <a:rPr lang="en-GB" sz="750" dirty="0"/>
              <a:t>STROKE PHYSICIAN INTERPRETS THE CT, NOT WAITING FOR FORMAL RADIOLOGY REPORT</a:t>
            </a:r>
            <a:endParaRPr lang="en-US" sz="750" dirty="0">
              <a:ea typeface="Gotham" charset="0"/>
              <a:cs typeface="Gotham" charset="0"/>
            </a:endParaRPr>
          </a:p>
        </p:txBody>
      </p:sp>
      <p:sp>
        <p:nvSpPr>
          <p:cNvPr id="19" name="Textfeld 38">
            <a:extLst>
              <a:ext uri="{FF2B5EF4-FFF2-40B4-BE49-F238E27FC236}">
                <a16:creationId xmlns:a16="http://schemas.microsoft.com/office/drawing/2014/main" id="{72FEB559-8672-4F07-89E8-0D0E187D75F5}"/>
              </a:ext>
            </a:extLst>
          </p:cNvPr>
          <p:cNvSpPr txBox="1"/>
          <p:nvPr/>
        </p:nvSpPr>
        <p:spPr>
          <a:xfrm>
            <a:off x="5013084" y="4254613"/>
            <a:ext cx="2507952" cy="253800"/>
          </a:xfrm>
          <a:prstGeom prst="rect">
            <a:avLst/>
          </a:prstGeom>
          <a:solidFill>
            <a:schemeClr val="bg1"/>
          </a:solidFill>
        </p:spPr>
        <p:txBody>
          <a:bodyPr wrap="square" tIns="0" bIns="0" rtlCol="0" anchor="ctr">
            <a:noAutofit/>
          </a:bodyPr>
          <a:lstStyle/>
          <a:p>
            <a:pPr algn="ctr">
              <a:buClr>
                <a:srgbClr val="EE1C25"/>
              </a:buClr>
              <a:buSzPct val="100000"/>
            </a:pPr>
            <a:r>
              <a:rPr lang="en-GB" sz="750" dirty="0"/>
              <a:t>REDUCED IMAGING: CT ADVANCED IMAGING RESERVED FOR UNCLEAR CASES ONLY</a:t>
            </a:r>
            <a:endParaRPr lang="en-US" sz="750" dirty="0">
              <a:ea typeface="Gotham" charset="0"/>
              <a:cs typeface="Gotham" charset="0"/>
            </a:endParaRPr>
          </a:p>
        </p:txBody>
      </p:sp>
      <p:grpSp>
        <p:nvGrpSpPr>
          <p:cNvPr id="26" name="Group 25">
            <a:extLst>
              <a:ext uri="{FF2B5EF4-FFF2-40B4-BE49-F238E27FC236}">
                <a16:creationId xmlns:a16="http://schemas.microsoft.com/office/drawing/2014/main" id="{AFD2A893-10E2-475E-BAA3-598D2FFE845C}"/>
              </a:ext>
            </a:extLst>
          </p:cNvPr>
          <p:cNvGrpSpPr/>
          <p:nvPr/>
        </p:nvGrpSpPr>
        <p:grpSpPr>
          <a:xfrm>
            <a:off x="2606172" y="3903201"/>
            <a:ext cx="956624" cy="956624"/>
            <a:chOff x="1662985" y="3557698"/>
            <a:chExt cx="1719296" cy="1719296"/>
          </a:xfrm>
        </p:grpSpPr>
        <p:grpSp>
          <p:nvGrpSpPr>
            <p:cNvPr id="20" name="Group 19">
              <a:extLst>
                <a:ext uri="{FF2B5EF4-FFF2-40B4-BE49-F238E27FC236}">
                  <a16:creationId xmlns:a16="http://schemas.microsoft.com/office/drawing/2014/main" id="{1D39FDD3-24CF-491E-9136-6A285BEFFC2A}"/>
                </a:ext>
              </a:extLst>
            </p:cNvPr>
            <p:cNvGrpSpPr/>
            <p:nvPr/>
          </p:nvGrpSpPr>
          <p:grpSpPr>
            <a:xfrm>
              <a:off x="1662985" y="3557698"/>
              <a:ext cx="1719296" cy="1719296"/>
              <a:chOff x="1230700" y="1887244"/>
              <a:chExt cx="3083512" cy="3083512"/>
            </a:xfrm>
          </p:grpSpPr>
          <p:sp>
            <p:nvSpPr>
              <p:cNvPr id="21" name="Rechteck 7">
                <a:extLst>
                  <a:ext uri="{FF2B5EF4-FFF2-40B4-BE49-F238E27FC236}">
                    <a16:creationId xmlns:a16="http://schemas.microsoft.com/office/drawing/2014/main" id="{60544701-217E-45B2-9BA5-01FF6F0C5B02}"/>
                  </a:ext>
                </a:extLst>
              </p:cNvPr>
              <p:cNvSpPr/>
              <p:nvPr/>
            </p:nvSpPr>
            <p:spPr bwMode="auto">
              <a:xfrm>
                <a:off x="1230700" y="1887244"/>
                <a:ext cx="3083512" cy="3083512"/>
              </a:xfrm>
              <a:prstGeom prst="ellipse">
                <a:avLst/>
              </a:prstGeom>
              <a:solidFill>
                <a:schemeClr val="accent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endParaRPr lang="en-US" sz="1200" dirty="0">
                  <a:solidFill>
                    <a:schemeClr val="bg1"/>
                  </a:solidFill>
                  <a:latin typeface="+mj-lt"/>
                  <a:ea typeface="Gotham Book" charset="0"/>
                  <a:cs typeface="Gotham Book" charset="0"/>
                </a:endParaRPr>
              </a:p>
            </p:txBody>
          </p:sp>
          <p:sp>
            <p:nvSpPr>
              <p:cNvPr id="22" name="Oval 21">
                <a:extLst>
                  <a:ext uri="{FF2B5EF4-FFF2-40B4-BE49-F238E27FC236}">
                    <a16:creationId xmlns:a16="http://schemas.microsoft.com/office/drawing/2014/main" id="{DCA2901B-4F92-48E8-B94F-A8AFAF38C9CC}"/>
                  </a:ext>
                </a:extLst>
              </p:cNvPr>
              <p:cNvSpPr/>
              <p:nvPr/>
            </p:nvSpPr>
            <p:spPr>
              <a:xfrm>
                <a:off x="1384307" y="2040851"/>
                <a:ext cx="2776297" cy="2776297"/>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latin typeface="Gotham Book" charset="0"/>
                  <a:ea typeface="Gotham Book" charset="0"/>
                  <a:cs typeface="Gotham Book" charset="0"/>
                </a:endParaRPr>
              </a:p>
            </p:txBody>
          </p:sp>
        </p:grpSp>
        <p:pic>
          <p:nvPicPr>
            <p:cNvPr id="23" name="Picture 22">
              <a:extLst>
                <a:ext uri="{FF2B5EF4-FFF2-40B4-BE49-F238E27FC236}">
                  <a16:creationId xmlns:a16="http://schemas.microsoft.com/office/drawing/2014/main" id="{037F4933-BF15-44D5-8978-759F25897D12}"/>
                </a:ext>
              </a:extLst>
            </p:cNvPr>
            <p:cNvPicPr>
              <a:picLocks noChangeAspect="1"/>
            </p:cNvPicPr>
            <p:nvPr/>
          </p:nvPicPr>
          <p:blipFill rotWithShape="1">
            <a:blip r:embed="rId2">
              <a:extLst>
                <a:ext uri="{28A0092B-C50C-407E-A947-70E740481C1C}">
                  <a14:useLocalDpi xmlns:a14="http://schemas.microsoft.com/office/drawing/2010/main" val="0"/>
                </a:ext>
              </a:extLst>
            </a:blip>
            <a:srcRect l="16750" r="16750"/>
            <a:stretch/>
          </p:blipFill>
          <p:spPr>
            <a:xfrm>
              <a:off x="1817953" y="3713292"/>
              <a:ext cx="1409361" cy="1409361"/>
            </a:xfrm>
            <a:prstGeom prst="ellipse">
              <a:avLst/>
            </a:prstGeom>
          </p:spPr>
        </p:pic>
      </p:grpSp>
      <p:sp>
        <p:nvSpPr>
          <p:cNvPr id="37" name="Textfeld 38">
            <a:extLst>
              <a:ext uri="{FF2B5EF4-FFF2-40B4-BE49-F238E27FC236}">
                <a16:creationId xmlns:a16="http://schemas.microsoft.com/office/drawing/2014/main" id="{74570A55-254B-4A34-9C6F-9A4EF5630FBB}"/>
              </a:ext>
            </a:extLst>
          </p:cNvPr>
          <p:cNvSpPr txBox="1"/>
          <p:nvPr/>
        </p:nvSpPr>
        <p:spPr>
          <a:xfrm>
            <a:off x="1409346" y="1023938"/>
            <a:ext cx="6323192" cy="1269000"/>
          </a:xfrm>
          <a:prstGeom prst="rect">
            <a:avLst/>
          </a:prstGeom>
          <a:solidFill>
            <a:schemeClr val="bg2"/>
          </a:solidFill>
        </p:spPr>
        <p:txBody>
          <a:bodyPr wrap="none" tIns="40500" bIns="0" rtlCol="0" anchor="t">
            <a:noAutofit/>
          </a:bodyPr>
          <a:lstStyle/>
          <a:p>
            <a:pPr algn="ctr">
              <a:lnSpc>
                <a:spcPct val="100000"/>
              </a:lnSpc>
              <a:buClr>
                <a:srgbClr val="EE1C25"/>
              </a:buClr>
              <a:buSzPct val="100000"/>
            </a:pPr>
            <a:r>
              <a:rPr lang="en-US" sz="750" dirty="0"/>
              <a:t>IN YOUR FIRST SIMULATION</a:t>
            </a:r>
          </a:p>
        </p:txBody>
      </p:sp>
      <p:sp>
        <p:nvSpPr>
          <p:cNvPr id="38" name="Textfeld 38">
            <a:extLst>
              <a:ext uri="{FF2B5EF4-FFF2-40B4-BE49-F238E27FC236}">
                <a16:creationId xmlns:a16="http://schemas.microsoft.com/office/drawing/2014/main" id="{78995AD8-AC9C-44BA-BBA3-A24DD9E2F377}"/>
              </a:ext>
            </a:extLst>
          </p:cNvPr>
          <p:cNvSpPr txBox="1"/>
          <p:nvPr/>
        </p:nvSpPr>
        <p:spPr>
          <a:xfrm>
            <a:off x="1591398" y="1228941"/>
            <a:ext cx="5929638" cy="173698"/>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a:pPr>
            <a:r>
              <a:rPr lang="en-US" sz="750" dirty="0"/>
              <a:t>HOW MUCH TIME WAS </a:t>
            </a:r>
            <a:r>
              <a:rPr lang="en-GB" sz="750" dirty="0"/>
              <a:t>SPENT IN THE EMERGENCY DEPARTMENT?</a:t>
            </a:r>
            <a:endParaRPr lang="en-US" sz="750" dirty="0"/>
          </a:p>
        </p:txBody>
      </p:sp>
      <p:sp>
        <p:nvSpPr>
          <p:cNvPr id="39" name="Textfeld 38">
            <a:extLst>
              <a:ext uri="{FF2B5EF4-FFF2-40B4-BE49-F238E27FC236}">
                <a16:creationId xmlns:a16="http://schemas.microsoft.com/office/drawing/2014/main" id="{F5306F28-6787-4BCA-AF2C-50278C801A39}"/>
              </a:ext>
            </a:extLst>
          </p:cNvPr>
          <p:cNvSpPr txBox="1"/>
          <p:nvPr/>
        </p:nvSpPr>
        <p:spPr>
          <a:xfrm>
            <a:off x="1591398" y="1435612"/>
            <a:ext cx="5929638" cy="173698"/>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startAt="2"/>
            </a:pPr>
            <a:r>
              <a:rPr lang="en-GB" sz="750" dirty="0"/>
              <a:t>CAN TIME BE SAVED BY TRANSFERRING THE PATIENT DIRECTLY FROM THE AMBULANCE STRETCHER TO THE CT BED?</a:t>
            </a:r>
          </a:p>
        </p:txBody>
      </p:sp>
      <p:sp>
        <p:nvSpPr>
          <p:cNvPr id="40" name="Textfeld 38">
            <a:extLst>
              <a:ext uri="{FF2B5EF4-FFF2-40B4-BE49-F238E27FC236}">
                <a16:creationId xmlns:a16="http://schemas.microsoft.com/office/drawing/2014/main" id="{AA435274-327D-4A90-843F-61F360BA9532}"/>
              </a:ext>
            </a:extLst>
          </p:cNvPr>
          <p:cNvSpPr txBox="1"/>
          <p:nvPr/>
        </p:nvSpPr>
        <p:spPr>
          <a:xfrm>
            <a:off x="1591398" y="1642283"/>
            <a:ext cx="5929638" cy="173698"/>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startAt="3"/>
            </a:pPr>
            <a:r>
              <a:rPr lang="en-GB" sz="750" dirty="0"/>
              <a:t>CONSIDER THE DISTANCE TO THE CT SCANNER</a:t>
            </a:r>
          </a:p>
        </p:txBody>
      </p:sp>
      <p:sp>
        <p:nvSpPr>
          <p:cNvPr id="41" name="Textfeld 38">
            <a:extLst>
              <a:ext uri="{FF2B5EF4-FFF2-40B4-BE49-F238E27FC236}">
                <a16:creationId xmlns:a16="http://schemas.microsoft.com/office/drawing/2014/main" id="{F67225B1-B270-4F8E-A3B7-5D5EEF604C64}"/>
              </a:ext>
            </a:extLst>
          </p:cNvPr>
          <p:cNvSpPr txBox="1"/>
          <p:nvPr/>
        </p:nvSpPr>
        <p:spPr>
          <a:xfrm>
            <a:off x="1591398" y="1848953"/>
            <a:ext cx="5929638" cy="173698"/>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startAt="4"/>
            </a:pPr>
            <a:r>
              <a:rPr lang="en-GB" sz="750" dirty="0"/>
              <a:t>COULD TIME BE SAVED BY GOING DIRECT TO THE CT ROOM?</a:t>
            </a:r>
          </a:p>
        </p:txBody>
      </p:sp>
      <p:sp>
        <p:nvSpPr>
          <p:cNvPr id="44" name="Textfeld 38">
            <a:extLst>
              <a:ext uri="{FF2B5EF4-FFF2-40B4-BE49-F238E27FC236}">
                <a16:creationId xmlns:a16="http://schemas.microsoft.com/office/drawing/2014/main" id="{2EA3A10A-7EDF-4F11-AE6E-D390EF406ADB}"/>
              </a:ext>
            </a:extLst>
          </p:cNvPr>
          <p:cNvSpPr txBox="1"/>
          <p:nvPr/>
        </p:nvSpPr>
        <p:spPr>
          <a:xfrm>
            <a:off x="1591398" y="2055623"/>
            <a:ext cx="5929638" cy="173698"/>
          </a:xfrm>
          <a:prstGeom prst="rect">
            <a:avLst/>
          </a:prstGeom>
          <a:solidFill>
            <a:schemeClr val="bg1"/>
          </a:solidFill>
        </p:spPr>
        <p:txBody>
          <a:bodyPr wrap="none" tIns="0" bIns="0" rtlCol="0" anchor="ctr">
            <a:noAutofit/>
          </a:bodyPr>
          <a:lstStyle/>
          <a:p>
            <a:pPr marL="132160" indent="-132160" algn="ctr">
              <a:buSzPct val="100000"/>
              <a:buFont typeface="+mj-lt"/>
              <a:buAutoNum type="arabicPeriod" startAt="5"/>
            </a:pPr>
            <a:r>
              <a:rPr lang="en-GB" sz="750" dirty="0"/>
              <a:t>ARE STEMI PATIENTS TAKEN DIRECT TO THE ANGIO SUITE?</a:t>
            </a:r>
          </a:p>
        </p:txBody>
      </p:sp>
      <p:grpSp>
        <p:nvGrpSpPr>
          <p:cNvPr id="52" name="Group 51">
            <a:extLst>
              <a:ext uri="{FF2B5EF4-FFF2-40B4-BE49-F238E27FC236}">
                <a16:creationId xmlns:a16="http://schemas.microsoft.com/office/drawing/2014/main" id="{BA29B3D8-86E4-47A6-814D-F8F769524723}"/>
              </a:ext>
            </a:extLst>
          </p:cNvPr>
          <p:cNvGrpSpPr/>
          <p:nvPr/>
        </p:nvGrpSpPr>
        <p:grpSpPr>
          <a:xfrm>
            <a:off x="1409346" y="2405579"/>
            <a:ext cx="3322875" cy="1395602"/>
            <a:chOff x="572400" y="3053861"/>
            <a:chExt cx="4430500" cy="1860803"/>
          </a:xfrm>
        </p:grpSpPr>
        <p:sp>
          <p:nvSpPr>
            <p:cNvPr id="7" name="Triangle 13">
              <a:extLst>
                <a:ext uri="{FF2B5EF4-FFF2-40B4-BE49-F238E27FC236}">
                  <a16:creationId xmlns:a16="http://schemas.microsoft.com/office/drawing/2014/main" id="{129D468F-297A-4509-97AE-833C82E6E0AA}"/>
                </a:ext>
              </a:extLst>
            </p:cNvPr>
            <p:cNvSpPr/>
            <p:nvPr/>
          </p:nvSpPr>
          <p:spPr>
            <a:xfrm rot="10800000">
              <a:off x="572400" y="4440006"/>
              <a:ext cx="4430500" cy="474658"/>
            </a:xfrm>
            <a:prstGeom prst="triangle">
              <a:avLst>
                <a:gd name="adj" fmla="val 4963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8" name="Textfeld 38">
              <a:extLst>
                <a:ext uri="{FF2B5EF4-FFF2-40B4-BE49-F238E27FC236}">
                  <a16:creationId xmlns:a16="http://schemas.microsoft.com/office/drawing/2014/main" id="{F559BB23-06E7-4ACE-869C-F296D46CFC0C}"/>
                </a:ext>
              </a:extLst>
            </p:cNvPr>
            <p:cNvSpPr txBox="1"/>
            <p:nvPr/>
          </p:nvSpPr>
          <p:spPr>
            <a:xfrm>
              <a:off x="574900" y="3053861"/>
              <a:ext cx="4428000" cy="1386144"/>
            </a:xfrm>
            <a:prstGeom prst="rect">
              <a:avLst/>
            </a:prstGeom>
            <a:solidFill>
              <a:schemeClr val="bg2"/>
            </a:solidFill>
          </p:spPr>
          <p:txBody>
            <a:bodyPr wrap="none" tIns="40500" bIns="0" rtlCol="0" anchor="t">
              <a:noAutofit/>
            </a:bodyPr>
            <a:lstStyle/>
            <a:p>
              <a:pPr algn="ctr">
                <a:buClr>
                  <a:srgbClr val="EE1C25"/>
                </a:buClr>
                <a:buSzPct val="100000"/>
              </a:pPr>
              <a:r>
                <a:rPr lang="en-US" sz="750" dirty="0">
                  <a:ea typeface="Gotham" charset="0"/>
                  <a:cs typeface="Gotham" charset="0"/>
                </a:rPr>
                <a:t>BENEFITS</a:t>
              </a:r>
            </a:p>
          </p:txBody>
        </p:sp>
        <p:sp>
          <p:nvSpPr>
            <p:cNvPr id="9" name="Textfeld 38">
              <a:extLst>
                <a:ext uri="{FF2B5EF4-FFF2-40B4-BE49-F238E27FC236}">
                  <a16:creationId xmlns:a16="http://schemas.microsoft.com/office/drawing/2014/main" id="{01D2F83A-D314-4831-8BA1-692BA2CE5821}"/>
                </a:ext>
              </a:extLst>
            </p:cNvPr>
            <p:cNvSpPr txBox="1"/>
            <p:nvPr/>
          </p:nvSpPr>
          <p:spPr>
            <a:xfrm>
              <a:off x="815136" y="3600534"/>
              <a:ext cx="3943119" cy="231597"/>
            </a:xfrm>
            <a:prstGeom prst="rect">
              <a:avLst/>
            </a:prstGeom>
            <a:solidFill>
              <a:schemeClr val="bg1"/>
            </a:solidFill>
          </p:spPr>
          <p:txBody>
            <a:bodyPr wrap="none" tIns="0" bIns="0" rtlCol="0" anchor="ctr">
              <a:noAutofit/>
            </a:bodyPr>
            <a:lstStyle/>
            <a:p>
              <a:pPr algn="ctr">
                <a:buClr>
                  <a:srgbClr val="EE1C25"/>
                </a:buClr>
                <a:buSzPct val="100000"/>
              </a:pPr>
              <a:r>
                <a:rPr lang="en-GB" sz="750" dirty="0"/>
                <a:t>NO TIME LOST WITH TRANSFER FROM ER TO CT ROOM</a:t>
              </a:r>
              <a:endParaRPr lang="en-US" sz="750" dirty="0">
                <a:ea typeface="Gotham" charset="0"/>
                <a:cs typeface="Gotham" charset="0"/>
              </a:endParaRPr>
            </a:p>
          </p:txBody>
        </p:sp>
        <p:sp>
          <p:nvSpPr>
            <p:cNvPr id="10" name="Textfeld 38">
              <a:extLst>
                <a:ext uri="{FF2B5EF4-FFF2-40B4-BE49-F238E27FC236}">
                  <a16:creationId xmlns:a16="http://schemas.microsoft.com/office/drawing/2014/main" id="{84AFEF01-F092-4C47-A3E5-8A1B5F464CB6}"/>
                </a:ext>
              </a:extLst>
            </p:cNvPr>
            <p:cNvSpPr txBox="1"/>
            <p:nvPr/>
          </p:nvSpPr>
          <p:spPr>
            <a:xfrm>
              <a:off x="815136" y="3327197"/>
              <a:ext cx="3943119" cy="231597"/>
            </a:xfrm>
            <a:prstGeom prst="rect">
              <a:avLst/>
            </a:prstGeom>
            <a:solidFill>
              <a:schemeClr val="bg1"/>
            </a:solidFill>
          </p:spPr>
          <p:txBody>
            <a:bodyPr wrap="none" tIns="0" bIns="0" rtlCol="0" anchor="ctr">
              <a:noAutofit/>
            </a:bodyPr>
            <a:lstStyle/>
            <a:p>
              <a:pPr algn="ctr">
                <a:buClr>
                  <a:srgbClr val="EE1C25"/>
                </a:buClr>
                <a:buSzPct val="100000"/>
              </a:pPr>
              <a:r>
                <a:rPr lang="en-US" sz="750" dirty="0">
                  <a:ea typeface="Gotham" charset="0"/>
                  <a:cs typeface="Gotham" charset="0"/>
                </a:rPr>
                <a:t>REDUCES IN-HOSPITAL DELAY</a:t>
              </a:r>
            </a:p>
          </p:txBody>
        </p:sp>
        <p:sp>
          <p:nvSpPr>
            <p:cNvPr id="11" name="Textfeld 38">
              <a:extLst>
                <a:ext uri="{FF2B5EF4-FFF2-40B4-BE49-F238E27FC236}">
                  <a16:creationId xmlns:a16="http://schemas.microsoft.com/office/drawing/2014/main" id="{9ECA4F70-228E-43D7-B5B0-4FFB0D3317D3}"/>
                </a:ext>
              </a:extLst>
            </p:cNvPr>
            <p:cNvSpPr txBox="1"/>
            <p:nvPr/>
          </p:nvSpPr>
          <p:spPr>
            <a:xfrm>
              <a:off x="815136" y="3873871"/>
              <a:ext cx="3943119" cy="231597"/>
            </a:xfrm>
            <a:prstGeom prst="rect">
              <a:avLst/>
            </a:prstGeom>
            <a:solidFill>
              <a:schemeClr val="bg1"/>
            </a:solidFill>
          </p:spPr>
          <p:txBody>
            <a:bodyPr wrap="none" tIns="0" bIns="0" rtlCol="0" anchor="ctr">
              <a:noAutofit/>
            </a:bodyPr>
            <a:lstStyle/>
            <a:p>
              <a:pPr algn="ctr">
                <a:buClr>
                  <a:srgbClr val="EE1C25"/>
                </a:buClr>
                <a:buSzPct val="100000"/>
              </a:pPr>
              <a:r>
                <a:rPr lang="en-GB" sz="750" dirty="0"/>
                <a:t>DECREASE DOOR-TO-CT AND DOOR-TO-NEEDLE TIMES</a:t>
              </a:r>
              <a:endParaRPr lang="en-US" sz="750" dirty="0">
                <a:ea typeface="Gotham" charset="0"/>
                <a:cs typeface="Gotham" charset="0"/>
              </a:endParaRPr>
            </a:p>
          </p:txBody>
        </p:sp>
        <p:sp>
          <p:nvSpPr>
            <p:cNvPr id="47" name="Textfeld 38">
              <a:extLst>
                <a:ext uri="{FF2B5EF4-FFF2-40B4-BE49-F238E27FC236}">
                  <a16:creationId xmlns:a16="http://schemas.microsoft.com/office/drawing/2014/main" id="{C92D0D04-44A9-4A1E-AE6B-77A7CFD1F3C4}"/>
                </a:ext>
              </a:extLst>
            </p:cNvPr>
            <p:cNvSpPr txBox="1"/>
            <p:nvPr/>
          </p:nvSpPr>
          <p:spPr>
            <a:xfrm>
              <a:off x="815136" y="4147208"/>
              <a:ext cx="3943119" cy="231597"/>
            </a:xfrm>
            <a:prstGeom prst="rect">
              <a:avLst/>
            </a:prstGeom>
            <a:solidFill>
              <a:schemeClr val="bg1"/>
            </a:solidFill>
          </p:spPr>
          <p:txBody>
            <a:bodyPr wrap="none" tIns="0" bIns="0" rtlCol="0" anchor="ctr">
              <a:noAutofit/>
            </a:bodyPr>
            <a:lstStyle/>
            <a:p>
              <a:pPr algn="ctr">
                <a:buClr>
                  <a:srgbClr val="EE1C25"/>
                </a:buClr>
                <a:buSzPct val="100000"/>
              </a:pPr>
              <a:r>
                <a:rPr lang="en-GB" sz="750" dirty="0"/>
                <a:t>INVOLVES AMBULANCE STAFF AS ADDITIONAL TEAM MEMBERS - BUY IN</a:t>
              </a:r>
            </a:p>
          </p:txBody>
        </p:sp>
      </p:grpSp>
    </p:spTree>
    <p:extLst>
      <p:ext uri="{BB962C8B-B14F-4D97-AF65-F5344CB8AC3E}">
        <p14:creationId xmlns:p14="http://schemas.microsoft.com/office/powerpoint/2010/main" val="30811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b="1" dirty="0"/>
              <a:t>Treat at CT</a:t>
            </a:r>
          </a:p>
        </p:txBody>
      </p:sp>
    </p:spTree>
    <p:extLst>
      <p:ext uri="{BB962C8B-B14F-4D97-AF65-F5344CB8AC3E}">
        <p14:creationId xmlns:p14="http://schemas.microsoft.com/office/powerpoint/2010/main" val="413611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 Treat at CT</a:t>
            </a:r>
            <a:endParaRPr lang="en-US" dirty="0"/>
          </a:p>
        </p:txBody>
      </p:sp>
      <p:sp>
        <p:nvSpPr>
          <p:cNvPr id="7" name="Triangle 13">
            <a:extLst>
              <a:ext uri="{FF2B5EF4-FFF2-40B4-BE49-F238E27FC236}">
                <a16:creationId xmlns:a16="http://schemas.microsoft.com/office/drawing/2014/main" id="{44FF81B3-2008-4439-AF89-FFD4C9326AA6}"/>
              </a:ext>
            </a:extLst>
          </p:cNvPr>
          <p:cNvSpPr/>
          <p:nvPr/>
        </p:nvSpPr>
        <p:spPr>
          <a:xfrm rot="10800000">
            <a:off x="1570426" y="2994297"/>
            <a:ext cx="2929100" cy="355994"/>
          </a:xfrm>
          <a:prstGeom prst="triangle">
            <a:avLst>
              <a:gd name="adj" fmla="val 4963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8" name="Textfeld 38">
            <a:extLst>
              <a:ext uri="{FF2B5EF4-FFF2-40B4-BE49-F238E27FC236}">
                <a16:creationId xmlns:a16="http://schemas.microsoft.com/office/drawing/2014/main" id="{86BB9B33-00DB-4138-943B-329A42549178}"/>
              </a:ext>
            </a:extLst>
          </p:cNvPr>
          <p:cNvSpPr txBox="1"/>
          <p:nvPr/>
        </p:nvSpPr>
        <p:spPr>
          <a:xfrm>
            <a:off x="1572300" y="2161367"/>
            <a:ext cx="2929104" cy="832930"/>
          </a:xfrm>
          <a:prstGeom prst="rect">
            <a:avLst/>
          </a:prstGeom>
          <a:solidFill>
            <a:schemeClr val="bg2"/>
          </a:solidFill>
        </p:spPr>
        <p:txBody>
          <a:bodyPr wrap="none" tIns="40500" bIns="0" rtlCol="0" anchor="t">
            <a:noAutofit/>
          </a:bodyPr>
          <a:lstStyle/>
          <a:p>
            <a:pPr algn="ctr">
              <a:buClr>
                <a:srgbClr val="EE1C25"/>
              </a:buClr>
              <a:buSzPct val="100000"/>
            </a:pPr>
            <a:r>
              <a:rPr lang="en-US" sz="750" dirty="0">
                <a:ea typeface="Gotham" charset="0"/>
                <a:cs typeface="Gotham" charset="0"/>
              </a:rPr>
              <a:t>BENEFITS</a:t>
            </a:r>
          </a:p>
        </p:txBody>
      </p:sp>
      <p:sp>
        <p:nvSpPr>
          <p:cNvPr id="9" name="Textfeld 38">
            <a:extLst>
              <a:ext uri="{FF2B5EF4-FFF2-40B4-BE49-F238E27FC236}">
                <a16:creationId xmlns:a16="http://schemas.microsoft.com/office/drawing/2014/main" id="{62A161FF-9350-469D-A70A-5E4EF113005B}"/>
              </a:ext>
            </a:extLst>
          </p:cNvPr>
          <p:cNvSpPr txBox="1"/>
          <p:nvPr/>
        </p:nvSpPr>
        <p:spPr>
          <a:xfrm>
            <a:off x="1782702" y="2571372"/>
            <a:ext cx="2508300" cy="173698"/>
          </a:xfrm>
          <a:prstGeom prst="rect">
            <a:avLst/>
          </a:prstGeom>
          <a:solidFill>
            <a:schemeClr val="bg1"/>
          </a:solidFill>
        </p:spPr>
        <p:txBody>
          <a:bodyPr wrap="none" tIns="0" bIns="0" rtlCol="0" anchor="ctr">
            <a:noAutofit/>
          </a:bodyPr>
          <a:lstStyle/>
          <a:p>
            <a:pPr algn="ctr">
              <a:buClr>
                <a:srgbClr val="EE1C25"/>
              </a:buClr>
              <a:buSzPct val="100000"/>
            </a:pPr>
            <a:r>
              <a:rPr lang="en-GB" sz="750" dirty="0"/>
              <a:t>REDUCES IN-HOSPITAL DELAY</a:t>
            </a:r>
            <a:endParaRPr lang="en-US" sz="750" dirty="0">
              <a:ea typeface="Gotham" charset="0"/>
              <a:cs typeface="Gotham" charset="0"/>
            </a:endParaRPr>
          </a:p>
        </p:txBody>
      </p:sp>
      <p:sp>
        <p:nvSpPr>
          <p:cNvPr id="10" name="Textfeld 38">
            <a:extLst>
              <a:ext uri="{FF2B5EF4-FFF2-40B4-BE49-F238E27FC236}">
                <a16:creationId xmlns:a16="http://schemas.microsoft.com/office/drawing/2014/main" id="{C188E562-BD98-49CC-8111-A4D5A619DA65}"/>
              </a:ext>
            </a:extLst>
          </p:cNvPr>
          <p:cNvSpPr txBox="1"/>
          <p:nvPr/>
        </p:nvSpPr>
        <p:spPr>
          <a:xfrm>
            <a:off x="1782702" y="2366369"/>
            <a:ext cx="2508300" cy="173698"/>
          </a:xfrm>
          <a:prstGeom prst="rect">
            <a:avLst/>
          </a:prstGeom>
          <a:solidFill>
            <a:schemeClr val="bg1"/>
          </a:solidFill>
        </p:spPr>
        <p:txBody>
          <a:bodyPr wrap="none" tIns="0" bIns="0" rtlCol="0" anchor="ctr">
            <a:noAutofit/>
          </a:bodyPr>
          <a:lstStyle/>
          <a:p>
            <a:pPr algn="ctr">
              <a:buClr>
                <a:srgbClr val="EE1C25"/>
              </a:buClr>
              <a:buSzPct val="100000"/>
            </a:pPr>
            <a:r>
              <a:rPr lang="en-US" sz="750" dirty="0">
                <a:ea typeface="Gotham" charset="0"/>
                <a:cs typeface="Gotham" charset="0"/>
              </a:rPr>
              <a:t>DECREASE DOOR-TO-NEEDLE TIME</a:t>
            </a:r>
          </a:p>
        </p:txBody>
      </p:sp>
      <p:sp>
        <p:nvSpPr>
          <p:cNvPr id="11" name="Textfeld 38">
            <a:extLst>
              <a:ext uri="{FF2B5EF4-FFF2-40B4-BE49-F238E27FC236}">
                <a16:creationId xmlns:a16="http://schemas.microsoft.com/office/drawing/2014/main" id="{B9587ACB-1B02-4B92-8FCB-1AD6B7326530}"/>
              </a:ext>
            </a:extLst>
          </p:cNvPr>
          <p:cNvSpPr txBox="1"/>
          <p:nvPr/>
        </p:nvSpPr>
        <p:spPr>
          <a:xfrm>
            <a:off x="1782702" y="2776375"/>
            <a:ext cx="2508300" cy="173698"/>
          </a:xfrm>
          <a:prstGeom prst="rect">
            <a:avLst/>
          </a:prstGeom>
          <a:solidFill>
            <a:schemeClr val="bg1"/>
          </a:solidFill>
        </p:spPr>
        <p:txBody>
          <a:bodyPr wrap="none" tIns="0" bIns="0" rtlCol="0" anchor="ctr">
            <a:noAutofit/>
          </a:bodyPr>
          <a:lstStyle/>
          <a:p>
            <a:pPr algn="ctr">
              <a:buClr>
                <a:srgbClr val="EE1C25"/>
              </a:buClr>
              <a:buSzPct val="100000"/>
            </a:pPr>
            <a:r>
              <a:rPr lang="en-GB" sz="750" dirty="0"/>
              <a:t>NO TIME LOST WITH TRANSFER FROM CT ROOM TO ER</a:t>
            </a:r>
            <a:endParaRPr lang="en-US" sz="750" dirty="0">
              <a:ea typeface="Gotham" charset="0"/>
              <a:cs typeface="Gotham" charset="0"/>
            </a:endParaRPr>
          </a:p>
        </p:txBody>
      </p:sp>
      <p:sp>
        <p:nvSpPr>
          <p:cNvPr id="12" name="Triangle 13">
            <a:extLst>
              <a:ext uri="{FF2B5EF4-FFF2-40B4-BE49-F238E27FC236}">
                <a16:creationId xmlns:a16="http://schemas.microsoft.com/office/drawing/2014/main" id="{7569C530-CC79-4166-B523-703E239AE0E9}"/>
              </a:ext>
            </a:extLst>
          </p:cNvPr>
          <p:cNvSpPr/>
          <p:nvPr/>
        </p:nvSpPr>
        <p:spPr>
          <a:xfrm rot="10800000">
            <a:off x="4645300" y="3454059"/>
            <a:ext cx="2929100" cy="355994"/>
          </a:xfrm>
          <a:prstGeom prst="triangle">
            <a:avLst>
              <a:gd name="adj" fmla="val 4963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13" name="Textfeld 38">
            <a:extLst>
              <a:ext uri="{FF2B5EF4-FFF2-40B4-BE49-F238E27FC236}">
                <a16:creationId xmlns:a16="http://schemas.microsoft.com/office/drawing/2014/main" id="{1A9826CC-5B2B-4699-9DFA-6D041299DC45}"/>
              </a:ext>
            </a:extLst>
          </p:cNvPr>
          <p:cNvSpPr txBox="1"/>
          <p:nvPr/>
        </p:nvSpPr>
        <p:spPr>
          <a:xfrm>
            <a:off x="4647174" y="2161367"/>
            <a:ext cx="2929104" cy="1292172"/>
          </a:xfrm>
          <a:prstGeom prst="rect">
            <a:avLst/>
          </a:prstGeom>
          <a:solidFill>
            <a:schemeClr val="bg2"/>
          </a:solidFill>
        </p:spPr>
        <p:txBody>
          <a:bodyPr wrap="none" tIns="40500" bIns="0" rtlCol="0" anchor="t">
            <a:noAutofit/>
          </a:bodyPr>
          <a:lstStyle/>
          <a:p>
            <a:pPr algn="ctr">
              <a:buClr>
                <a:srgbClr val="EE1C25"/>
              </a:buClr>
              <a:buSzPct val="100000"/>
            </a:pPr>
            <a:r>
              <a:rPr lang="en-US" sz="750" dirty="0">
                <a:ea typeface="Gotham" charset="0"/>
                <a:cs typeface="Gotham" charset="0"/>
              </a:rPr>
              <a:t>HOW?</a:t>
            </a:r>
          </a:p>
        </p:txBody>
      </p:sp>
      <p:sp>
        <p:nvSpPr>
          <p:cNvPr id="14" name="Textfeld 38">
            <a:extLst>
              <a:ext uri="{FF2B5EF4-FFF2-40B4-BE49-F238E27FC236}">
                <a16:creationId xmlns:a16="http://schemas.microsoft.com/office/drawing/2014/main" id="{C0683BA6-68A5-4CDB-BB27-AB801D3BC348}"/>
              </a:ext>
            </a:extLst>
          </p:cNvPr>
          <p:cNvSpPr txBox="1"/>
          <p:nvPr/>
        </p:nvSpPr>
        <p:spPr>
          <a:xfrm>
            <a:off x="4857576" y="2571371"/>
            <a:ext cx="2508300" cy="253800"/>
          </a:xfrm>
          <a:prstGeom prst="rect">
            <a:avLst/>
          </a:prstGeom>
          <a:solidFill>
            <a:schemeClr val="bg1"/>
          </a:solidFill>
        </p:spPr>
        <p:txBody>
          <a:bodyPr wrap="none" tIns="0" bIns="0" rtlCol="0" anchor="ctr">
            <a:noAutofit/>
          </a:bodyPr>
          <a:lstStyle/>
          <a:p>
            <a:pPr algn="ctr">
              <a:buClr>
                <a:srgbClr val="EE1C25"/>
              </a:buClr>
              <a:buSzPct val="100000"/>
            </a:pPr>
            <a:r>
              <a:rPr lang="en-GB" sz="750" dirty="0"/>
              <a:t>RTPA BOLUS ADMINISTERED ON CT TABLE FOLLOWED</a:t>
            </a:r>
          </a:p>
          <a:p>
            <a:pPr algn="ctr">
              <a:buClr>
                <a:srgbClr val="EE1C25"/>
              </a:buClr>
              <a:buSzPct val="100000"/>
            </a:pPr>
            <a:r>
              <a:rPr lang="en-GB" sz="750" dirty="0"/>
              <a:t>BY INFUSION IN AN ADJACENT ROOM</a:t>
            </a:r>
            <a:endParaRPr lang="en-US" sz="750" dirty="0">
              <a:ea typeface="Gotham" charset="0"/>
              <a:cs typeface="Gotham" charset="0"/>
            </a:endParaRPr>
          </a:p>
        </p:txBody>
      </p:sp>
      <p:sp>
        <p:nvSpPr>
          <p:cNvPr id="15" name="Textfeld 38">
            <a:extLst>
              <a:ext uri="{FF2B5EF4-FFF2-40B4-BE49-F238E27FC236}">
                <a16:creationId xmlns:a16="http://schemas.microsoft.com/office/drawing/2014/main" id="{BA33581D-2099-4A29-B0BA-B61AF31EC29B}"/>
              </a:ext>
            </a:extLst>
          </p:cNvPr>
          <p:cNvSpPr txBox="1"/>
          <p:nvPr/>
        </p:nvSpPr>
        <p:spPr>
          <a:xfrm>
            <a:off x="4857576" y="3141229"/>
            <a:ext cx="2508300" cy="253800"/>
          </a:xfrm>
          <a:prstGeom prst="rect">
            <a:avLst/>
          </a:prstGeom>
          <a:solidFill>
            <a:schemeClr val="bg1"/>
          </a:solidFill>
        </p:spPr>
        <p:txBody>
          <a:bodyPr wrap="none" tIns="0" bIns="0" rtlCol="0" anchor="ctr">
            <a:noAutofit/>
          </a:bodyPr>
          <a:lstStyle/>
          <a:p>
            <a:pPr algn="ctr">
              <a:buClr>
                <a:srgbClr val="EE1C25"/>
              </a:buClr>
              <a:buSzPct val="100000"/>
            </a:pPr>
            <a:r>
              <a:rPr lang="en-GB" sz="750" dirty="0"/>
              <a:t>THE STROKE BAG ALSO CONTAINS ALL CHECKLISTS</a:t>
            </a:r>
          </a:p>
          <a:p>
            <a:pPr algn="ctr">
              <a:buClr>
                <a:srgbClr val="EE1C25"/>
              </a:buClr>
              <a:buSzPct val="100000"/>
            </a:pPr>
            <a:r>
              <a:rPr lang="en-GB" sz="750" dirty="0"/>
              <a:t>AND PROTOCOLS</a:t>
            </a:r>
          </a:p>
        </p:txBody>
      </p:sp>
      <p:sp>
        <p:nvSpPr>
          <p:cNvPr id="16" name="Textfeld 38">
            <a:extLst>
              <a:ext uri="{FF2B5EF4-FFF2-40B4-BE49-F238E27FC236}">
                <a16:creationId xmlns:a16="http://schemas.microsoft.com/office/drawing/2014/main" id="{4EABFFA5-1873-4372-9172-7C8B33CF1E3C}"/>
              </a:ext>
            </a:extLst>
          </p:cNvPr>
          <p:cNvSpPr txBox="1"/>
          <p:nvPr/>
        </p:nvSpPr>
        <p:spPr>
          <a:xfrm>
            <a:off x="4857576" y="2366369"/>
            <a:ext cx="2508300" cy="173698"/>
          </a:xfrm>
          <a:prstGeom prst="rect">
            <a:avLst/>
          </a:prstGeom>
          <a:solidFill>
            <a:schemeClr val="bg1"/>
          </a:solidFill>
        </p:spPr>
        <p:txBody>
          <a:bodyPr wrap="none" tIns="0" bIns="0" rtlCol="0" anchor="ctr">
            <a:noAutofit/>
          </a:bodyPr>
          <a:lstStyle/>
          <a:p>
            <a:pPr algn="ctr">
              <a:buClr>
                <a:srgbClr val="EE1C25"/>
              </a:buClr>
              <a:buSzPct val="100000"/>
            </a:pPr>
            <a:r>
              <a:rPr lang="en-GB" sz="750" dirty="0">
                <a:ea typeface="Gotham" charset="0"/>
                <a:cs typeface="Gotham" charset="0"/>
              </a:rPr>
              <a:t>DELIVERY OF RTPA ON CT TABLE: </a:t>
            </a:r>
            <a:r>
              <a:rPr lang="en-GB" sz="750" dirty="0">
                <a:solidFill>
                  <a:schemeClr val="accent3"/>
                </a:solidFill>
                <a:ea typeface="Gotham" charset="0"/>
                <a:cs typeface="Gotham" charset="0"/>
              </a:rPr>
              <a:t>STROKE BAG</a:t>
            </a:r>
            <a:endParaRPr lang="en-US" sz="750" dirty="0">
              <a:solidFill>
                <a:schemeClr val="accent3"/>
              </a:solidFill>
              <a:ea typeface="Gotham" charset="0"/>
              <a:cs typeface="Gotham" charset="0"/>
            </a:endParaRPr>
          </a:p>
        </p:txBody>
      </p:sp>
      <p:sp>
        <p:nvSpPr>
          <p:cNvPr id="17" name="Textfeld 38">
            <a:extLst>
              <a:ext uri="{FF2B5EF4-FFF2-40B4-BE49-F238E27FC236}">
                <a16:creationId xmlns:a16="http://schemas.microsoft.com/office/drawing/2014/main" id="{ECE60D9D-E8BE-4CB7-9E14-22AFDE48AD8B}"/>
              </a:ext>
            </a:extLst>
          </p:cNvPr>
          <p:cNvSpPr txBox="1"/>
          <p:nvPr/>
        </p:nvSpPr>
        <p:spPr>
          <a:xfrm>
            <a:off x="4857576" y="2852164"/>
            <a:ext cx="2508300" cy="253800"/>
          </a:xfrm>
          <a:prstGeom prst="rect">
            <a:avLst/>
          </a:prstGeom>
          <a:solidFill>
            <a:schemeClr val="bg1"/>
          </a:solidFill>
        </p:spPr>
        <p:txBody>
          <a:bodyPr wrap="none" tIns="0" bIns="0" rtlCol="0" anchor="ctr">
            <a:noAutofit/>
          </a:bodyPr>
          <a:lstStyle/>
          <a:p>
            <a:pPr algn="ctr">
              <a:buClr>
                <a:srgbClr val="EE1C25"/>
              </a:buClr>
              <a:buSzPct val="100000"/>
            </a:pPr>
            <a:r>
              <a:rPr lang="en-GB" sz="750" dirty="0"/>
              <a:t>THE STROKE BAG CONTAINS ALL THE MATERIALS</a:t>
            </a:r>
          </a:p>
          <a:p>
            <a:pPr algn="ctr">
              <a:buClr>
                <a:srgbClr val="EE1C25"/>
              </a:buClr>
              <a:buSzPct val="100000"/>
            </a:pPr>
            <a:r>
              <a:rPr lang="en-GB" sz="750" dirty="0"/>
              <a:t>AND DRUGS NEEDED TO START TREATMENT</a:t>
            </a:r>
            <a:endParaRPr lang="en-US" sz="750" dirty="0">
              <a:ea typeface="Gotham" charset="0"/>
              <a:cs typeface="Gotham" charset="0"/>
            </a:endParaRPr>
          </a:p>
        </p:txBody>
      </p:sp>
      <p:grpSp>
        <p:nvGrpSpPr>
          <p:cNvPr id="30" name="Group 29">
            <a:extLst>
              <a:ext uri="{FF2B5EF4-FFF2-40B4-BE49-F238E27FC236}">
                <a16:creationId xmlns:a16="http://schemas.microsoft.com/office/drawing/2014/main" id="{16F5E488-4140-43BD-8BDF-926F58C68CEB}"/>
              </a:ext>
            </a:extLst>
          </p:cNvPr>
          <p:cNvGrpSpPr/>
          <p:nvPr/>
        </p:nvGrpSpPr>
        <p:grpSpPr>
          <a:xfrm>
            <a:off x="1572300" y="1027406"/>
            <a:ext cx="6003978" cy="1053000"/>
            <a:chOff x="572400" y="1132544"/>
            <a:chExt cx="8005304" cy="1404000"/>
          </a:xfrm>
        </p:grpSpPr>
        <p:sp>
          <p:nvSpPr>
            <p:cNvPr id="31" name="Textfeld 38">
              <a:extLst>
                <a:ext uri="{FF2B5EF4-FFF2-40B4-BE49-F238E27FC236}">
                  <a16:creationId xmlns:a16="http://schemas.microsoft.com/office/drawing/2014/main" id="{3A0E7E28-77BB-4438-8A5E-FF1BAA6743CF}"/>
                </a:ext>
              </a:extLst>
            </p:cNvPr>
            <p:cNvSpPr txBox="1"/>
            <p:nvPr/>
          </p:nvSpPr>
          <p:spPr>
            <a:xfrm>
              <a:off x="572400" y="1132544"/>
              <a:ext cx="8005304" cy="1404000"/>
            </a:xfrm>
            <a:prstGeom prst="rect">
              <a:avLst/>
            </a:prstGeom>
            <a:solidFill>
              <a:schemeClr val="bg2"/>
            </a:solidFill>
          </p:spPr>
          <p:txBody>
            <a:bodyPr wrap="none" tIns="40500" bIns="0" rtlCol="0" anchor="t">
              <a:noAutofit/>
            </a:bodyPr>
            <a:lstStyle/>
            <a:p>
              <a:pPr algn="ctr">
                <a:lnSpc>
                  <a:spcPct val="100000"/>
                </a:lnSpc>
                <a:buClr>
                  <a:srgbClr val="EE1C25"/>
                </a:buClr>
                <a:buSzPct val="100000"/>
              </a:pPr>
              <a:r>
                <a:rPr lang="en-US" sz="750" dirty="0"/>
                <a:t>IN YOUR FIRST SIMULATION</a:t>
              </a:r>
            </a:p>
          </p:txBody>
        </p:sp>
        <p:sp>
          <p:nvSpPr>
            <p:cNvPr id="32" name="Textfeld 38">
              <a:extLst>
                <a:ext uri="{FF2B5EF4-FFF2-40B4-BE49-F238E27FC236}">
                  <a16:creationId xmlns:a16="http://schemas.microsoft.com/office/drawing/2014/main" id="{FE767298-1289-40C8-8D10-FCC3663F74BE}"/>
                </a:ext>
              </a:extLst>
            </p:cNvPr>
            <p:cNvSpPr txBox="1"/>
            <p:nvPr/>
          </p:nvSpPr>
          <p:spPr>
            <a:xfrm>
              <a:off x="815136" y="1405880"/>
              <a:ext cx="7482032" cy="231597"/>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a:pPr>
              <a:r>
                <a:rPr lang="en-GB" sz="750" dirty="0"/>
                <a:t>HOW MUCH TIME DID IT TAKE AFTER THE CT INTERPRETATION TO THERAPY START?</a:t>
              </a:r>
            </a:p>
          </p:txBody>
        </p:sp>
        <p:sp>
          <p:nvSpPr>
            <p:cNvPr id="33" name="Textfeld 38">
              <a:extLst>
                <a:ext uri="{FF2B5EF4-FFF2-40B4-BE49-F238E27FC236}">
                  <a16:creationId xmlns:a16="http://schemas.microsoft.com/office/drawing/2014/main" id="{A270E4CE-8A37-4C4A-B8B8-C1BBA058AE51}"/>
                </a:ext>
              </a:extLst>
            </p:cNvPr>
            <p:cNvSpPr txBox="1"/>
            <p:nvPr/>
          </p:nvSpPr>
          <p:spPr>
            <a:xfrm>
              <a:off x="815136" y="1681441"/>
              <a:ext cx="7482032" cy="231597"/>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startAt="2"/>
              </a:pPr>
              <a:r>
                <a:rPr lang="en-GB" sz="750" dirty="0"/>
                <a:t>WAS CT INTERPRETED DIRECTLY AT THE SCANNER?</a:t>
              </a:r>
            </a:p>
          </p:txBody>
        </p:sp>
        <p:sp>
          <p:nvSpPr>
            <p:cNvPr id="34" name="Textfeld 38">
              <a:extLst>
                <a:ext uri="{FF2B5EF4-FFF2-40B4-BE49-F238E27FC236}">
                  <a16:creationId xmlns:a16="http://schemas.microsoft.com/office/drawing/2014/main" id="{5F3BF78C-BC66-44AD-9265-520C0478CA98}"/>
                </a:ext>
              </a:extLst>
            </p:cNvPr>
            <p:cNvSpPr txBox="1"/>
            <p:nvPr/>
          </p:nvSpPr>
          <p:spPr>
            <a:xfrm>
              <a:off x="815136" y="1957002"/>
              <a:ext cx="7482032" cy="231597"/>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startAt="3"/>
              </a:pPr>
              <a:r>
                <a:rPr lang="en-GB" sz="750" dirty="0"/>
                <a:t>IF NOT HOW LONG DID IT TAKE TO GET REPORT?</a:t>
              </a:r>
            </a:p>
          </p:txBody>
        </p:sp>
        <p:sp>
          <p:nvSpPr>
            <p:cNvPr id="35" name="Textfeld 38">
              <a:extLst>
                <a:ext uri="{FF2B5EF4-FFF2-40B4-BE49-F238E27FC236}">
                  <a16:creationId xmlns:a16="http://schemas.microsoft.com/office/drawing/2014/main" id="{FF872BF6-B2AB-4D36-97EA-DB9DA339EF2F}"/>
                </a:ext>
              </a:extLst>
            </p:cNvPr>
            <p:cNvSpPr txBox="1"/>
            <p:nvPr/>
          </p:nvSpPr>
          <p:spPr>
            <a:xfrm>
              <a:off x="815136" y="2232562"/>
              <a:ext cx="7482032" cy="231597"/>
            </a:xfrm>
            <a:prstGeom prst="rect">
              <a:avLst/>
            </a:prstGeom>
            <a:solidFill>
              <a:schemeClr val="bg1"/>
            </a:solidFill>
          </p:spPr>
          <p:txBody>
            <a:bodyPr wrap="none" tIns="0" bIns="0" rtlCol="0" anchor="ctr">
              <a:noAutofit/>
            </a:bodyPr>
            <a:lstStyle/>
            <a:p>
              <a:pPr marL="135731" indent="-135731" algn="ctr">
                <a:buSzPct val="100000"/>
                <a:buFont typeface="+mj-lt"/>
                <a:buAutoNum type="arabicPeriod" startAt="4"/>
              </a:pPr>
              <a:r>
                <a:rPr lang="en-GB" sz="750" dirty="0"/>
                <a:t>TREATMENT DECISION PROTOCOL - WHAT ARE YOU CONSIDERING WHEN LOOKING AT THE CT IMAGE? </a:t>
              </a:r>
            </a:p>
          </p:txBody>
        </p:sp>
      </p:grpSp>
      <p:grpSp>
        <p:nvGrpSpPr>
          <p:cNvPr id="29" name="Group 28">
            <a:extLst>
              <a:ext uri="{FF2B5EF4-FFF2-40B4-BE49-F238E27FC236}">
                <a16:creationId xmlns:a16="http://schemas.microsoft.com/office/drawing/2014/main" id="{7737396D-52C5-4EF1-8C63-6BDDD4678A70}"/>
              </a:ext>
            </a:extLst>
          </p:cNvPr>
          <p:cNvGrpSpPr/>
          <p:nvPr/>
        </p:nvGrpSpPr>
        <p:grpSpPr>
          <a:xfrm>
            <a:off x="3927264" y="3560194"/>
            <a:ext cx="1289472" cy="1289472"/>
            <a:chOff x="3712352" y="4850834"/>
            <a:chExt cx="1719296" cy="1719296"/>
          </a:xfrm>
        </p:grpSpPr>
        <p:grpSp>
          <p:nvGrpSpPr>
            <p:cNvPr id="19" name="Group 18">
              <a:extLst>
                <a:ext uri="{FF2B5EF4-FFF2-40B4-BE49-F238E27FC236}">
                  <a16:creationId xmlns:a16="http://schemas.microsoft.com/office/drawing/2014/main" id="{B6D2B2B8-42E3-4D44-B0E7-456CFD5C957A}"/>
                </a:ext>
              </a:extLst>
            </p:cNvPr>
            <p:cNvGrpSpPr/>
            <p:nvPr/>
          </p:nvGrpSpPr>
          <p:grpSpPr>
            <a:xfrm>
              <a:off x="3712352" y="4850834"/>
              <a:ext cx="1719296" cy="1719296"/>
              <a:chOff x="1230700" y="1887244"/>
              <a:chExt cx="3083512" cy="3083512"/>
            </a:xfrm>
          </p:grpSpPr>
          <p:sp>
            <p:nvSpPr>
              <p:cNvPr id="21" name="Rechteck 7">
                <a:extLst>
                  <a:ext uri="{FF2B5EF4-FFF2-40B4-BE49-F238E27FC236}">
                    <a16:creationId xmlns:a16="http://schemas.microsoft.com/office/drawing/2014/main" id="{0FF8622C-F20F-4F30-B541-A1B62E9A104B}"/>
                  </a:ext>
                </a:extLst>
              </p:cNvPr>
              <p:cNvSpPr/>
              <p:nvPr/>
            </p:nvSpPr>
            <p:spPr bwMode="auto">
              <a:xfrm>
                <a:off x="1230700" y="1887244"/>
                <a:ext cx="3083512" cy="3083512"/>
              </a:xfrm>
              <a:prstGeom prst="ellipse">
                <a:avLst/>
              </a:prstGeom>
              <a:solidFill>
                <a:schemeClr val="accent3"/>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endParaRPr lang="en-US" sz="1200" dirty="0">
                  <a:solidFill>
                    <a:schemeClr val="bg1"/>
                  </a:solidFill>
                  <a:latin typeface="+mj-lt"/>
                  <a:ea typeface="Gotham Book" charset="0"/>
                  <a:cs typeface="Gotham Book" charset="0"/>
                </a:endParaRPr>
              </a:p>
            </p:txBody>
          </p:sp>
          <p:sp>
            <p:nvSpPr>
              <p:cNvPr id="22" name="Oval 21">
                <a:extLst>
                  <a:ext uri="{FF2B5EF4-FFF2-40B4-BE49-F238E27FC236}">
                    <a16:creationId xmlns:a16="http://schemas.microsoft.com/office/drawing/2014/main" id="{DD3D2F82-296B-4B28-AF8B-B5FF944CD204}"/>
                  </a:ext>
                </a:extLst>
              </p:cNvPr>
              <p:cNvSpPr/>
              <p:nvPr/>
            </p:nvSpPr>
            <p:spPr>
              <a:xfrm>
                <a:off x="1384307" y="2040851"/>
                <a:ext cx="2776297" cy="2776297"/>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latin typeface="Gotham Book" charset="0"/>
                  <a:ea typeface="Gotham Book" charset="0"/>
                  <a:cs typeface="Gotham Book" charset="0"/>
                </a:endParaRPr>
              </a:p>
            </p:txBody>
          </p:sp>
        </p:grpSp>
        <p:pic>
          <p:nvPicPr>
            <p:cNvPr id="36" name="Picture 3">
              <a:extLst>
                <a:ext uri="{FF2B5EF4-FFF2-40B4-BE49-F238E27FC236}">
                  <a16:creationId xmlns:a16="http://schemas.microsoft.com/office/drawing/2014/main" id="{9F49864D-C742-459C-831A-8DA978EA10DA}"/>
                </a:ext>
              </a:extLst>
            </p:cNvPr>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24179" r="-2"/>
            <a:stretch/>
          </p:blipFill>
          <p:spPr bwMode="auto">
            <a:xfrm>
              <a:off x="3867320" y="5005995"/>
              <a:ext cx="1411200" cy="1411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0230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a:t>Stroke bag</a:t>
            </a:r>
          </a:p>
        </p:txBody>
      </p:sp>
      <p:grpSp>
        <p:nvGrpSpPr>
          <p:cNvPr id="6" name="Group 5">
            <a:extLst>
              <a:ext uri="{FF2B5EF4-FFF2-40B4-BE49-F238E27FC236}">
                <a16:creationId xmlns:a16="http://schemas.microsoft.com/office/drawing/2014/main" id="{E15211D6-ADDC-49CF-8056-2379AE6ED946}"/>
              </a:ext>
            </a:extLst>
          </p:cNvPr>
          <p:cNvGrpSpPr/>
          <p:nvPr/>
        </p:nvGrpSpPr>
        <p:grpSpPr>
          <a:xfrm>
            <a:off x="4585291" y="2924159"/>
            <a:ext cx="458501" cy="273653"/>
            <a:chOff x="6169025" y="3081338"/>
            <a:chExt cx="1909763" cy="1139825"/>
          </a:xfrm>
          <a:solidFill>
            <a:schemeClr val="accent2"/>
          </a:solidFill>
        </p:grpSpPr>
        <p:sp>
          <p:nvSpPr>
            <p:cNvPr id="7" name="Freeform 1">
              <a:extLst>
                <a:ext uri="{FF2B5EF4-FFF2-40B4-BE49-F238E27FC236}">
                  <a16:creationId xmlns:a16="http://schemas.microsoft.com/office/drawing/2014/main" id="{AEAD1557-FDD6-4DC7-A531-76DCCAEC7465}"/>
                </a:ext>
              </a:extLst>
            </p:cNvPr>
            <p:cNvSpPr>
              <a:spLocks noChangeArrowheads="1"/>
            </p:cNvSpPr>
            <p:nvPr/>
          </p:nvSpPr>
          <p:spPr bwMode="auto">
            <a:xfrm>
              <a:off x="6169025" y="3081338"/>
              <a:ext cx="1909763" cy="1139825"/>
            </a:xfrm>
            <a:custGeom>
              <a:avLst/>
              <a:gdLst>
                <a:gd name="T0" fmla="*/ 4957 w 5304"/>
                <a:gd name="T1" fmla="*/ 312 h 3168"/>
                <a:gd name="T2" fmla="*/ 5303 w 5304"/>
                <a:gd name="T3" fmla="*/ 519 h 3168"/>
                <a:gd name="T4" fmla="*/ 5303 w 5304"/>
                <a:gd name="T5" fmla="*/ 2649 h 3168"/>
                <a:gd name="T6" fmla="*/ 4957 w 5304"/>
                <a:gd name="T7" fmla="*/ 2855 h 3168"/>
                <a:gd name="T8" fmla="*/ 3836 w 5304"/>
                <a:gd name="T9" fmla="*/ 2265 h 3168"/>
                <a:gd name="T10" fmla="*/ 3836 w 5304"/>
                <a:gd name="T11" fmla="*/ 2995 h 3168"/>
                <a:gd name="T12" fmla="*/ 3663 w 5304"/>
                <a:gd name="T13" fmla="*/ 3167 h 3168"/>
                <a:gd name="T14" fmla="*/ 173 w 5304"/>
                <a:gd name="T15" fmla="*/ 3167 h 3168"/>
                <a:gd name="T16" fmla="*/ 0 w 5304"/>
                <a:gd name="T17" fmla="*/ 2995 h 3168"/>
                <a:gd name="T18" fmla="*/ 0 w 5304"/>
                <a:gd name="T19" fmla="*/ 173 h 3168"/>
                <a:gd name="T20" fmla="*/ 173 w 5304"/>
                <a:gd name="T21" fmla="*/ 0 h 3168"/>
                <a:gd name="T22" fmla="*/ 3663 w 5304"/>
                <a:gd name="T23" fmla="*/ 0 h 3168"/>
                <a:gd name="T24" fmla="*/ 3836 w 5304"/>
                <a:gd name="T25" fmla="*/ 173 h 3168"/>
                <a:gd name="T26" fmla="*/ 3836 w 5304"/>
                <a:gd name="T27" fmla="*/ 904 h 3168"/>
                <a:gd name="T28" fmla="*/ 4957 w 5304"/>
                <a:gd name="T29" fmla="*/ 312 h 3168"/>
                <a:gd name="T30" fmla="*/ 1896 w 5304"/>
                <a:gd name="T31" fmla="*/ 2576 h 3168"/>
                <a:gd name="T32" fmla="*/ 2888 w 5304"/>
                <a:gd name="T33" fmla="*/ 1584 h 3168"/>
                <a:gd name="T34" fmla="*/ 1896 w 5304"/>
                <a:gd name="T35" fmla="*/ 591 h 3168"/>
                <a:gd name="T36" fmla="*/ 903 w 5304"/>
                <a:gd name="T37" fmla="*/ 1584 h 3168"/>
                <a:gd name="T38" fmla="*/ 1896 w 5304"/>
                <a:gd name="T39" fmla="*/ 2576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4" h="3168">
                  <a:moveTo>
                    <a:pt x="4957" y="312"/>
                  </a:moveTo>
                  <a:cubicBezTo>
                    <a:pt x="5113" y="229"/>
                    <a:pt x="5303" y="340"/>
                    <a:pt x="5303" y="519"/>
                  </a:cubicBezTo>
                  <a:lnTo>
                    <a:pt x="5303" y="2649"/>
                  </a:lnTo>
                  <a:cubicBezTo>
                    <a:pt x="5303" y="2827"/>
                    <a:pt x="5113" y="2939"/>
                    <a:pt x="4957" y="2855"/>
                  </a:cubicBezTo>
                  <a:lnTo>
                    <a:pt x="3836" y="2265"/>
                  </a:lnTo>
                  <a:lnTo>
                    <a:pt x="3836" y="2995"/>
                  </a:lnTo>
                  <a:cubicBezTo>
                    <a:pt x="3836" y="3089"/>
                    <a:pt x="3758" y="3167"/>
                    <a:pt x="3663" y="3167"/>
                  </a:cubicBezTo>
                  <a:lnTo>
                    <a:pt x="173" y="3167"/>
                  </a:lnTo>
                  <a:cubicBezTo>
                    <a:pt x="78" y="3167"/>
                    <a:pt x="0" y="3089"/>
                    <a:pt x="0" y="2995"/>
                  </a:cubicBezTo>
                  <a:lnTo>
                    <a:pt x="0" y="173"/>
                  </a:lnTo>
                  <a:cubicBezTo>
                    <a:pt x="0" y="78"/>
                    <a:pt x="78" y="0"/>
                    <a:pt x="173" y="0"/>
                  </a:cubicBezTo>
                  <a:lnTo>
                    <a:pt x="3663" y="0"/>
                  </a:lnTo>
                  <a:cubicBezTo>
                    <a:pt x="3758" y="0"/>
                    <a:pt x="3836" y="78"/>
                    <a:pt x="3836" y="173"/>
                  </a:cubicBezTo>
                  <a:lnTo>
                    <a:pt x="3836" y="904"/>
                  </a:lnTo>
                  <a:lnTo>
                    <a:pt x="4957" y="312"/>
                  </a:lnTo>
                  <a:close/>
                  <a:moveTo>
                    <a:pt x="1896" y="2576"/>
                  </a:moveTo>
                  <a:cubicBezTo>
                    <a:pt x="2443" y="2576"/>
                    <a:pt x="2888" y="2130"/>
                    <a:pt x="2888" y="1584"/>
                  </a:cubicBezTo>
                  <a:cubicBezTo>
                    <a:pt x="2888" y="1037"/>
                    <a:pt x="2443" y="591"/>
                    <a:pt x="1896" y="591"/>
                  </a:cubicBezTo>
                  <a:cubicBezTo>
                    <a:pt x="1349" y="591"/>
                    <a:pt x="903" y="1037"/>
                    <a:pt x="903" y="1584"/>
                  </a:cubicBezTo>
                  <a:cubicBezTo>
                    <a:pt x="903" y="2130"/>
                    <a:pt x="1349" y="2576"/>
                    <a:pt x="1896" y="25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sp>
          <p:nvSpPr>
            <p:cNvPr id="8" name="Freeform 2">
              <a:extLst>
                <a:ext uri="{FF2B5EF4-FFF2-40B4-BE49-F238E27FC236}">
                  <a16:creationId xmlns:a16="http://schemas.microsoft.com/office/drawing/2014/main" id="{2CEEA710-CF11-4AF0-AB20-96CD2C5CB132}"/>
                </a:ext>
              </a:extLst>
            </p:cNvPr>
            <p:cNvSpPr>
              <a:spLocks noChangeArrowheads="1"/>
            </p:cNvSpPr>
            <p:nvPr/>
          </p:nvSpPr>
          <p:spPr bwMode="auto">
            <a:xfrm>
              <a:off x="6729413" y="3454400"/>
              <a:ext cx="319087" cy="393700"/>
            </a:xfrm>
            <a:custGeom>
              <a:avLst/>
              <a:gdLst>
                <a:gd name="T0" fmla="*/ 831 w 888"/>
                <a:gd name="T1" fmla="*/ 468 h 1094"/>
                <a:gd name="T2" fmla="*/ 831 w 888"/>
                <a:gd name="T3" fmla="*/ 624 h 1094"/>
                <a:gd name="T4" fmla="*/ 145 w 888"/>
                <a:gd name="T5" fmla="*/ 1054 h 1094"/>
                <a:gd name="T6" fmla="*/ 0 w 888"/>
                <a:gd name="T7" fmla="*/ 976 h 1094"/>
                <a:gd name="T8" fmla="*/ 0 w 888"/>
                <a:gd name="T9" fmla="*/ 117 h 1094"/>
                <a:gd name="T10" fmla="*/ 145 w 888"/>
                <a:gd name="T11" fmla="*/ 39 h 1094"/>
                <a:gd name="T12" fmla="*/ 831 w 888"/>
                <a:gd name="T13" fmla="*/ 468 h 1094"/>
              </a:gdLst>
              <a:ahLst/>
              <a:cxnLst>
                <a:cxn ang="0">
                  <a:pos x="T0" y="T1"/>
                </a:cxn>
                <a:cxn ang="0">
                  <a:pos x="T2" y="T3"/>
                </a:cxn>
                <a:cxn ang="0">
                  <a:pos x="T4" y="T5"/>
                </a:cxn>
                <a:cxn ang="0">
                  <a:pos x="T6" y="T7"/>
                </a:cxn>
                <a:cxn ang="0">
                  <a:pos x="T8" y="T9"/>
                </a:cxn>
                <a:cxn ang="0">
                  <a:pos x="T10" y="T11"/>
                </a:cxn>
                <a:cxn ang="0">
                  <a:pos x="T12" y="T13"/>
                </a:cxn>
              </a:cxnLst>
              <a:rect l="0" t="0" r="r" b="b"/>
              <a:pathLst>
                <a:path w="888" h="1094">
                  <a:moveTo>
                    <a:pt x="831" y="468"/>
                  </a:moveTo>
                  <a:cubicBezTo>
                    <a:pt x="887" y="502"/>
                    <a:pt x="887" y="591"/>
                    <a:pt x="831" y="624"/>
                  </a:cubicBezTo>
                  <a:lnTo>
                    <a:pt x="145" y="1054"/>
                  </a:lnTo>
                  <a:cubicBezTo>
                    <a:pt x="84" y="1093"/>
                    <a:pt x="0" y="1048"/>
                    <a:pt x="0" y="976"/>
                  </a:cubicBezTo>
                  <a:lnTo>
                    <a:pt x="0" y="117"/>
                  </a:lnTo>
                  <a:cubicBezTo>
                    <a:pt x="0" y="44"/>
                    <a:pt x="84" y="0"/>
                    <a:pt x="145" y="39"/>
                  </a:cubicBezTo>
                  <a:lnTo>
                    <a:pt x="831" y="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grpSp>
      <p:sp>
        <p:nvSpPr>
          <p:cNvPr id="9" name="Freeform 317">
            <a:extLst>
              <a:ext uri="{FF2B5EF4-FFF2-40B4-BE49-F238E27FC236}">
                <a16:creationId xmlns:a16="http://schemas.microsoft.com/office/drawing/2014/main" id="{77940624-A2B8-416C-B517-C108BCD60903}"/>
              </a:ext>
            </a:extLst>
          </p:cNvPr>
          <p:cNvSpPr>
            <a:spLocks noChangeArrowheads="1"/>
          </p:cNvSpPr>
          <p:nvPr/>
        </p:nvSpPr>
        <p:spPr bwMode="auto">
          <a:xfrm>
            <a:off x="1000582" y="215744"/>
            <a:ext cx="3383195" cy="807791"/>
          </a:xfrm>
          <a:custGeom>
            <a:avLst/>
            <a:gdLst>
              <a:gd name="T0" fmla="*/ 2170 w 8485"/>
              <a:gd name="T1" fmla="*/ 0 h 2182"/>
              <a:gd name="T2" fmla="*/ 1080 w 8485"/>
              <a:gd name="T3" fmla="*/ 458 h 2182"/>
              <a:gd name="T4" fmla="*/ 0 w 8485"/>
              <a:gd name="T5" fmla="*/ 0 h 2182"/>
              <a:gd name="T6" fmla="*/ 0 w 8485"/>
              <a:gd name="T7" fmla="*/ 2181 h 2182"/>
              <a:gd name="T8" fmla="*/ 8026 w 8485"/>
              <a:gd name="T9" fmla="*/ 2181 h 2182"/>
              <a:gd name="T10" fmla="*/ 8484 w 8485"/>
              <a:gd name="T11" fmla="*/ 1091 h 2182"/>
              <a:gd name="T12" fmla="*/ 8026 w 8485"/>
              <a:gd name="T13" fmla="*/ 0 h 2182"/>
              <a:gd name="T14" fmla="*/ 2170 w 8485"/>
              <a:gd name="T15" fmla="*/ 0 h 2182"/>
              <a:gd name="connsiteX0" fmla="*/ 2557 w 9999"/>
              <a:gd name="connsiteY0" fmla="*/ 0 h 9995"/>
              <a:gd name="connsiteX1" fmla="*/ 0 w 9999"/>
              <a:gd name="connsiteY1" fmla="*/ 0 h 9995"/>
              <a:gd name="connsiteX2" fmla="*/ 0 w 9999"/>
              <a:gd name="connsiteY2" fmla="*/ 9995 h 9995"/>
              <a:gd name="connsiteX3" fmla="*/ 9459 w 9999"/>
              <a:gd name="connsiteY3" fmla="*/ 9995 h 9995"/>
              <a:gd name="connsiteX4" fmla="*/ 9999 w 9999"/>
              <a:gd name="connsiteY4" fmla="*/ 5000 h 9995"/>
              <a:gd name="connsiteX5" fmla="*/ 9459 w 9999"/>
              <a:gd name="connsiteY5" fmla="*/ 0 h 9995"/>
              <a:gd name="connsiteX6" fmla="*/ 2557 w 9999"/>
              <a:gd name="connsiteY6" fmla="*/ 0 h 9995"/>
              <a:gd name="connsiteX0" fmla="*/ 2557 w 10000"/>
              <a:gd name="connsiteY0" fmla="*/ 0 h 10000"/>
              <a:gd name="connsiteX1" fmla="*/ 0 w 10000"/>
              <a:gd name="connsiteY1" fmla="*/ 0 h 10000"/>
              <a:gd name="connsiteX2" fmla="*/ 0 w 10000"/>
              <a:gd name="connsiteY2" fmla="*/ 10000 h 10000"/>
              <a:gd name="connsiteX3" fmla="*/ 9460 w 10000"/>
              <a:gd name="connsiteY3" fmla="*/ 10000 h 10000"/>
              <a:gd name="connsiteX4" fmla="*/ 10000 w 10000"/>
              <a:gd name="connsiteY4" fmla="*/ 5003 h 10000"/>
              <a:gd name="connsiteX5" fmla="*/ 946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57" y="0"/>
                </a:moveTo>
                <a:lnTo>
                  <a:pt x="0" y="0"/>
                </a:lnTo>
                <a:lnTo>
                  <a:pt x="0" y="10000"/>
                </a:lnTo>
                <a:lnTo>
                  <a:pt x="9460" y="10000"/>
                </a:lnTo>
                <a:lnTo>
                  <a:pt x="10000" y="5003"/>
                </a:lnTo>
                <a:lnTo>
                  <a:pt x="9460" y="0"/>
                </a:lnTo>
              </a:path>
            </a:pathLst>
          </a:custGeom>
          <a:solidFill>
            <a:schemeClr val="accent3"/>
          </a:solidFill>
          <a:ln>
            <a:noFill/>
          </a:ln>
          <a:effectLst/>
        </p:spPr>
        <p:txBody>
          <a:bodyPr wrap="square" lIns="270000" tIns="35100" rIns="270000" anchor="ctr"/>
          <a:lstStyle/>
          <a:p>
            <a:pPr algn="ctr"/>
            <a:r>
              <a:rPr lang="en-GB" sz="900" dirty="0">
                <a:solidFill>
                  <a:schemeClr val="bg1"/>
                </a:solidFill>
                <a:ea typeface="Gotham Book" charset="0"/>
                <a:cs typeface="Gotham Book" charset="0"/>
              </a:rPr>
              <a:t>ENABLES STROKE TEAMS TO TREAT THE PATIENT AT THE CT</a:t>
            </a:r>
          </a:p>
          <a:p>
            <a:pPr algn="ctr"/>
            <a:r>
              <a:rPr lang="en-GB" sz="900" dirty="0">
                <a:solidFill>
                  <a:schemeClr val="bg1"/>
                </a:solidFill>
                <a:ea typeface="Gotham Book" charset="0"/>
                <a:cs typeface="Gotham Book" charset="0"/>
              </a:rPr>
              <a:t>REMOVE VARIABILITY: </a:t>
            </a:r>
          </a:p>
          <a:p>
            <a:pPr algn="ctr"/>
            <a:r>
              <a:rPr lang="en-GB" sz="900" dirty="0">
                <a:solidFill>
                  <a:schemeClr val="bg1"/>
                </a:solidFill>
                <a:ea typeface="Gotham Book" charset="0"/>
                <a:cs typeface="Gotham Book" charset="0"/>
              </a:rPr>
              <a:t>ALL IN ONE PLACE (CHECKLISTS AND DRUGS/MATERIALS) AND GATHERS ALL THE RELEVANT INFORMATION (REQUIRED FORMS, CHECKLISTS AND REFERENCE DOCUMENTS)</a:t>
            </a:r>
            <a:endParaRPr lang="en-US" sz="900" dirty="0">
              <a:solidFill>
                <a:schemeClr val="bg1"/>
              </a:solidFill>
              <a:ea typeface="Gotham Book" charset="0"/>
              <a:cs typeface="Gotham Book" charset="0"/>
            </a:endParaRPr>
          </a:p>
        </p:txBody>
      </p:sp>
      <p:sp>
        <p:nvSpPr>
          <p:cNvPr id="10" name="Freeform 313">
            <a:extLst>
              <a:ext uri="{FF2B5EF4-FFF2-40B4-BE49-F238E27FC236}">
                <a16:creationId xmlns:a16="http://schemas.microsoft.com/office/drawing/2014/main" id="{3DBE5422-5C6E-47BC-A11E-3C12CB0DE950}"/>
              </a:ext>
            </a:extLst>
          </p:cNvPr>
          <p:cNvSpPr>
            <a:spLocks noChangeArrowheads="1"/>
          </p:cNvSpPr>
          <p:nvPr/>
        </p:nvSpPr>
        <p:spPr bwMode="auto">
          <a:xfrm>
            <a:off x="1000582" y="215744"/>
            <a:ext cx="3384538" cy="808194"/>
          </a:xfrm>
          <a:prstGeom prst="homePlate">
            <a:avLst>
              <a:gd name="adj" fmla="val 22986"/>
            </a:avLst>
          </a:prstGeom>
          <a:noFill/>
          <a:ln>
            <a:solidFill>
              <a:schemeClr val="bg1"/>
            </a:solidFill>
          </a:ln>
          <a:effectLst/>
        </p:spPr>
        <p:txBody>
          <a:bodyPr wrap="square" lIns="270000" tIns="35100" rIns="270000" anchor="ctr"/>
          <a:lstStyle/>
          <a:p>
            <a:pPr algn="ctr">
              <a:spcAft>
                <a:spcPts val="450"/>
              </a:spcAft>
            </a:pPr>
            <a:endParaRPr lang="en-GB" sz="900" dirty="0">
              <a:solidFill>
                <a:schemeClr val="bg1"/>
              </a:solidFill>
              <a:ea typeface="Gotham Book" charset="0"/>
              <a:cs typeface="Gotham Book" charset="0"/>
            </a:endParaRPr>
          </a:p>
        </p:txBody>
      </p:sp>
      <p:sp>
        <p:nvSpPr>
          <p:cNvPr id="11" name="Freeform 313">
            <a:extLst>
              <a:ext uri="{FF2B5EF4-FFF2-40B4-BE49-F238E27FC236}">
                <a16:creationId xmlns:a16="http://schemas.microsoft.com/office/drawing/2014/main" id="{3807E138-6980-40C7-91BC-A60F6D4BA047}"/>
              </a:ext>
            </a:extLst>
          </p:cNvPr>
          <p:cNvSpPr>
            <a:spLocks noChangeArrowheads="1"/>
          </p:cNvSpPr>
          <p:nvPr/>
        </p:nvSpPr>
        <p:spPr bwMode="auto">
          <a:xfrm>
            <a:off x="4419421" y="215744"/>
            <a:ext cx="2813579" cy="808194"/>
          </a:xfrm>
          <a:custGeom>
            <a:avLst/>
            <a:gdLst>
              <a:gd name="T0" fmla="*/ 0 w 8027"/>
              <a:gd name="T1" fmla="*/ 0 h 2182"/>
              <a:gd name="T2" fmla="*/ 447 w 8027"/>
              <a:gd name="T3" fmla="*/ 1091 h 2182"/>
              <a:gd name="T4" fmla="*/ 0 w 8027"/>
              <a:gd name="T5" fmla="*/ 2181 h 2182"/>
              <a:gd name="T6" fmla="*/ 8026 w 8027"/>
              <a:gd name="T7" fmla="*/ 2181 h 2182"/>
              <a:gd name="T8" fmla="*/ 8026 w 8027"/>
              <a:gd name="T9" fmla="*/ 0 h 2182"/>
              <a:gd name="T10" fmla="*/ 0 w 8027"/>
              <a:gd name="T11" fmla="*/ 0 h 2182"/>
            </a:gdLst>
            <a:ahLst/>
            <a:cxnLst>
              <a:cxn ang="0">
                <a:pos x="T0" y="T1"/>
              </a:cxn>
              <a:cxn ang="0">
                <a:pos x="T2" y="T3"/>
              </a:cxn>
              <a:cxn ang="0">
                <a:pos x="T4" y="T5"/>
              </a:cxn>
              <a:cxn ang="0">
                <a:pos x="T6" y="T7"/>
              </a:cxn>
              <a:cxn ang="0">
                <a:pos x="T8" y="T9"/>
              </a:cxn>
              <a:cxn ang="0">
                <a:pos x="T10" y="T11"/>
              </a:cxn>
            </a:cxnLst>
            <a:rect l="0" t="0" r="r" b="b"/>
            <a:pathLst>
              <a:path w="8027" h="2182">
                <a:moveTo>
                  <a:pt x="0" y="0"/>
                </a:moveTo>
                <a:lnTo>
                  <a:pt x="447" y="1091"/>
                </a:lnTo>
                <a:lnTo>
                  <a:pt x="0" y="2181"/>
                </a:lnTo>
                <a:lnTo>
                  <a:pt x="8026" y="2181"/>
                </a:lnTo>
                <a:lnTo>
                  <a:pt x="8026" y="0"/>
                </a:lnTo>
                <a:lnTo>
                  <a:pt x="0" y="0"/>
                </a:lnTo>
              </a:path>
            </a:pathLst>
          </a:custGeom>
          <a:solidFill>
            <a:schemeClr val="accent2"/>
          </a:solidFill>
          <a:ln>
            <a:solidFill>
              <a:schemeClr val="bg1"/>
            </a:solidFill>
          </a:ln>
          <a:effectLst/>
        </p:spPr>
        <p:txBody>
          <a:bodyPr wrap="square" lIns="270000" tIns="35100" rIns="270000" anchor="ctr"/>
          <a:lstStyle/>
          <a:p>
            <a:pPr algn="ctr">
              <a:spcAft>
                <a:spcPts val="450"/>
              </a:spcAft>
            </a:pPr>
            <a:r>
              <a:rPr lang="en-GB" sz="900" dirty="0">
                <a:solidFill>
                  <a:schemeClr val="bg1"/>
                </a:solidFill>
                <a:ea typeface="Gotham Book" charset="0"/>
                <a:cs typeface="Gotham Book" charset="0"/>
              </a:rPr>
              <a:t>THE STROKE BAG SHOULD BE RESTOCKED AFTER EACH PATIENT TREATMENT AND SHOULD BE STORED AT AN ACCESSIBLE PLACE</a:t>
            </a:r>
          </a:p>
        </p:txBody>
      </p:sp>
    </p:spTree>
    <p:extLst>
      <p:ext uri="{BB962C8B-B14F-4D97-AF65-F5344CB8AC3E}">
        <p14:creationId xmlns:p14="http://schemas.microsoft.com/office/powerpoint/2010/main" val="320277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Therapeutic Decision Making Process</a:t>
            </a:r>
          </a:p>
        </p:txBody>
      </p:sp>
      <p:sp>
        <p:nvSpPr>
          <p:cNvPr id="9" name="Rechteck 4"/>
          <p:cNvSpPr/>
          <p:nvPr/>
        </p:nvSpPr>
        <p:spPr bwMode="auto">
          <a:xfrm>
            <a:off x="1572301" y="1022285"/>
            <a:ext cx="5996504" cy="270272"/>
          </a:xfrm>
          <a:prstGeom prst="rect">
            <a:avLst/>
          </a:prstGeom>
          <a:solidFill>
            <a:schemeClr val="tx2"/>
          </a:solidFill>
          <a:ln w="9525" cap="flat" cmpd="sng" algn="ctr">
            <a:noFill/>
            <a:prstDash val="solid"/>
            <a:round/>
            <a:headEnd type="none" w="med" len="med"/>
            <a:tailEnd type="none" w="med" len="med"/>
          </a:ln>
          <a:effectLst/>
        </p:spPr>
        <p:txBody>
          <a:bodyPr vert="horz" wrap="square" lIns="162000" tIns="34290" rIns="68580" bIns="35100" numCol="1" rtlCol="0" anchor="ctr" anchorCtr="0" compatLnSpc="1">
            <a:prstTxWarp prst="textNoShape">
              <a:avLst/>
            </a:prstTxWarp>
          </a:bodyPr>
          <a:lstStyle/>
          <a:p>
            <a:pPr algn="ctr" eaLnBrk="0" fontAlgn="base" hangingPunct="0">
              <a:spcBef>
                <a:spcPct val="0"/>
              </a:spcBef>
              <a:spcAft>
                <a:spcPct val="0"/>
              </a:spcAft>
            </a:pPr>
            <a:r>
              <a:rPr lang="en-GB" sz="1200" dirty="0">
                <a:solidFill>
                  <a:prstClr val="white"/>
                </a:solidFill>
                <a:ea typeface="Gotham Medium" charset="0"/>
                <a:cs typeface="Gotham Medium" charset="0"/>
              </a:rPr>
              <a:t>Four steps to making therapeutic decision in Hyper Acute Stroke </a:t>
            </a:r>
          </a:p>
        </p:txBody>
      </p:sp>
      <p:sp>
        <p:nvSpPr>
          <p:cNvPr id="27" name="TextBox 26">
            <a:extLst>
              <a:ext uri="{FF2B5EF4-FFF2-40B4-BE49-F238E27FC236}">
                <a16:creationId xmlns:a16="http://schemas.microsoft.com/office/drawing/2014/main" id="{42CC0293-997C-4A20-A2B4-CB77EF265A03}"/>
              </a:ext>
            </a:extLst>
          </p:cNvPr>
          <p:cNvSpPr txBox="1"/>
          <p:nvPr/>
        </p:nvSpPr>
        <p:spPr>
          <a:xfrm>
            <a:off x="574158" y="4703619"/>
            <a:ext cx="5521842" cy="359647"/>
          </a:xfrm>
          <a:prstGeom prst="rect">
            <a:avLst/>
          </a:prstGeom>
          <a:noFill/>
        </p:spPr>
        <p:txBody>
          <a:bodyPr wrap="square" rtlCol="0" anchor="b" anchorCtr="0">
            <a:noAutofit/>
          </a:bodyPr>
          <a:lstStyle/>
          <a:p>
            <a:r>
              <a:rPr lang="en-GB" sz="600" dirty="0">
                <a:solidFill>
                  <a:schemeClr val="tx2"/>
                </a:solidFill>
              </a:rPr>
              <a:t>*The ESO guidelines recommend the use of intravenous </a:t>
            </a:r>
            <a:r>
              <a:rPr lang="en-GB" sz="600" dirty="0" err="1">
                <a:solidFill>
                  <a:schemeClr val="tx2"/>
                </a:solidFill>
              </a:rPr>
              <a:t>rt</a:t>
            </a:r>
            <a:r>
              <a:rPr lang="en-GB" sz="600" dirty="0">
                <a:solidFill>
                  <a:schemeClr val="tx2"/>
                </a:solidFill>
              </a:rPr>
              <a:t>-PA for the thrombolysis of acute ischaemic stroke in eligible patients within 4.5 hours of the onset of stroke symptoms. (Class 1, Level A). Please check your local regulations and prescribing information. </a:t>
            </a:r>
          </a:p>
          <a:p>
            <a:r>
              <a:rPr lang="en-GB" sz="600" dirty="0">
                <a:solidFill>
                  <a:schemeClr val="tx2"/>
                </a:solidFill>
              </a:rPr>
              <a:t>European Stroke Organisation (ESO). </a:t>
            </a:r>
            <a:r>
              <a:rPr lang="en-GB" sz="600" dirty="0" err="1">
                <a:solidFill>
                  <a:schemeClr val="tx2"/>
                </a:solidFill>
              </a:rPr>
              <a:t>Cerebrovasc</a:t>
            </a:r>
            <a:r>
              <a:rPr lang="en-GB" sz="600" dirty="0">
                <a:solidFill>
                  <a:schemeClr val="tx2"/>
                </a:solidFill>
              </a:rPr>
              <a:t> Dis 2008;25(5):457-507. Update 2009.</a:t>
            </a:r>
          </a:p>
        </p:txBody>
      </p:sp>
      <p:sp>
        <p:nvSpPr>
          <p:cNvPr id="28" name="Rechteck 7">
            <a:extLst>
              <a:ext uri="{FF2B5EF4-FFF2-40B4-BE49-F238E27FC236}">
                <a16:creationId xmlns:a16="http://schemas.microsoft.com/office/drawing/2014/main" id="{7765AB29-4E22-496C-92B5-14207BDABE19}"/>
              </a:ext>
            </a:extLst>
          </p:cNvPr>
          <p:cNvSpPr/>
          <p:nvPr/>
        </p:nvSpPr>
        <p:spPr bwMode="auto">
          <a:xfrm>
            <a:off x="3451520" y="1470856"/>
            <a:ext cx="2118066" cy="657262"/>
          </a:xfrm>
          <a:prstGeom prst="rect">
            <a:avLst/>
          </a:prstGeom>
          <a:solidFill>
            <a:srgbClr val="898B8E"/>
          </a:solidFill>
          <a:ln w="9525" cap="flat" cmpd="sng" algn="ctr">
            <a:noFill/>
            <a:prstDash val="solid"/>
            <a:round/>
            <a:headEnd type="none" w="med" len="med"/>
            <a:tailEnd type="none" w="med" len="med"/>
          </a:ln>
          <a:effectLst/>
        </p:spPr>
        <p:txBody>
          <a:bodyPr vert="horz" wrap="square" lIns="270000" tIns="35100" rIns="62100" bIns="34290" numCol="1" rtlCol="0" anchor="ctr" anchorCtr="0" compatLnSpc="1">
            <a:prstTxWarp prst="textNoShape">
              <a:avLst/>
            </a:prstTxWarp>
          </a:bodyPr>
          <a:lstStyle/>
          <a:p>
            <a:pPr lvl="0" algn="ctr">
              <a:buClr>
                <a:srgbClr val="EE1C25"/>
              </a:buClr>
            </a:pPr>
            <a:r>
              <a:rPr lang="en-GB" sz="1050" dirty="0">
                <a:solidFill>
                  <a:schemeClr val="bg1"/>
                </a:solidFill>
                <a:latin typeface="+mj-lt"/>
              </a:rPr>
              <a:t>DIAGNOSIS</a:t>
            </a:r>
            <a:endParaRPr lang="pt-PT" sz="1050" dirty="0">
              <a:solidFill>
                <a:schemeClr val="bg1"/>
              </a:solidFill>
              <a:latin typeface="+mj-lt"/>
              <a:ea typeface="Gotham Book" charset="0"/>
              <a:cs typeface="Gotham Book" charset="0"/>
            </a:endParaRPr>
          </a:p>
        </p:txBody>
      </p:sp>
      <p:sp>
        <p:nvSpPr>
          <p:cNvPr id="29" name="Freeform 19">
            <a:extLst>
              <a:ext uri="{FF2B5EF4-FFF2-40B4-BE49-F238E27FC236}">
                <a16:creationId xmlns:a16="http://schemas.microsoft.com/office/drawing/2014/main" id="{DDF60488-757E-4D55-A06B-D9896102AAD0}"/>
              </a:ext>
            </a:extLst>
          </p:cNvPr>
          <p:cNvSpPr>
            <a:spLocks noChangeArrowheads="1"/>
          </p:cNvSpPr>
          <p:nvPr/>
        </p:nvSpPr>
        <p:spPr bwMode="auto">
          <a:xfrm>
            <a:off x="3235613" y="1472362"/>
            <a:ext cx="358787" cy="655754"/>
          </a:xfrm>
          <a:custGeom>
            <a:avLst/>
            <a:gdLst>
              <a:gd name="T0" fmla="*/ 527 w 1306"/>
              <a:gd name="T1" fmla="*/ 694 h 2387"/>
              <a:gd name="T2" fmla="*/ 141 w 1306"/>
              <a:gd name="T3" fmla="*/ 778 h 2387"/>
              <a:gd name="T4" fmla="*/ 0 w 1306"/>
              <a:gd name="T5" fmla="*/ 191 h 2387"/>
              <a:gd name="T6" fmla="*/ 707 w 1306"/>
              <a:gd name="T7" fmla="*/ 0 h 2387"/>
              <a:gd name="T8" fmla="*/ 1305 w 1306"/>
              <a:gd name="T9" fmla="*/ 0 h 2387"/>
              <a:gd name="T10" fmla="*/ 1305 w 1306"/>
              <a:gd name="T11" fmla="*/ 2386 h 2387"/>
              <a:gd name="T12" fmla="*/ 527 w 1306"/>
              <a:gd name="T13" fmla="*/ 2386 h 2387"/>
              <a:gd name="T14" fmla="*/ 527 w 1306"/>
              <a:gd name="T15" fmla="*/ 694 h 2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6" h="2387">
                <a:moveTo>
                  <a:pt x="527" y="694"/>
                </a:moveTo>
                <a:lnTo>
                  <a:pt x="141" y="778"/>
                </a:lnTo>
                <a:lnTo>
                  <a:pt x="0" y="191"/>
                </a:lnTo>
                <a:lnTo>
                  <a:pt x="707" y="0"/>
                </a:lnTo>
                <a:lnTo>
                  <a:pt x="1305" y="0"/>
                </a:lnTo>
                <a:lnTo>
                  <a:pt x="1305" y="2386"/>
                </a:lnTo>
                <a:lnTo>
                  <a:pt x="527" y="2386"/>
                </a:lnTo>
                <a:lnTo>
                  <a:pt x="527" y="694"/>
                </a:lnTo>
              </a:path>
            </a:pathLst>
          </a:custGeom>
          <a:solidFill>
            <a:schemeClr val="accent3"/>
          </a:solidFill>
          <a:ln>
            <a:noFill/>
          </a:ln>
          <a:effectLst/>
        </p:spPr>
        <p:txBody>
          <a:bodyPr wrap="none" anchor="ctr"/>
          <a:lstStyle/>
          <a:p>
            <a:endParaRPr lang="en-GB" sz="1800"/>
          </a:p>
        </p:txBody>
      </p:sp>
      <p:sp>
        <p:nvSpPr>
          <p:cNvPr id="30" name="Triangle 23">
            <a:extLst>
              <a:ext uri="{FF2B5EF4-FFF2-40B4-BE49-F238E27FC236}">
                <a16:creationId xmlns:a16="http://schemas.microsoft.com/office/drawing/2014/main" id="{42106877-F6FF-451C-BDE4-F2D429A45D06}"/>
              </a:ext>
            </a:extLst>
          </p:cNvPr>
          <p:cNvSpPr/>
          <p:nvPr/>
        </p:nvSpPr>
        <p:spPr>
          <a:xfrm rot="5400000">
            <a:off x="5326823" y="1713615"/>
            <a:ext cx="657264" cy="171740"/>
          </a:xfrm>
          <a:prstGeom prst="triangle">
            <a:avLst/>
          </a:prstGeom>
          <a:solidFill>
            <a:srgbClr val="898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Gotham Book" charset="0"/>
              <a:ea typeface="Gotham Book" charset="0"/>
              <a:cs typeface="Gotham Book" charset="0"/>
            </a:endParaRPr>
          </a:p>
        </p:txBody>
      </p:sp>
      <p:sp>
        <p:nvSpPr>
          <p:cNvPr id="31" name="Rechteck 7">
            <a:extLst>
              <a:ext uri="{FF2B5EF4-FFF2-40B4-BE49-F238E27FC236}">
                <a16:creationId xmlns:a16="http://schemas.microsoft.com/office/drawing/2014/main" id="{395491DA-E974-405A-8528-5E02C3D5C89C}"/>
              </a:ext>
            </a:extLst>
          </p:cNvPr>
          <p:cNvSpPr/>
          <p:nvPr/>
        </p:nvSpPr>
        <p:spPr bwMode="auto">
          <a:xfrm>
            <a:off x="3380205" y="2245185"/>
            <a:ext cx="2189383" cy="660292"/>
          </a:xfrm>
          <a:custGeom>
            <a:avLst/>
            <a:gdLst>
              <a:gd name="connsiteX0" fmla="*/ 0 w 3037852"/>
              <a:gd name="connsiteY0" fmla="*/ 0 h 917924"/>
              <a:gd name="connsiteX1" fmla="*/ 3037852 w 3037852"/>
              <a:gd name="connsiteY1" fmla="*/ 0 h 917924"/>
              <a:gd name="connsiteX2" fmla="*/ 3037852 w 3037852"/>
              <a:gd name="connsiteY2" fmla="*/ 917924 h 917924"/>
              <a:gd name="connsiteX3" fmla="*/ 0 w 3037852"/>
              <a:gd name="connsiteY3" fmla="*/ 917924 h 917924"/>
              <a:gd name="connsiteX4" fmla="*/ 0 w 3037852"/>
              <a:gd name="connsiteY4" fmla="*/ 0 h 917924"/>
              <a:gd name="connsiteX0" fmla="*/ 0 w 3037852"/>
              <a:gd name="connsiteY0" fmla="*/ 0 h 917924"/>
              <a:gd name="connsiteX1" fmla="*/ 3037852 w 3037852"/>
              <a:gd name="connsiteY1" fmla="*/ 0 h 917924"/>
              <a:gd name="connsiteX2" fmla="*/ 3037852 w 3037852"/>
              <a:gd name="connsiteY2" fmla="*/ 917924 h 917924"/>
              <a:gd name="connsiteX3" fmla="*/ 0 w 3037852"/>
              <a:gd name="connsiteY3" fmla="*/ 917924 h 917924"/>
              <a:gd name="connsiteX4" fmla="*/ 261749 w 3037852"/>
              <a:gd name="connsiteY4" fmla="*/ 422090 h 917924"/>
              <a:gd name="connsiteX5" fmla="*/ 0 w 3037852"/>
              <a:gd name="connsiteY5" fmla="*/ 0 h 917924"/>
              <a:gd name="connsiteX0" fmla="*/ 5784 w 3043636"/>
              <a:gd name="connsiteY0" fmla="*/ 0 h 917924"/>
              <a:gd name="connsiteX1" fmla="*/ 3043636 w 3043636"/>
              <a:gd name="connsiteY1" fmla="*/ 0 h 917924"/>
              <a:gd name="connsiteX2" fmla="*/ 3043636 w 3043636"/>
              <a:gd name="connsiteY2" fmla="*/ 917924 h 917924"/>
              <a:gd name="connsiteX3" fmla="*/ 5784 w 3043636"/>
              <a:gd name="connsiteY3" fmla="*/ 917924 h 917924"/>
              <a:gd name="connsiteX4" fmla="*/ 267533 w 3043636"/>
              <a:gd name="connsiteY4" fmla="*/ 422090 h 917924"/>
              <a:gd name="connsiteX5" fmla="*/ 5784 w 3043636"/>
              <a:gd name="connsiteY5" fmla="*/ 0 h 91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636" h="917924">
                <a:moveTo>
                  <a:pt x="5784" y="0"/>
                </a:moveTo>
                <a:lnTo>
                  <a:pt x="3043636" y="0"/>
                </a:lnTo>
                <a:lnTo>
                  <a:pt x="3043636" y="917924"/>
                </a:lnTo>
                <a:lnTo>
                  <a:pt x="5784" y="917924"/>
                </a:lnTo>
                <a:cubicBezTo>
                  <a:pt x="5628" y="752646"/>
                  <a:pt x="-61764" y="668051"/>
                  <a:pt x="267533" y="422090"/>
                </a:cubicBezTo>
                <a:lnTo>
                  <a:pt x="5784" y="0"/>
                </a:lnTo>
                <a:close/>
              </a:path>
            </a:pathLst>
          </a:custGeom>
          <a:solidFill>
            <a:schemeClr val="tx2"/>
          </a:solidFill>
          <a:ln w="9525" cap="flat" cmpd="sng" algn="ctr">
            <a:noFill/>
            <a:prstDash val="solid"/>
            <a:round/>
            <a:headEnd type="none" w="med" len="med"/>
            <a:tailEnd type="none" w="med" len="med"/>
          </a:ln>
          <a:effectLst/>
        </p:spPr>
        <p:txBody>
          <a:bodyPr vert="horz" wrap="square" lIns="351000" tIns="35100" rIns="62100" bIns="34290" numCol="1" rtlCol="0" anchor="ctr" anchorCtr="0" compatLnSpc="1">
            <a:prstTxWarp prst="textNoShape">
              <a:avLst/>
            </a:prstTxWarp>
          </a:bodyPr>
          <a:lstStyle/>
          <a:p>
            <a:pPr lvl="0" algn="ctr">
              <a:buClr>
                <a:srgbClr val="EE1C25"/>
              </a:buClr>
            </a:pPr>
            <a:r>
              <a:rPr lang="en-GB" sz="1050" dirty="0">
                <a:solidFill>
                  <a:schemeClr val="bg1"/>
                </a:solidFill>
                <a:latin typeface="+mj-lt"/>
              </a:rPr>
              <a:t>EXCLUDE BLEEDING</a:t>
            </a:r>
            <a:endParaRPr lang="pt-PT" sz="1050" dirty="0">
              <a:solidFill>
                <a:schemeClr val="bg1"/>
              </a:solidFill>
              <a:latin typeface="+mj-lt"/>
              <a:ea typeface="Gotham Book" charset="0"/>
              <a:cs typeface="Gotham Book" charset="0"/>
            </a:endParaRPr>
          </a:p>
        </p:txBody>
      </p:sp>
      <p:sp>
        <p:nvSpPr>
          <p:cNvPr id="32" name="Freeform 20">
            <a:extLst>
              <a:ext uri="{FF2B5EF4-FFF2-40B4-BE49-F238E27FC236}">
                <a16:creationId xmlns:a16="http://schemas.microsoft.com/office/drawing/2014/main" id="{D958B704-E403-406E-AD63-D04497B337DC}"/>
              </a:ext>
            </a:extLst>
          </p:cNvPr>
          <p:cNvSpPr>
            <a:spLocks noChangeArrowheads="1"/>
          </p:cNvSpPr>
          <p:nvPr/>
        </p:nvSpPr>
        <p:spPr bwMode="auto">
          <a:xfrm>
            <a:off x="3139855" y="2241234"/>
            <a:ext cx="550303" cy="664243"/>
          </a:xfrm>
          <a:custGeom>
            <a:avLst/>
            <a:gdLst>
              <a:gd name="T0" fmla="*/ 3 w 2003"/>
              <a:gd name="T1" fmla="*/ 1839 h 2416"/>
              <a:gd name="T2" fmla="*/ 984 w 2003"/>
              <a:gd name="T3" fmla="*/ 1135 h 2416"/>
              <a:gd name="T4" fmla="*/ 1190 w 2003"/>
              <a:gd name="T5" fmla="*/ 847 h 2416"/>
              <a:gd name="T6" fmla="*/ 975 w 2003"/>
              <a:gd name="T7" fmla="*/ 672 h 2416"/>
              <a:gd name="T8" fmla="*/ 519 w 2003"/>
              <a:gd name="T9" fmla="*/ 965 h 2416"/>
              <a:gd name="T10" fmla="*/ 0 w 2003"/>
              <a:gd name="T11" fmla="*/ 522 h 2416"/>
              <a:gd name="T12" fmla="*/ 1046 w 2003"/>
              <a:gd name="T13" fmla="*/ 0 h 2416"/>
              <a:gd name="T14" fmla="*/ 1977 w 2003"/>
              <a:gd name="T15" fmla="*/ 776 h 2416"/>
              <a:gd name="T16" fmla="*/ 1977 w 2003"/>
              <a:gd name="T17" fmla="*/ 782 h 2416"/>
              <a:gd name="T18" fmla="*/ 1500 w 2003"/>
              <a:gd name="T19" fmla="*/ 1523 h 2416"/>
              <a:gd name="T20" fmla="*/ 1077 w 2003"/>
              <a:gd name="T21" fmla="*/ 1794 h 2416"/>
              <a:gd name="T22" fmla="*/ 2002 w 2003"/>
              <a:gd name="T23" fmla="*/ 1794 h 2416"/>
              <a:gd name="T24" fmla="*/ 2002 w 2003"/>
              <a:gd name="T25" fmla="*/ 2415 h 2416"/>
              <a:gd name="T26" fmla="*/ 3 w 2003"/>
              <a:gd name="T27" fmla="*/ 2415 h 2416"/>
              <a:gd name="T28" fmla="*/ 3 w 2003"/>
              <a:gd name="T29" fmla="*/ 1839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3" h="2416">
                <a:moveTo>
                  <a:pt x="3" y="1839"/>
                </a:moveTo>
                <a:lnTo>
                  <a:pt x="984" y="1135"/>
                </a:lnTo>
                <a:cubicBezTo>
                  <a:pt x="1133" y="1030"/>
                  <a:pt x="1190" y="937"/>
                  <a:pt x="1190" y="847"/>
                </a:cubicBezTo>
                <a:cubicBezTo>
                  <a:pt x="1190" y="745"/>
                  <a:pt x="1111" y="672"/>
                  <a:pt x="975" y="672"/>
                </a:cubicBezTo>
                <a:cubicBezTo>
                  <a:pt x="840" y="672"/>
                  <a:pt x="717" y="757"/>
                  <a:pt x="519" y="965"/>
                </a:cubicBezTo>
                <a:lnTo>
                  <a:pt x="0" y="522"/>
                </a:lnTo>
                <a:cubicBezTo>
                  <a:pt x="274" y="184"/>
                  <a:pt x="553" y="0"/>
                  <a:pt x="1046" y="0"/>
                </a:cubicBezTo>
                <a:cubicBezTo>
                  <a:pt x="1588" y="0"/>
                  <a:pt x="1977" y="325"/>
                  <a:pt x="1977" y="776"/>
                </a:cubicBezTo>
                <a:lnTo>
                  <a:pt x="1977" y="782"/>
                </a:lnTo>
                <a:cubicBezTo>
                  <a:pt x="1977" y="1143"/>
                  <a:pt x="1785" y="1340"/>
                  <a:pt x="1500" y="1523"/>
                </a:cubicBezTo>
                <a:lnTo>
                  <a:pt x="1077" y="1794"/>
                </a:lnTo>
                <a:lnTo>
                  <a:pt x="2002" y="1794"/>
                </a:lnTo>
                <a:lnTo>
                  <a:pt x="2002" y="2415"/>
                </a:lnTo>
                <a:lnTo>
                  <a:pt x="3" y="2415"/>
                </a:lnTo>
                <a:lnTo>
                  <a:pt x="3" y="1839"/>
                </a:lnTo>
              </a:path>
            </a:pathLst>
          </a:custGeom>
          <a:solidFill>
            <a:schemeClr val="accent3"/>
          </a:solidFill>
          <a:ln>
            <a:noFill/>
          </a:ln>
          <a:effectLst/>
        </p:spPr>
        <p:txBody>
          <a:bodyPr wrap="none" anchor="ctr"/>
          <a:lstStyle/>
          <a:p>
            <a:endParaRPr lang="en-GB" sz="1800"/>
          </a:p>
        </p:txBody>
      </p:sp>
      <p:sp>
        <p:nvSpPr>
          <p:cNvPr id="33" name="Triangle 24">
            <a:extLst>
              <a:ext uri="{FF2B5EF4-FFF2-40B4-BE49-F238E27FC236}">
                <a16:creationId xmlns:a16="http://schemas.microsoft.com/office/drawing/2014/main" id="{7B852C8C-9AC0-4CF2-A446-4262A99BEE04}"/>
              </a:ext>
            </a:extLst>
          </p:cNvPr>
          <p:cNvSpPr/>
          <p:nvPr/>
        </p:nvSpPr>
        <p:spPr>
          <a:xfrm rot="5400000">
            <a:off x="5325308" y="2489459"/>
            <a:ext cx="660295" cy="17174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Gotham Book" charset="0"/>
              <a:ea typeface="Gotham Book" charset="0"/>
              <a:cs typeface="Gotham Book" charset="0"/>
            </a:endParaRPr>
          </a:p>
        </p:txBody>
      </p:sp>
      <p:sp>
        <p:nvSpPr>
          <p:cNvPr id="34" name="Rechteck 7">
            <a:extLst>
              <a:ext uri="{FF2B5EF4-FFF2-40B4-BE49-F238E27FC236}">
                <a16:creationId xmlns:a16="http://schemas.microsoft.com/office/drawing/2014/main" id="{32FE9A5E-7EEA-4AE0-A17F-C20355825624}"/>
              </a:ext>
            </a:extLst>
          </p:cNvPr>
          <p:cNvSpPr/>
          <p:nvPr/>
        </p:nvSpPr>
        <p:spPr bwMode="auto">
          <a:xfrm>
            <a:off x="3451519" y="3032846"/>
            <a:ext cx="2118066" cy="664382"/>
          </a:xfrm>
          <a:custGeom>
            <a:avLst/>
            <a:gdLst>
              <a:gd name="connsiteX0" fmla="*/ 0 w 2944493"/>
              <a:gd name="connsiteY0" fmla="*/ 0 h 923609"/>
              <a:gd name="connsiteX1" fmla="*/ 2944493 w 2944493"/>
              <a:gd name="connsiteY1" fmla="*/ 0 h 923609"/>
              <a:gd name="connsiteX2" fmla="*/ 2944493 w 2944493"/>
              <a:gd name="connsiteY2" fmla="*/ 923609 h 923609"/>
              <a:gd name="connsiteX3" fmla="*/ 0 w 2944493"/>
              <a:gd name="connsiteY3" fmla="*/ 923609 h 923609"/>
              <a:gd name="connsiteX4" fmla="*/ 0 w 2944493"/>
              <a:gd name="connsiteY4" fmla="*/ 0 h 923609"/>
              <a:gd name="connsiteX0" fmla="*/ 0 w 2944493"/>
              <a:gd name="connsiteY0" fmla="*/ 0 h 923609"/>
              <a:gd name="connsiteX1" fmla="*/ 2944493 w 2944493"/>
              <a:gd name="connsiteY1" fmla="*/ 0 h 923609"/>
              <a:gd name="connsiteX2" fmla="*/ 2944493 w 2944493"/>
              <a:gd name="connsiteY2" fmla="*/ 923609 h 923609"/>
              <a:gd name="connsiteX3" fmla="*/ 0 w 2944493"/>
              <a:gd name="connsiteY3" fmla="*/ 923609 h 923609"/>
              <a:gd name="connsiteX4" fmla="*/ 107879 w 2944493"/>
              <a:gd name="connsiteY4" fmla="*/ 609843 h 923609"/>
              <a:gd name="connsiteX5" fmla="*/ 0 w 2944493"/>
              <a:gd name="connsiteY5" fmla="*/ 0 h 92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4493" h="923609">
                <a:moveTo>
                  <a:pt x="0" y="0"/>
                </a:moveTo>
                <a:lnTo>
                  <a:pt x="2944493" y="0"/>
                </a:lnTo>
                <a:lnTo>
                  <a:pt x="2944493" y="923609"/>
                </a:lnTo>
                <a:lnTo>
                  <a:pt x="0" y="923609"/>
                </a:lnTo>
                <a:cubicBezTo>
                  <a:pt x="101" y="819020"/>
                  <a:pt x="107778" y="714432"/>
                  <a:pt x="107879" y="609843"/>
                </a:cubicBezTo>
                <a:lnTo>
                  <a:pt x="0" y="0"/>
                </a:lnTo>
                <a:close/>
              </a:path>
            </a:pathLst>
          </a:custGeom>
          <a:solidFill>
            <a:schemeClr val="tx2"/>
          </a:solidFill>
          <a:ln w="9525" cap="flat" cmpd="sng" algn="ctr">
            <a:noFill/>
            <a:prstDash val="solid"/>
            <a:round/>
            <a:headEnd type="none" w="med" len="med"/>
            <a:tailEnd type="none" w="med" len="med"/>
          </a:ln>
          <a:effectLst/>
        </p:spPr>
        <p:txBody>
          <a:bodyPr vert="horz" wrap="square" lIns="270000" tIns="35100" rIns="62100" bIns="34290" numCol="1" rtlCol="0" anchor="ctr" anchorCtr="0" compatLnSpc="1">
            <a:prstTxWarp prst="textNoShape">
              <a:avLst/>
            </a:prstTxWarp>
          </a:bodyPr>
          <a:lstStyle/>
          <a:p>
            <a:pPr lvl="0" algn="ctr">
              <a:buClr>
                <a:srgbClr val="EE1C25"/>
              </a:buClr>
            </a:pPr>
            <a:r>
              <a:rPr lang="en-GB" sz="1050" dirty="0">
                <a:solidFill>
                  <a:schemeClr val="bg1"/>
                </a:solidFill>
                <a:latin typeface="+mj-lt"/>
              </a:rPr>
              <a:t>ASSESS </a:t>
            </a:r>
            <a:r>
              <a:rPr lang="en-US" sz="1800" dirty="0">
                <a:solidFill>
                  <a:schemeClr val="bg1"/>
                </a:solidFill>
                <a:latin typeface="+mj-lt"/>
                <a:ea typeface="Gotham Book" charset="0"/>
                <a:cs typeface="Gotham Book" charset="0"/>
              </a:rPr>
              <a:t>S</a:t>
            </a:r>
            <a:r>
              <a:rPr lang="en-GB" sz="1800" dirty="0">
                <a:solidFill>
                  <a:schemeClr val="bg1"/>
                </a:solidFill>
                <a:latin typeface="+mj-lt"/>
                <a:ea typeface="Gotham Book" charset="0"/>
                <a:cs typeface="Gotham Book" charset="0"/>
              </a:rPr>
              <a:t>EVERITY</a:t>
            </a:r>
            <a:endParaRPr lang="pt-PT" sz="1050" dirty="0">
              <a:solidFill>
                <a:schemeClr val="bg1"/>
              </a:solidFill>
              <a:latin typeface="+mj-lt"/>
              <a:ea typeface="Gotham Book" charset="0"/>
              <a:cs typeface="Gotham Book" charset="0"/>
            </a:endParaRPr>
          </a:p>
        </p:txBody>
      </p:sp>
      <p:sp>
        <p:nvSpPr>
          <p:cNvPr id="35" name="Freeform 21">
            <a:extLst>
              <a:ext uri="{FF2B5EF4-FFF2-40B4-BE49-F238E27FC236}">
                <a16:creationId xmlns:a16="http://schemas.microsoft.com/office/drawing/2014/main" id="{72588F19-D3D6-4871-A68D-290F224ED5E3}"/>
              </a:ext>
            </a:extLst>
          </p:cNvPr>
          <p:cNvSpPr>
            <a:spLocks noChangeArrowheads="1"/>
          </p:cNvSpPr>
          <p:nvPr/>
        </p:nvSpPr>
        <p:spPr bwMode="auto">
          <a:xfrm>
            <a:off x="3130763" y="3032846"/>
            <a:ext cx="568484" cy="665451"/>
          </a:xfrm>
          <a:custGeom>
            <a:avLst/>
            <a:gdLst>
              <a:gd name="T0" fmla="*/ 0 w 2069"/>
              <a:gd name="T1" fmla="*/ 1994 h 2422"/>
              <a:gd name="T2" fmla="*/ 471 w 2069"/>
              <a:gd name="T3" fmla="*/ 1509 h 2422"/>
              <a:gd name="T4" fmla="*/ 1029 w 2069"/>
              <a:gd name="T5" fmla="*/ 1766 h 2422"/>
              <a:gd name="T6" fmla="*/ 1300 w 2069"/>
              <a:gd name="T7" fmla="*/ 1577 h 2422"/>
              <a:gd name="T8" fmla="*/ 1300 w 2069"/>
              <a:gd name="T9" fmla="*/ 1571 h 2422"/>
              <a:gd name="T10" fmla="*/ 990 w 2069"/>
              <a:gd name="T11" fmla="*/ 1382 h 2422"/>
              <a:gd name="T12" fmla="*/ 655 w 2069"/>
              <a:gd name="T13" fmla="*/ 1382 h 2422"/>
              <a:gd name="T14" fmla="*/ 551 w 2069"/>
              <a:gd name="T15" fmla="*/ 1030 h 2422"/>
              <a:gd name="T16" fmla="*/ 1072 w 2069"/>
              <a:gd name="T17" fmla="*/ 618 h 2422"/>
              <a:gd name="T18" fmla="*/ 189 w 2069"/>
              <a:gd name="T19" fmla="*/ 618 h 2422"/>
              <a:gd name="T20" fmla="*/ 189 w 2069"/>
              <a:gd name="T21" fmla="*/ 0 h 2422"/>
              <a:gd name="T22" fmla="*/ 2011 w 2069"/>
              <a:gd name="T23" fmla="*/ 0 h 2422"/>
              <a:gd name="T24" fmla="*/ 2011 w 2069"/>
              <a:gd name="T25" fmla="*/ 545 h 2422"/>
              <a:gd name="T26" fmla="*/ 1481 w 2069"/>
              <a:gd name="T27" fmla="*/ 946 h 2422"/>
              <a:gd name="T28" fmla="*/ 2068 w 2069"/>
              <a:gd name="T29" fmla="*/ 1619 h 2422"/>
              <a:gd name="T30" fmla="*/ 2068 w 2069"/>
              <a:gd name="T31" fmla="*/ 1625 h 2422"/>
              <a:gd name="T32" fmla="*/ 1097 w 2069"/>
              <a:gd name="T33" fmla="*/ 2421 h 2422"/>
              <a:gd name="T34" fmla="*/ 0 w 2069"/>
              <a:gd name="T35" fmla="*/ 1994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9" h="2422">
                <a:moveTo>
                  <a:pt x="0" y="1994"/>
                </a:moveTo>
                <a:lnTo>
                  <a:pt x="471" y="1509"/>
                </a:lnTo>
                <a:cubicBezTo>
                  <a:pt x="646" y="1676"/>
                  <a:pt x="833" y="1766"/>
                  <a:pt x="1029" y="1766"/>
                </a:cubicBezTo>
                <a:cubicBezTo>
                  <a:pt x="1204" y="1766"/>
                  <a:pt x="1300" y="1687"/>
                  <a:pt x="1300" y="1577"/>
                </a:cubicBezTo>
                <a:lnTo>
                  <a:pt x="1300" y="1571"/>
                </a:lnTo>
                <a:cubicBezTo>
                  <a:pt x="1300" y="1456"/>
                  <a:pt x="1199" y="1382"/>
                  <a:pt x="990" y="1382"/>
                </a:cubicBezTo>
                <a:lnTo>
                  <a:pt x="655" y="1382"/>
                </a:lnTo>
                <a:lnTo>
                  <a:pt x="551" y="1030"/>
                </a:lnTo>
                <a:lnTo>
                  <a:pt x="1072" y="618"/>
                </a:lnTo>
                <a:lnTo>
                  <a:pt x="189" y="618"/>
                </a:lnTo>
                <a:lnTo>
                  <a:pt x="189" y="0"/>
                </a:lnTo>
                <a:lnTo>
                  <a:pt x="2011" y="0"/>
                </a:lnTo>
                <a:lnTo>
                  <a:pt x="2011" y="545"/>
                </a:lnTo>
                <a:lnTo>
                  <a:pt x="1481" y="946"/>
                </a:lnTo>
                <a:cubicBezTo>
                  <a:pt x="1836" y="1042"/>
                  <a:pt x="2068" y="1247"/>
                  <a:pt x="2068" y="1619"/>
                </a:cubicBezTo>
                <a:lnTo>
                  <a:pt x="2068" y="1625"/>
                </a:lnTo>
                <a:cubicBezTo>
                  <a:pt x="2068" y="2136"/>
                  <a:pt x="1622" y="2421"/>
                  <a:pt x="1097" y="2421"/>
                </a:cubicBezTo>
                <a:cubicBezTo>
                  <a:pt x="607" y="2421"/>
                  <a:pt x="260" y="2260"/>
                  <a:pt x="0" y="1994"/>
                </a:cubicBezTo>
              </a:path>
            </a:pathLst>
          </a:custGeom>
          <a:solidFill>
            <a:schemeClr val="accent3"/>
          </a:solidFill>
          <a:ln>
            <a:noFill/>
          </a:ln>
          <a:effectLst/>
        </p:spPr>
        <p:txBody>
          <a:bodyPr wrap="none" anchor="ctr"/>
          <a:lstStyle/>
          <a:p>
            <a:endParaRPr lang="en-GB" sz="1800"/>
          </a:p>
        </p:txBody>
      </p:sp>
      <p:sp>
        <p:nvSpPr>
          <p:cNvPr id="36" name="Triangle 25">
            <a:extLst>
              <a:ext uri="{FF2B5EF4-FFF2-40B4-BE49-F238E27FC236}">
                <a16:creationId xmlns:a16="http://schemas.microsoft.com/office/drawing/2014/main" id="{B64BFC7D-11BD-46AB-8B32-36D1CCE6A080}"/>
              </a:ext>
            </a:extLst>
          </p:cNvPr>
          <p:cNvSpPr/>
          <p:nvPr/>
        </p:nvSpPr>
        <p:spPr>
          <a:xfrm rot="5400000">
            <a:off x="5323261" y="3279165"/>
            <a:ext cx="664385" cy="17174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Gotham Book" charset="0"/>
              <a:ea typeface="Gotham Book" charset="0"/>
              <a:cs typeface="Gotham Book" charset="0"/>
            </a:endParaRPr>
          </a:p>
        </p:txBody>
      </p:sp>
      <p:sp>
        <p:nvSpPr>
          <p:cNvPr id="37" name="Rechteck 7">
            <a:extLst>
              <a:ext uri="{FF2B5EF4-FFF2-40B4-BE49-F238E27FC236}">
                <a16:creationId xmlns:a16="http://schemas.microsoft.com/office/drawing/2014/main" id="{E5AD16D0-239B-4804-AE75-D2429E51F4AA}"/>
              </a:ext>
            </a:extLst>
          </p:cNvPr>
          <p:cNvSpPr/>
          <p:nvPr/>
        </p:nvSpPr>
        <p:spPr bwMode="auto">
          <a:xfrm>
            <a:off x="3500834" y="3824598"/>
            <a:ext cx="2068752" cy="664382"/>
          </a:xfrm>
          <a:custGeom>
            <a:avLst/>
            <a:gdLst>
              <a:gd name="connsiteX0" fmla="*/ 0 w 2944493"/>
              <a:gd name="connsiteY0" fmla="*/ 0 h 923609"/>
              <a:gd name="connsiteX1" fmla="*/ 2944493 w 2944493"/>
              <a:gd name="connsiteY1" fmla="*/ 0 h 923609"/>
              <a:gd name="connsiteX2" fmla="*/ 2944493 w 2944493"/>
              <a:gd name="connsiteY2" fmla="*/ 923609 h 923609"/>
              <a:gd name="connsiteX3" fmla="*/ 0 w 2944493"/>
              <a:gd name="connsiteY3" fmla="*/ 923609 h 923609"/>
              <a:gd name="connsiteX4" fmla="*/ 0 w 2944493"/>
              <a:gd name="connsiteY4" fmla="*/ 0 h 923609"/>
              <a:gd name="connsiteX0" fmla="*/ 0 w 2944493"/>
              <a:gd name="connsiteY0" fmla="*/ 0 h 923609"/>
              <a:gd name="connsiteX1" fmla="*/ 2944493 w 2944493"/>
              <a:gd name="connsiteY1" fmla="*/ 0 h 923609"/>
              <a:gd name="connsiteX2" fmla="*/ 2944493 w 2944493"/>
              <a:gd name="connsiteY2" fmla="*/ 923609 h 923609"/>
              <a:gd name="connsiteX3" fmla="*/ 0 w 2944493"/>
              <a:gd name="connsiteY3" fmla="*/ 923609 h 923609"/>
              <a:gd name="connsiteX4" fmla="*/ 107879 w 2944493"/>
              <a:gd name="connsiteY4" fmla="*/ 609843 h 923609"/>
              <a:gd name="connsiteX5" fmla="*/ 0 w 2944493"/>
              <a:gd name="connsiteY5" fmla="*/ 0 h 923609"/>
              <a:gd name="connsiteX0" fmla="*/ 68556 w 2944493"/>
              <a:gd name="connsiteY0" fmla="*/ 4285 h 923609"/>
              <a:gd name="connsiteX1" fmla="*/ 2944493 w 2944493"/>
              <a:gd name="connsiteY1" fmla="*/ 0 h 923609"/>
              <a:gd name="connsiteX2" fmla="*/ 2944493 w 2944493"/>
              <a:gd name="connsiteY2" fmla="*/ 923609 h 923609"/>
              <a:gd name="connsiteX3" fmla="*/ 0 w 2944493"/>
              <a:gd name="connsiteY3" fmla="*/ 923609 h 923609"/>
              <a:gd name="connsiteX4" fmla="*/ 107879 w 2944493"/>
              <a:gd name="connsiteY4" fmla="*/ 609843 h 923609"/>
              <a:gd name="connsiteX5" fmla="*/ 68556 w 2944493"/>
              <a:gd name="connsiteY5" fmla="*/ 4285 h 923609"/>
              <a:gd name="connsiteX0" fmla="*/ 0 w 2875937"/>
              <a:gd name="connsiteY0" fmla="*/ 4285 h 923609"/>
              <a:gd name="connsiteX1" fmla="*/ 2875937 w 2875937"/>
              <a:gd name="connsiteY1" fmla="*/ 0 h 923609"/>
              <a:gd name="connsiteX2" fmla="*/ 2875937 w 2875937"/>
              <a:gd name="connsiteY2" fmla="*/ 923609 h 923609"/>
              <a:gd name="connsiteX3" fmla="*/ 59987 w 2875937"/>
              <a:gd name="connsiteY3" fmla="*/ 923609 h 923609"/>
              <a:gd name="connsiteX4" fmla="*/ 39323 w 2875937"/>
              <a:gd name="connsiteY4" fmla="*/ 609843 h 923609"/>
              <a:gd name="connsiteX5" fmla="*/ 0 w 2875937"/>
              <a:gd name="connsiteY5" fmla="*/ 4285 h 923609"/>
              <a:gd name="connsiteX0" fmla="*/ 0 w 2875937"/>
              <a:gd name="connsiteY0" fmla="*/ 4285 h 923609"/>
              <a:gd name="connsiteX1" fmla="*/ 2875937 w 2875937"/>
              <a:gd name="connsiteY1" fmla="*/ 0 h 923609"/>
              <a:gd name="connsiteX2" fmla="*/ 2875937 w 2875937"/>
              <a:gd name="connsiteY2" fmla="*/ 923609 h 923609"/>
              <a:gd name="connsiteX3" fmla="*/ 21424 w 2875937"/>
              <a:gd name="connsiteY3" fmla="*/ 915040 h 923609"/>
              <a:gd name="connsiteX4" fmla="*/ 39323 w 2875937"/>
              <a:gd name="connsiteY4" fmla="*/ 609843 h 923609"/>
              <a:gd name="connsiteX5" fmla="*/ 0 w 2875937"/>
              <a:gd name="connsiteY5" fmla="*/ 4285 h 923609"/>
              <a:gd name="connsiteX0" fmla="*/ 0 w 2875937"/>
              <a:gd name="connsiteY0" fmla="*/ 4285 h 923609"/>
              <a:gd name="connsiteX1" fmla="*/ 2875937 w 2875937"/>
              <a:gd name="connsiteY1" fmla="*/ 0 h 923609"/>
              <a:gd name="connsiteX2" fmla="*/ 2875937 w 2875937"/>
              <a:gd name="connsiteY2" fmla="*/ 923609 h 923609"/>
              <a:gd name="connsiteX3" fmla="*/ 25708 w 2875937"/>
              <a:gd name="connsiteY3" fmla="*/ 923609 h 923609"/>
              <a:gd name="connsiteX4" fmla="*/ 39323 w 2875937"/>
              <a:gd name="connsiteY4" fmla="*/ 609843 h 923609"/>
              <a:gd name="connsiteX5" fmla="*/ 0 w 2875937"/>
              <a:gd name="connsiteY5" fmla="*/ 4285 h 92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5937" h="923609">
                <a:moveTo>
                  <a:pt x="0" y="4285"/>
                </a:moveTo>
                <a:lnTo>
                  <a:pt x="2875937" y="0"/>
                </a:lnTo>
                <a:lnTo>
                  <a:pt x="2875937" y="923609"/>
                </a:lnTo>
                <a:lnTo>
                  <a:pt x="25708" y="923609"/>
                </a:lnTo>
                <a:cubicBezTo>
                  <a:pt x="25809" y="819020"/>
                  <a:pt x="39222" y="714432"/>
                  <a:pt x="39323" y="609843"/>
                </a:cubicBezTo>
                <a:lnTo>
                  <a:pt x="0" y="4285"/>
                </a:lnTo>
                <a:close/>
              </a:path>
            </a:pathLst>
          </a:custGeom>
          <a:solidFill>
            <a:schemeClr val="tx2"/>
          </a:solidFill>
          <a:ln w="9525" cap="flat" cmpd="sng" algn="ctr">
            <a:noFill/>
            <a:prstDash val="solid"/>
            <a:round/>
            <a:headEnd type="none" w="med" len="med"/>
            <a:tailEnd type="none" w="med" len="med"/>
          </a:ln>
          <a:effectLst/>
        </p:spPr>
        <p:txBody>
          <a:bodyPr vert="horz" wrap="square" lIns="270000" tIns="35100" rIns="62100" bIns="34290" numCol="1" rtlCol="0" anchor="ctr" anchorCtr="0" compatLnSpc="1">
            <a:prstTxWarp prst="textNoShape">
              <a:avLst/>
            </a:prstTxWarp>
          </a:bodyPr>
          <a:lstStyle/>
          <a:p>
            <a:pPr lvl="0" algn="ctr">
              <a:buClr>
                <a:srgbClr val="EE1C25"/>
              </a:buClr>
            </a:pPr>
            <a:r>
              <a:rPr lang="en-GB" sz="1050" dirty="0">
                <a:solidFill>
                  <a:schemeClr val="bg1"/>
                </a:solidFill>
                <a:latin typeface="+mj-lt"/>
              </a:rPr>
              <a:t>IDENTIFY CONTRAINDICATIONS</a:t>
            </a:r>
            <a:endParaRPr lang="pt-PT" sz="1050" dirty="0">
              <a:solidFill>
                <a:schemeClr val="bg1"/>
              </a:solidFill>
              <a:latin typeface="+mj-lt"/>
              <a:ea typeface="Gotham Book" charset="0"/>
              <a:cs typeface="Gotham Book" charset="0"/>
            </a:endParaRPr>
          </a:p>
        </p:txBody>
      </p:sp>
      <p:sp>
        <p:nvSpPr>
          <p:cNvPr id="38" name="Triangle 25">
            <a:extLst>
              <a:ext uri="{FF2B5EF4-FFF2-40B4-BE49-F238E27FC236}">
                <a16:creationId xmlns:a16="http://schemas.microsoft.com/office/drawing/2014/main" id="{0412FE57-D2CD-41EC-8BFB-A53AB9320FE1}"/>
              </a:ext>
            </a:extLst>
          </p:cNvPr>
          <p:cNvSpPr/>
          <p:nvPr/>
        </p:nvSpPr>
        <p:spPr>
          <a:xfrm rot="5400000">
            <a:off x="5323261" y="4070917"/>
            <a:ext cx="664385" cy="17174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latin typeface="Gotham Book" charset="0"/>
              <a:ea typeface="Gotham Book" charset="0"/>
              <a:cs typeface="Gotham Book" charset="0"/>
            </a:endParaRPr>
          </a:p>
        </p:txBody>
      </p:sp>
      <p:sp>
        <p:nvSpPr>
          <p:cNvPr id="39" name="Freeform 28">
            <a:extLst>
              <a:ext uri="{FF2B5EF4-FFF2-40B4-BE49-F238E27FC236}">
                <a16:creationId xmlns:a16="http://schemas.microsoft.com/office/drawing/2014/main" id="{7170EF71-095C-48EA-ACC4-7B307BA944EA}"/>
              </a:ext>
            </a:extLst>
          </p:cNvPr>
          <p:cNvSpPr>
            <a:spLocks noChangeArrowheads="1"/>
          </p:cNvSpPr>
          <p:nvPr/>
        </p:nvSpPr>
        <p:spPr bwMode="auto">
          <a:xfrm>
            <a:off x="3130764" y="3824593"/>
            <a:ext cx="644146" cy="665456"/>
          </a:xfrm>
          <a:custGeom>
            <a:avLst/>
            <a:gdLst>
              <a:gd name="T0" fmla="*/ 1269 w 2322"/>
              <a:gd name="T1" fmla="*/ 1977 h 2387"/>
              <a:gd name="T2" fmla="*/ 130 w 2322"/>
              <a:gd name="T3" fmla="*/ 1977 h 2387"/>
              <a:gd name="T4" fmla="*/ 0 w 2322"/>
              <a:gd name="T5" fmla="*/ 1421 h 2387"/>
              <a:gd name="T6" fmla="*/ 1156 w 2322"/>
              <a:gd name="T7" fmla="*/ 0 h 2387"/>
              <a:gd name="T8" fmla="*/ 2036 w 2322"/>
              <a:gd name="T9" fmla="*/ 0 h 2387"/>
              <a:gd name="T10" fmla="*/ 2036 w 2322"/>
              <a:gd name="T11" fmla="*/ 1418 h 2387"/>
              <a:gd name="T12" fmla="*/ 2321 w 2322"/>
              <a:gd name="T13" fmla="*/ 1418 h 2387"/>
              <a:gd name="T14" fmla="*/ 2321 w 2322"/>
              <a:gd name="T15" fmla="*/ 1977 h 2387"/>
              <a:gd name="T16" fmla="*/ 2036 w 2322"/>
              <a:gd name="T17" fmla="*/ 1977 h 2387"/>
              <a:gd name="T18" fmla="*/ 2036 w 2322"/>
              <a:gd name="T19" fmla="*/ 2386 h 2387"/>
              <a:gd name="T20" fmla="*/ 1269 w 2322"/>
              <a:gd name="T21" fmla="*/ 2386 h 2387"/>
              <a:gd name="T22" fmla="*/ 1269 w 2322"/>
              <a:gd name="T23" fmla="*/ 1977 h 2387"/>
              <a:gd name="T24" fmla="*/ 1269 w 2322"/>
              <a:gd name="T25" fmla="*/ 1426 h 2387"/>
              <a:gd name="T26" fmla="*/ 1269 w 2322"/>
              <a:gd name="T27" fmla="*/ 798 h 2387"/>
              <a:gd name="T28" fmla="*/ 764 w 2322"/>
              <a:gd name="T29" fmla="*/ 1426 h 2387"/>
              <a:gd name="T30" fmla="*/ 1269 w 2322"/>
              <a:gd name="T31" fmla="*/ 1426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2" h="2387">
                <a:moveTo>
                  <a:pt x="1269" y="1977"/>
                </a:moveTo>
                <a:lnTo>
                  <a:pt x="130" y="1977"/>
                </a:lnTo>
                <a:lnTo>
                  <a:pt x="0" y="1421"/>
                </a:lnTo>
                <a:lnTo>
                  <a:pt x="1156" y="0"/>
                </a:lnTo>
                <a:lnTo>
                  <a:pt x="2036" y="0"/>
                </a:lnTo>
                <a:lnTo>
                  <a:pt x="2036" y="1418"/>
                </a:lnTo>
                <a:lnTo>
                  <a:pt x="2321" y="1418"/>
                </a:lnTo>
                <a:lnTo>
                  <a:pt x="2321" y="1977"/>
                </a:lnTo>
                <a:lnTo>
                  <a:pt x="2036" y="1977"/>
                </a:lnTo>
                <a:lnTo>
                  <a:pt x="2036" y="2386"/>
                </a:lnTo>
                <a:lnTo>
                  <a:pt x="1269" y="2386"/>
                </a:lnTo>
                <a:lnTo>
                  <a:pt x="1269" y="1977"/>
                </a:lnTo>
                <a:close/>
                <a:moveTo>
                  <a:pt x="1269" y="1426"/>
                </a:moveTo>
                <a:lnTo>
                  <a:pt x="1269" y="798"/>
                </a:lnTo>
                <a:lnTo>
                  <a:pt x="764" y="1426"/>
                </a:lnTo>
                <a:lnTo>
                  <a:pt x="1269" y="1426"/>
                </a:lnTo>
                <a:close/>
              </a:path>
            </a:pathLst>
          </a:custGeom>
          <a:solidFill>
            <a:schemeClr val="accent3"/>
          </a:solidFill>
          <a:ln>
            <a:noFill/>
          </a:ln>
          <a:effectLst/>
        </p:spPr>
        <p:txBody>
          <a:bodyPr wrap="none" anchor="ctr"/>
          <a:lstStyle/>
          <a:p>
            <a:endParaRPr lang="en-GB" sz="1800">
              <a:solidFill>
                <a:srgbClr val="FFFFFF"/>
              </a:solidFill>
              <a:latin typeface="Calibri"/>
            </a:endParaRPr>
          </a:p>
        </p:txBody>
      </p:sp>
    </p:spTree>
    <p:extLst>
      <p:ext uri="{BB962C8B-B14F-4D97-AF65-F5344CB8AC3E}">
        <p14:creationId xmlns:p14="http://schemas.microsoft.com/office/powerpoint/2010/main" val="293225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b="1" dirty="0"/>
              <a:t>Priority Bloods</a:t>
            </a:r>
          </a:p>
        </p:txBody>
      </p:sp>
    </p:spTree>
    <p:extLst>
      <p:ext uri="{BB962C8B-B14F-4D97-AF65-F5344CB8AC3E}">
        <p14:creationId xmlns:p14="http://schemas.microsoft.com/office/powerpoint/2010/main" val="242143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Phases of acute stroke treatment</a:t>
            </a:r>
            <a:endParaRPr lang="en-US" dirty="0"/>
          </a:p>
        </p:txBody>
      </p:sp>
      <p:sp>
        <p:nvSpPr>
          <p:cNvPr id="5" name="Rechteck 7">
            <a:extLst>
              <a:ext uri="{FF2B5EF4-FFF2-40B4-BE49-F238E27FC236}">
                <a16:creationId xmlns:a16="http://schemas.microsoft.com/office/drawing/2014/main" id="{96905A76-C3B5-4472-B45D-C1C57FF6524B}"/>
              </a:ext>
            </a:extLst>
          </p:cNvPr>
          <p:cNvSpPr/>
          <p:nvPr/>
        </p:nvSpPr>
        <p:spPr bwMode="auto">
          <a:xfrm>
            <a:off x="2789168" y="2694695"/>
            <a:ext cx="3661464" cy="814086"/>
          </a:xfrm>
          <a:custGeom>
            <a:avLst/>
            <a:gdLst>
              <a:gd name="connsiteX0" fmla="*/ 0 w 3037852"/>
              <a:gd name="connsiteY0" fmla="*/ 0 h 917924"/>
              <a:gd name="connsiteX1" fmla="*/ 3037852 w 3037852"/>
              <a:gd name="connsiteY1" fmla="*/ 0 h 917924"/>
              <a:gd name="connsiteX2" fmla="*/ 3037852 w 3037852"/>
              <a:gd name="connsiteY2" fmla="*/ 917924 h 917924"/>
              <a:gd name="connsiteX3" fmla="*/ 0 w 3037852"/>
              <a:gd name="connsiteY3" fmla="*/ 917924 h 917924"/>
              <a:gd name="connsiteX4" fmla="*/ 0 w 3037852"/>
              <a:gd name="connsiteY4" fmla="*/ 0 h 917924"/>
              <a:gd name="connsiteX0" fmla="*/ 0 w 3037852"/>
              <a:gd name="connsiteY0" fmla="*/ 0 h 917924"/>
              <a:gd name="connsiteX1" fmla="*/ 3037852 w 3037852"/>
              <a:gd name="connsiteY1" fmla="*/ 0 h 917924"/>
              <a:gd name="connsiteX2" fmla="*/ 3037852 w 3037852"/>
              <a:gd name="connsiteY2" fmla="*/ 917924 h 917924"/>
              <a:gd name="connsiteX3" fmla="*/ 0 w 3037852"/>
              <a:gd name="connsiteY3" fmla="*/ 917924 h 917924"/>
              <a:gd name="connsiteX4" fmla="*/ 261749 w 3037852"/>
              <a:gd name="connsiteY4" fmla="*/ 422090 h 917924"/>
              <a:gd name="connsiteX5" fmla="*/ 0 w 3037852"/>
              <a:gd name="connsiteY5" fmla="*/ 0 h 917924"/>
              <a:gd name="connsiteX0" fmla="*/ 5784 w 3043636"/>
              <a:gd name="connsiteY0" fmla="*/ 0 h 917924"/>
              <a:gd name="connsiteX1" fmla="*/ 3043636 w 3043636"/>
              <a:gd name="connsiteY1" fmla="*/ 0 h 917924"/>
              <a:gd name="connsiteX2" fmla="*/ 3043636 w 3043636"/>
              <a:gd name="connsiteY2" fmla="*/ 917924 h 917924"/>
              <a:gd name="connsiteX3" fmla="*/ 5784 w 3043636"/>
              <a:gd name="connsiteY3" fmla="*/ 917924 h 917924"/>
              <a:gd name="connsiteX4" fmla="*/ 267533 w 3043636"/>
              <a:gd name="connsiteY4" fmla="*/ 422090 h 917924"/>
              <a:gd name="connsiteX5" fmla="*/ 5784 w 3043636"/>
              <a:gd name="connsiteY5" fmla="*/ 0 h 91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636" h="917924">
                <a:moveTo>
                  <a:pt x="5784" y="0"/>
                </a:moveTo>
                <a:lnTo>
                  <a:pt x="3043636" y="0"/>
                </a:lnTo>
                <a:lnTo>
                  <a:pt x="3043636" y="917924"/>
                </a:lnTo>
                <a:lnTo>
                  <a:pt x="5784" y="917924"/>
                </a:lnTo>
                <a:cubicBezTo>
                  <a:pt x="5628" y="752646"/>
                  <a:pt x="-61764" y="668051"/>
                  <a:pt x="267533" y="422090"/>
                </a:cubicBezTo>
                <a:lnTo>
                  <a:pt x="5784" y="0"/>
                </a:lnTo>
                <a:close/>
              </a:path>
            </a:pathLst>
          </a:custGeom>
          <a:solidFill>
            <a:srgbClr val="898B8E"/>
          </a:solidFill>
          <a:ln w="9525" cap="flat" cmpd="sng" algn="ctr">
            <a:noFill/>
            <a:prstDash val="solid"/>
            <a:round/>
            <a:headEnd type="none" w="med" len="med"/>
            <a:tailEnd type="none" w="med" len="med"/>
          </a:ln>
          <a:effectLst/>
        </p:spPr>
        <p:txBody>
          <a:bodyPr vert="horz" wrap="square" lIns="351000" tIns="35100" rIns="62100" bIns="34290" numCol="1" rtlCol="0" anchor="ctr" anchorCtr="0" compatLnSpc="1">
            <a:prstTxWarp prst="textNoShape">
              <a:avLst/>
            </a:prstTxWarp>
          </a:bodyPr>
          <a:lstStyle/>
          <a:p>
            <a:pPr algn="ctr"/>
            <a:r>
              <a:rPr lang="en-GB" sz="1125" b="1" dirty="0">
                <a:solidFill>
                  <a:schemeClr val="accent3"/>
                </a:solidFill>
                <a:ea typeface="Gotham Book" charset="0"/>
                <a:cs typeface="Gotham Book" charset="0"/>
              </a:rPr>
              <a:t>ACUTE TREATMENT</a:t>
            </a:r>
          </a:p>
          <a:p>
            <a:pPr algn="ctr"/>
            <a:r>
              <a:rPr lang="en-GB" sz="1125" dirty="0">
                <a:solidFill>
                  <a:schemeClr val="bg1"/>
                </a:solidFill>
                <a:ea typeface="Gotham Book" charset="0"/>
                <a:cs typeface="Gotham Book" charset="0"/>
              </a:rPr>
              <a:t>AIMED AT PREVENTING OTHER CAUSES OF DEATH IN THE FIRST 24 HOURS</a:t>
            </a:r>
            <a:endParaRPr lang="en-US" sz="1125" dirty="0">
              <a:solidFill>
                <a:schemeClr val="bg1"/>
              </a:solidFill>
              <a:ea typeface="Gotham Book" charset="0"/>
              <a:cs typeface="Gotham Book" charset="0"/>
            </a:endParaRPr>
          </a:p>
        </p:txBody>
      </p:sp>
      <p:sp>
        <p:nvSpPr>
          <p:cNvPr id="6" name="Rechteck 7">
            <a:extLst>
              <a:ext uri="{FF2B5EF4-FFF2-40B4-BE49-F238E27FC236}">
                <a16:creationId xmlns:a16="http://schemas.microsoft.com/office/drawing/2014/main" id="{91B6FC14-1191-43DB-9FDC-7F3F10F5CEB7}"/>
              </a:ext>
            </a:extLst>
          </p:cNvPr>
          <p:cNvSpPr/>
          <p:nvPr/>
        </p:nvSpPr>
        <p:spPr bwMode="auto">
          <a:xfrm>
            <a:off x="2877094" y="1592088"/>
            <a:ext cx="3573537" cy="810350"/>
          </a:xfrm>
          <a:prstGeom prst="rect">
            <a:avLst/>
          </a:prstGeom>
          <a:solidFill>
            <a:srgbClr val="898B8E"/>
          </a:solidFill>
          <a:ln w="9525" cap="flat" cmpd="sng" algn="ctr">
            <a:noFill/>
            <a:prstDash val="solid"/>
            <a:round/>
            <a:headEnd type="none" w="med" len="med"/>
            <a:tailEnd type="none" w="med" len="med"/>
          </a:ln>
          <a:effectLst/>
        </p:spPr>
        <p:txBody>
          <a:bodyPr vert="horz" wrap="square" lIns="270000" tIns="35100" rIns="62100" bIns="34290" numCol="1" rtlCol="0" anchor="ctr" anchorCtr="0" compatLnSpc="1">
            <a:prstTxWarp prst="textNoShape">
              <a:avLst/>
            </a:prstTxWarp>
          </a:bodyPr>
          <a:lstStyle/>
          <a:p>
            <a:pPr algn="ctr"/>
            <a:r>
              <a:rPr lang="en-GB" sz="1125" b="1" dirty="0">
                <a:solidFill>
                  <a:schemeClr val="accent3"/>
                </a:solidFill>
                <a:ea typeface="Gotham Book" charset="0"/>
                <a:cs typeface="Gotham Book" charset="0"/>
              </a:rPr>
              <a:t>HYPER ACUTE TREATMENT</a:t>
            </a:r>
          </a:p>
          <a:p>
            <a:pPr algn="ctr"/>
            <a:r>
              <a:rPr lang="en-GB" sz="1125" dirty="0">
                <a:solidFill>
                  <a:schemeClr val="bg1"/>
                </a:solidFill>
                <a:ea typeface="Gotham Book" charset="0"/>
                <a:cs typeface="Gotham Book" charset="0"/>
              </a:rPr>
              <a:t>AIMED AT STABILIZING THE PATIENT AND/OR REMOVING THE BLOOD CLOT TO PREVENT DEATH AND DISABILITY CAUSED BY THE ACUTE STROKE</a:t>
            </a:r>
            <a:endParaRPr lang="en-US" sz="1125" dirty="0">
              <a:solidFill>
                <a:schemeClr val="bg1"/>
              </a:solidFill>
              <a:ea typeface="Gotham Book" charset="0"/>
              <a:cs typeface="Gotham Book" charset="0"/>
            </a:endParaRPr>
          </a:p>
        </p:txBody>
      </p:sp>
      <p:sp>
        <p:nvSpPr>
          <p:cNvPr id="7" name="Freeform 33">
            <a:extLst>
              <a:ext uri="{FF2B5EF4-FFF2-40B4-BE49-F238E27FC236}">
                <a16:creationId xmlns:a16="http://schemas.microsoft.com/office/drawing/2014/main" id="{BDB71856-7DCD-4C58-8865-BEB74CFE43B9}"/>
              </a:ext>
            </a:extLst>
          </p:cNvPr>
          <p:cNvSpPr>
            <a:spLocks noChangeArrowheads="1"/>
          </p:cNvSpPr>
          <p:nvPr/>
        </p:nvSpPr>
        <p:spPr bwMode="auto">
          <a:xfrm>
            <a:off x="2610899" y="1593945"/>
            <a:ext cx="442355" cy="808493"/>
          </a:xfrm>
          <a:custGeom>
            <a:avLst/>
            <a:gdLst>
              <a:gd name="T0" fmla="*/ 527 w 1306"/>
              <a:gd name="T1" fmla="*/ 694 h 2387"/>
              <a:gd name="T2" fmla="*/ 141 w 1306"/>
              <a:gd name="T3" fmla="*/ 778 h 2387"/>
              <a:gd name="T4" fmla="*/ 0 w 1306"/>
              <a:gd name="T5" fmla="*/ 191 h 2387"/>
              <a:gd name="T6" fmla="*/ 707 w 1306"/>
              <a:gd name="T7" fmla="*/ 0 h 2387"/>
              <a:gd name="T8" fmla="*/ 1305 w 1306"/>
              <a:gd name="T9" fmla="*/ 0 h 2387"/>
              <a:gd name="T10" fmla="*/ 1305 w 1306"/>
              <a:gd name="T11" fmla="*/ 2386 h 2387"/>
              <a:gd name="T12" fmla="*/ 527 w 1306"/>
              <a:gd name="T13" fmla="*/ 2386 h 2387"/>
              <a:gd name="T14" fmla="*/ 527 w 1306"/>
              <a:gd name="T15" fmla="*/ 694 h 2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6" h="2387">
                <a:moveTo>
                  <a:pt x="527" y="694"/>
                </a:moveTo>
                <a:lnTo>
                  <a:pt x="141" y="778"/>
                </a:lnTo>
                <a:lnTo>
                  <a:pt x="0" y="191"/>
                </a:lnTo>
                <a:lnTo>
                  <a:pt x="707" y="0"/>
                </a:lnTo>
                <a:lnTo>
                  <a:pt x="1305" y="0"/>
                </a:lnTo>
                <a:lnTo>
                  <a:pt x="1305" y="2386"/>
                </a:lnTo>
                <a:lnTo>
                  <a:pt x="527" y="2386"/>
                </a:lnTo>
                <a:lnTo>
                  <a:pt x="527" y="694"/>
                </a:lnTo>
              </a:path>
            </a:pathLst>
          </a:custGeom>
          <a:solidFill>
            <a:schemeClr val="accent3"/>
          </a:solidFill>
          <a:ln>
            <a:noFill/>
          </a:ln>
          <a:effectLst/>
        </p:spPr>
        <p:txBody>
          <a:bodyPr wrap="none" anchor="ctr"/>
          <a:lstStyle/>
          <a:p>
            <a:endParaRPr lang="en-GB" sz="1125"/>
          </a:p>
        </p:txBody>
      </p:sp>
      <p:sp>
        <p:nvSpPr>
          <p:cNvPr id="8" name="Freeform 34">
            <a:extLst>
              <a:ext uri="{FF2B5EF4-FFF2-40B4-BE49-F238E27FC236}">
                <a16:creationId xmlns:a16="http://schemas.microsoft.com/office/drawing/2014/main" id="{292D1DA5-5CF7-4108-9119-E709703C130B}"/>
              </a:ext>
            </a:extLst>
          </p:cNvPr>
          <p:cNvSpPr>
            <a:spLocks noChangeArrowheads="1"/>
          </p:cNvSpPr>
          <p:nvPr/>
        </p:nvSpPr>
        <p:spPr bwMode="auto">
          <a:xfrm>
            <a:off x="2492836" y="2689824"/>
            <a:ext cx="678479" cy="818957"/>
          </a:xfrm>
          <a:custGeom>
            <a:avLst/>
            <a:gdLst>
              <a:gd name="T0" fmla="*/ 3 w 2003"/>
              <a:gd name="T1" fmla="*/ 1839 h 2416"/>
              <a:gd name="T2" fmla="*/ 984 w 2003"/>
              <a:gd name="T3" fmla="*/ 1135 h 2416"/>
              <a:gd name="T4" fmla="*/ 1190 w 2003"/>
              <a:gd name="T5" fmla="*/ 847 h 2416"/>
              <a:gd name="T6" fmla="*/ 975 w 2003"/>
              <a:gd name="T7" fmla="*/ 672 h 2416"/>
              <a:gd name="T8" fmla="*/ 519 w 2003"/>
              <a:gd name="T9" fmla="*/ 965 h 2416"/>
              <a:gd name="T10" fmla="*/ 0 w 2003"/>
              <a:gd name="T11" fmla="*/ 522 h 2416"/>
              <a:gd name="T12" fmla="*/ 1046 w 2003"/>
              <a:gd name="T13" fmla="*/ 0 h 2416"/>
              <a:gd name="T14" fmla="*/ 1977 w 2003"/>
              <a:gd name="T15" fmla="*/ 776 h 2416"/>
              <a:gd name="T16" fmla="*/ 1977 w 2003"/>
              <a:gd name="T17" fmla="*/ 782 h 2416"/>
              <a:gd name="T18" fmla="*/ 1500 w 2003"/>
              <a:gd name="T19" fmla="*/ 1523 h 2416"/>
              <a:gd name="T20" fmla="*/ 1077 w 2003"/>
              <a:gd name="T21" fmla="*/ 1794 h 2416"/>
              <a:gd name="T22" fmla="*/ 2002 w 2003"/>
              <a:gd name="T23" fmla="*/ 1794 h 2416"/>
              <a:gd name="T24" fmla="*/ 2002 w 2003"/>
              <a:gd name="T25" fmla="*/ 2415 h 2416"/>
              <a:gd name="T26" fmla="*/ 3 w 2003"/>
              <a:gd name="T27" fmla="*/ 2415 h 2416"/>
              <a:gd name="T28" fmla="*/ 3 w 2003"/>
              <a:gd name="T29" fmla="*/ 1839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3" h="2416">
                <a:moveTo>
                  <a:pt x="3" y="1839"/>
                </a:moveTo>
                <a:lnTo>
                  <a:pt x="984" y="1135"/>
                </a:lnTo>
                <a:cubicBezTo>
                  <a:pt x="1133" y="1030"/>
                  <a:pt x="1190" y="937"/>
                  <a:pt x="1190" y="847"/>
                </a:cubicBezTo>
                <a:cubicBezTo>
                  <a:pt x="1190" y="745"/>
                  <a:pt x="1111" y="672"/>
                  <a:pt x="975" y="672"/>
                </a:cubicBezTo>
                <a:cubicBezTo>
                  <a:pt x="840" y="672"/>
                  <a:pt x="717" y="757"/>
                  <a:pt x="519" y="965"/>
                </a:cubicBezTo>
                <a:lnTo>
                  <a:pt x="0" y="522"/>
                </a:lnTo>
                <a:cubicBezTo>
                  <a:pt x="274" y="184"/>
                  <a:pt x="553" y="0"/>
                  <a:pt x="1046" y="0"/>
                </a:cubicBezTo>
                <a:cubicBezTo>
                  <a:pt x="1588" y="0"/>
                  <a:pt x="1977" y="325"/>
                  <a:pt x="1977" y="776"/>
                </a:cubicBezTo>
                <a:lnTo>
                  <a:pt x="1977" y="782"/>
                </a:lnTo>
                <a:cubicBezTo>
                  <a:pt x="1977" y="1143"/>
                  <a:pt x="1785" y="1340"/>
                  <a:pt x="1500" y="1523"/>
                </a:cubicBezTo>
                <a:lnTo>
                  <a:pt x="1077" y="1794"/>
                </a:lnTo>
                <a:lnTo>
                  <a:pt x="2002" y="1794"/>
                </a:lnTo>
                <a:lnTo>
                  <a:pt x="2002" y="2415"/>
                </a:lnTo>
                <a:lnTo>
                  <a:pt x="3" y="2415"/>
                </a:lnTo>
                <a:lnTo>
                  <a:pt x="3" y="1839"/>
                </a:lnTo>
              </a:path>
            </a:pathLst>
          </a:custGeom>
          <a:solidFill>
            <a:schemeClr val="accent3"/>
          </a:solidFill>
          <a:ln>
            <a:noFill/>
          </a:ln>
          <a:effectLst/>
        </p:spPr>
        <p:txBody>
          <a:bodyPr wrap="none" anchor="ctr"/>
          <a:lstStyle/>
          <a:p>
            <a:endParaRPr lang="en-GB" sz="1125"/>
          </a:p>
        </p:txBody>
      </p:sp>
      <p:sp>
        <p:nvSpPr>
          <p:cNvPr id="9" name="Triangle 37">
            <a:extLst>
              <a:ext uri="{FF2B5EF4-FFF2-40B4-BE49-F238E27FC236}">
                <a16:creationId xmlns:a16="http://schemas.microsoft.com/office/drawing/2014/main" id="{ADF80070-8C96-4817-9E75-C7CB548250D4}"/>
              </a:ext>
            </a:extLst>
          </p:cNvPr>
          <p:cNvSpPr/>
          <p:nvPr/>
        </p:nvSpPr>
        <p:spPr>
          <a:xfrm rot="5400000">
            <a:off x="6151325" y="1891391"/>
            <a:ext cx="810353" cy="211741"/>
          </a:xfrm>
          <a:prstGeom prst="triangle">
            <a:avLst/>
          </a:prstGeom>
          <a:solidFill>
            <a:srgbClr val="898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latin typeface="Gotham Book" charset="0"/>
              <a:ea typeface="Gotham Book" charset="0"/>
              <a:cs typeface="Gotham Book" charset="0"/>
            </a:endParaRPr>
          </a:p>
        </p:txBody>
      </p:sp>
      <p:sp>
        <p:nvSpPr>
          <p:cNvPr id="10" name="Triangle 38">
            <a:extLst>
              <a:ext uri="{FF2B5EF4-FFF2-40B4-BE49-F238E27FC236}">
                <a16:creationId xmlns:a16="http://schemas.microsoft.com/office/drawing/2014/main" id="{5CA44348-A440-4CE0-8AD5-BDAF069E5A49}"/>
              </a:ext>
            </a:extLst>
          </p:cNvPr>
          <p:cNvSpPr/>
          <p:nvPr/>
        </p:nvSpPr>
        <p:spPr>
          <a:xfrm rot="5400000">
            <a:off x="6149456" y="2995866"/>
            <a:ext cx="814089" cy="211741"/>
          </a:xfrm>
          <a:prstGeom prst="triangle">
            <a:avLst/>
          </a:prstGeom>
          <a:solidFill>
            <a:srgbClr val="898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latin typeface="Gotham Book" charset="0"/>
              <a:ea typeface="Gotham Book" charset="0"/>
              <a:cs typeface="Gotham Book" charset="0"/>
            </a:endParaRPr>
          </a:p>
        </p:txBody>
      </p:sp>
      <p:sp>
        <p:nvSpPr>
          <p:cNvPr id="11" name="Rechteck 7">
            <a:extLst>
              <a:ext uri="{FF2B5EF4-FFF2-40B4-BE49-F238E27FC236}">
                <a16:creationId xmlns:a16="http://schemas.microsoft.com/office/drawing/2014/main" id="{608FB8D5-40DF-4A93-9014-55BD8CE8F7D1}"/>
              </a:ext>
            </a:extLst>
          </p:cNvPr>
          <p:cNvSpPr/>
          <p:nvPr/>
        </p:nvSpPr>
        <p:spPr bwMode="auto">
          <a:xfrm>
            <a:off x="2877097" y="3796168"/>
            <a:ext cx="3573536" cy="819128"/>
          </a:xfrm>
          <a:custGeom>
            <a:avLst/>
            <a:gdLst>
              <a:gd name="connsiteX0" fmla="*/ 0 w 2944493"/>
              <a:gd name="connsiteY0" fmla="*/ 0 h 923609"/>
              <a:gd name="connsiteX1" fmla="*/ 2944493 w 2944493"/>
              <a:gd name="connsiteY1" fmla="*/ 0 h 923609"/>
              <a:gd name="connsiteX2" fmla="*/ 2944493 w 2944493"/>
              <a:gd name="connsiteY2" fmla="*/ 923609 h 923609"/>
              <a:gd name="connsiteX3" fmla="*/ 0 w 2944493"/>
              <a:gd name="connsiteY3" fmla="*/ 923609 h 923609"/>
              <a:gd name="connsiteX4" fmla="*/ 0 w 2944493"/>
              <a:gd name="connsiteY4" fmla="*/ 0 h 923609"/>
              <a:gd name="connsiteX0" fmla="*/ 0 w 2944493"/>
              <a:gd name="connsiteY0" fmla="*/ 0 h 923609"/>
              <a:gd name="connsiteX1" fmla="*/ 2944493 w 2944493"/>
              <a:gd name="connsiteY1" fmla="*/ 0 h 923609"/>
              <a:gd name="connsiteX2" fmla="*/ 2944493 w 2944493"/>
              <a:gd name="connsiteY2" fmla="*/ 923609 h 923609"/>
              <a:gd name="connsiteX3" fmla="*/ 0 w 2944493"/>
              <a:gd name="connsiteY3" fmla="*/ 923609 h 923609"/>
              <a:gd name="connsiteX4" fmla="*/ 107879 w 2944493"/>
              <a:gd name="connsiteY4" fmla="*/ 609843 h 923609"/>
              <a:gd name="connsiteX5" fmla="*/ 0 w 2944493"/>
              <a:gd name="connsiteY5" fmla="*/ 0 h 92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4493" h="923609">
                <a:moveTo>
                  <a:pt x="0" y="0"/>
                </a:moveTo>
                <a:lnTo>
                  <a:pt x="2944493" y="0"/>
                </a:lnTo>
                <a:lnTo>
                  <a:pt x="2944493" y="923609"/>
                </a:lnTo>
                <a:lnTo>
                  <a:pt x="0" y="923609"/>
                </a:lnTo>
                <a:cubicBezTo>
                  <a:pt x="101" y="819020"/>
                  <a:pt x="107778" y="714432"/>
                  <a:pt x="107879" y="609843"/>
                </a:cubicBezTo>
                <a:lnTo>
                  <a:pt x="0" y="0"/>
                </a:lnTo>
                <a:close/>
              </a:path>
            </a:pathLst>
          </a:custGeom>
          <a:solidFill>
            <a:srgbClr val="898B8E"/>
          </a:solidFill>
          <a:ln w="9525" cap="flat" cmpd="sng" algn="ctr">
            <a:noFill/>
            <a:prstDash val="solid"/>
            <a:round/>
            <a:headEnd type="none" w="med" len="med"/>
            <a:tailEnd type="none" w="med" len="med"/>
          </a:ln>
          <a:effectLst/>
        </p:spPr>
        <p:txBody>
          <a:bodyPr vert="horz" wrap="square" lIns="270000" tIns="35100" rIns="62100" bIns="34290" numCol="1" rtlCol="0" anchor="ctr" anchorCtr="0" compatLnSpc="1">
            <a:prstTxWarp prst="textNoShape">
              <a:avLst/>
            </a:prstTxWarp>
          </a:bodyPr>
          <a:lstStyle/>
          <a:p>
            <a:pPr algn="ctr"/>
            <a:r>
              <a:rPr lang="en-GB" sz="1125" b="1" dirty="0">
                <a:solidFill>
                  <a:schemeClr val="accent3"/>
                </a:solidFill>
                <a:ea typeface="Gotham Book" charset="0"/>
                <a:cs typeface="Gotham Book" charset="0"/>
              </a:rPr>
              <a:t>POST-ACUTE TREATMENT</a:t>
            </a:r>
          </a:p>
          <a:p>
            <a:pPr algn="ctr"/>
            <a:r>
              <a:rPr lang="en-GB" sz="1125" dirty="0">
                <a:solidFill>
                  <a:schemeClr val="bg1"/>
                </a:solidFill>
                <a:ea typeface="Gotham Book" charset="0"/>
                <a:cs typeface="Gotham Book" charset="0"/>
              </a:rPr>
              <a:t>AIMED AT PREVENTING RECURRENT STROKE</a:t>
            </a:r>
            <a:br>
              <a:rPr lang="en-GB" sz="1125" dirty="0">
                <a:solidFill>
                  <a:schemeClr val="bg1"/>
                </a:solidFill>
                <a:ea typeface="Gotham Book" charset="0"/>
                <a:cs typeface="Gotham Book" charset="0"/>
              </a:rPr>
            </a:br>
            <a:r>
              <a:rPr lang="en-GB" sz="1125" dirty="0">
                <a:solidFill>
                  <a:schemeClr val="bg1"/>
                </a:solidFill>
                <a:ea typeface="Gotham Book" charset="0"/>
                <a:cs typeface="Gotham Book" charset="0"/>
              </a:rPr>
              <a:t>AS WELL AS OTHER CAUSES OF DEATH AND</a:t>
            </a:r>
            <a:br>
              <a:rPr lang="en-GB" sz="1125" dirty="0">
                <a:solidFill>
                  <a:schemeClr val="bg1"/>
                </a:solidFill>
                <a:ea typeface="Gotham Book" charset="0"/>
                <a:cs typeface="Gotham Book" charset="0"/>
              </a:rPr>
            </a:br>
            <a:r>
              <a:rPr lang="en-GB" sz="1125" dirty="0">
                <a:solidFill>
                  <a:schemeClr val="bg1"/>
                </a:solidFill>
                <a:ea typeface="Gotham Book" charset="0"/>
                <a:cs typeface="Gotham Book" charset="0"/>
              </a:rPr>
              <a:t>DISABILITY FROM 24 HOURS ONWARDS</a:t>
            </a:r>
            <a:endParaRPr lang="en-US" sz="1125" dirty="0">
              <a:solidFill>
                <a:schemeClr val="bg1"/>
              </a:solidFill>
              <a:ea typeface="Gotham Book" charset="0"/>
              <a:cs typeface="Gotham Book" charset="0"/>
            </a:endParaRPr>
          </a:p>
        </p:txBody>
      </p:sp>
      <p:sp>
        <p:nvSpPr>
          <p:cNvPr id="12" name="Freeform 35">
            <a:extLst>
              <a:ext uri="{FF2B5EF4-FFF2-40B4-BE49-F238E27FC236}">
                <a16:creationId xmlns:a16="http://schemas.microsoft.com/office/drawing/2014/main" id="{36EC877D-6656-420C-B64F-0837757F24B6}"/>
              </a:ext>
            </a:extLst>
          </p:cNvPr>
          <p:cNvSpPr>
            <a:spLocks noChangeArrowheads="1"/>
          </p:cNvSpPr>
          <p:nvPr/>
        </p:nvSpPr>
        <p:spPr bwMode="auto">
          <a:xfrm>
            <a:off x="2481630" y="3796168"/>
            <a:ext cx="700894" cy="820448"/>
          </a:xfrm>
          <a:custGeom>
            <a:avLst/>
            <a:gdLst>
              <a:gd name="T0" fmla="*/ 0 w 2069"/>
              <a:gd name="T1" fmla="*/ 1994 h 2422"/>
              <a:gd name="T2" fmla="*/ 471 w 2069"/>
              <a:gd name="T3" fmla="*/ 1509 h 2422"/>
              <a:gd name="T4" fmla="*/ 1029 w 2069"/>
              <a:gd name="T5" fmla="*/ 1766 h 2422"/>
              <a:gd name="T6" fmla="*/ 1300 w 2069"/>
              <a:gd name="T7" fmla="*/ 1577 h 2422"/>
              <a:gd name="T8" fmla="*/ 1300 w 2069"/>
              <a:gd name="T9" fmla="*/ 1571 h 2422"/>
              <a:gd name="T10" fmla="*/ 990 w 2069"/>
              <a:gd name="T11" fmla="*/ 1382 h 2422"/>
              <a:gd name="T12" fmla="*/ 655 w 2069"/>
              <a:gd name="T13" fmla="*/ 1382 h 2422"/>
              <a:gd name="T14" fmla="*/ 551 w 2069"/>
              <a:gd name="T15" fmla="*/ 1030 h 2422"/>
              <a:gd name="T16" fmla="*/ 1072 w 2069"/>
              <a:gd name="T17" fmla="*/ 618 h 2422"/>
              <a:gd name="T18" fmla="*/ 189 w 2069"/>
              <a:gd name="T19" fmla="*/ 618 h 2422"/>
              <a:gd name="T20" fmla="*/ 189 w 2069"/>
              <a:gd name="T21" fmla="*/ 0 h 2422"/>
              <a:gd name="T22" fmla="*/ 2011 w 2069"/>
              <a:gd name="T23" fmla="*/ 0 h 2422"/>
              <a:gd name="T24" fmla="*/ 2011 w 2069"/>
              <a:gd name="T25" fmla="*/ 545 h 2422"/>
              <a:gd name="T26" fmla="*/ 1481 w 2069"/>
              <a:gd name="T27" fmla="*/ 946 h 2422"/>
              <a:gd name="T28" fmla="*/ 2068 w 2069"/>
              <a:gd name="T29" fmla="*/ 1619 h 2422"/>
              <a:gd name="T30" fmla="*/ 2068 w 2069"/>
              <a:gd name="T31" fmla="*/ 1625 h 2422"/>
              <a:gd name="T32" fmla="*/ 1097 w 2069"/>
              <a:gd name="T33" fmla="*/ 2421 h 2422"/>
              <a:gd name="T34" fmla="*/ 0 w 2069"/>
              <a:gd name="T35" fmla="*/ 1994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9" h="2422">
                <a:moveTo>
                  <a:pt x="0" y="1994"/>
                </a:moveTo>
                <a:lnTo>
                  <a:pt x="471" y="1509"/>
                </a:lnTo>
                <a:cubicBezTo>
                  <a:pt x="646" y="1676"/>
                  <a:pt x="833" y="1766"/>
                  <a:pt x="1029" y="1766"/>
                </a:cubicBezTo>
                <a:cubicBezTo>
                  <a:pt x="1204" y="1766"/>
                  <a:pt x="1300" y="1687"/>
                  <a:pt x="1300" y="1577"/>
                </a:cubicBezTo>
                <a:lnTo>
                  <a:pt x="1300" y="1571"/>
                </a:lnTo>
                <a:cubicBezTo>
                  <a:pt x="1300" y="1456"/>
                  <a:pt x="1199" y="1382"/>
                  <a:pt x="990" y="1382"/>
                </a:cubicBezTo>
                <a:lnTo>
                  <a:pt x="655" y="1382"/>
                </a:lnTo>
                <a:lnTo>
                  <a:pt x="551" y="1030"/>
                </a:lnTo>
                <a:lnTo>
                  <a:pt x="1072" y="618"/>
                </a:lnTo>
                <a:lnTo>
                  <a:pt x="189" y="618"/>
                </a:lnTo>
                <a:lnTo>
                  <a:pt x="189" y="0"/>
                </a:lnTo>
                <a:lnTo>
                  <a:pt x="2011" y="0"/>
                </a:lnTo>
                <a:lnTo>
                  <a:pt x="2011" y="545"/>
                </a:lnTo>
                <a:lnTo>
                  <a:pt x="1481" y="946"/>
                </a:lnTo>
                <a:cubicBezTo>
                  <a:pt x="1836" y="1042"/>
                  <a:pt x="2068" y="1247"/>
                  <a:pt x="2068" y="1619"/>
                </a:cubicBezTo>
                <a:lnTo>
                  <a:pt x="2068" y="1625"/>
                </a:lnTo>
                <a:cubicBezTo>
                  <a:pt x="2068" y="2136"/>
                  <a:pt x="1622" y="2421"/>
                  <a:pt x="1097" y="2421"/>
                </a:cubicBezTo>
                <a:cubicBezTo>
                  <a:pt x="607" y="2421"/>
                  <a:pt x="260" y="2260"/>
                  <a:pt x="0" y="1994"/>
                </a:cubicBezTo>
              </a:path>
            </a:pathLst>
          </a:custGeom>
          <a:solidFill>
            <a:schemeClr val="accent3"/>
          </a:solidFill>
          <a:ln>
            <a:noFill/>
          </a:ln>
          <a:effectLst/>
        </p:spPr>
        <p:txBody>
          <a:bodyPr wrap="none" anchor="ctr"/>
          <a:lstStyle/>
          <a:p>
            <a:endParaRPr lang="en-GB" sz="1125"/>
          </a:p>
        </p:txBody>
      </p:sp>
      <p:sp>
        <p:nvSpPr>
          <p:cNvPr id="13" name="Triangle 39">
            <a:extLst>
              <a:ext uri="{FF2B5EF4-FFF2-40B4-BE49-F238E27FC236}">
                <a16:creationId xmlns:a16="http://schemas.microsoft.com/office/drawing/2014/main" id="{ABD0469E-EC83-4973-8385-59672B6767B9}"/>
              </a:ext>
            </a:extLst>
          </p:cNvPr>
          <p:cNvSpPr/>
          <p:nvPr/>
        </p:nvSpPr>
        <p:spPr>
          <a:xfrm rot="5400000">
            <a:off x="6146937" y="4099860"/>
            <a:ext cx="819131" cy="211741"/>
          </a:xfrm>
          <a:prstGeom prst="triangle">
            <a:avLst/>
          </a:prstGeom>
          <a:solidFill>
            <a:srgbClr val="898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dirty="0">
              <a:latin typeface="Gotham Book" charset="0"/>
              <a:ea typeface="Gotham Book" charset="0"/>
              <a:cs typeface="Gotham Book" charset="0"/>
            </a:endParaRPr>
          </a:p>
        </p:txBody>
      </p:sp>
      <p:sp>
        <p:nvSpPr>
          <p:cNvPr id="14" name="Rectangle 13">
            <a:extLst>
              <a:ext uri="{FF2B5EF4-FFF2-40B4-BE49-F238E27FC236}">
                <a16:creationId xmlns:a16="http://schemas.microsoft.com/office/drawing/2014/main" id="{F6254E3D-D7A6-481F-BA92-36F771793E3C}"/>
              </a:ext>
            </a:extLst>
          </p:cNvPr>
          <p:cNvSpPr/>
          <p:nvPr/>
        </p:nvSpPr>
        <p:spPr>
          <a:xfrm>
            <a:off x="1570436" y="1032273"/>
            <a:ext cx="6008172" cy="270273"/>
          </a:xfrm>
          <a:prstGeom prst="rect">
            <a:avLst/>
          </a:prstGeom>
          <a:solidFill>
            <a:schemeClr val="accent3"/>
          </a:solidFill>
        </p:spPr>
        <p:txBody>
          <a:bodyPr wrap="square" lIns="67500" tIns="35100" rIns="67500" anchor="ctr">
            <a:noAutofit/>
          </a:bodyPr>
          <a:lstStyle/>
          <a:p>
            <a:pPr algn="ctr"/>
            <a:r>
              <a:rPr lang="en-GB" sz="1050" dirty="0">
                <a:solidFill>
                  <a:schemeClr val="bg1"/>
                </a:solidFill>
                <a:ea typeface="Gotham Book" charset="0"/>
                <a:cs typeface="Gotham Book" charset="0"/>
              </a:rPr>
              <a:t>TREATMENT OF ACUTE STROKE PATIENTS CAN BE DIVIDED INTO THREE PHASES</a:t>
            </a:r>
            <a:endParaRPr lang="en-US" sz="1050" dirty="0">
              <a:solidFill>
                <a:schemeClr val="bg1"/>
              </a:solidFill>
              <a:ea typeface="Gotham Book" charset="0"/>
              <a:cs typeface="Gotham Book" charset="0"/>
            </a:endParaRPr>
          </a:p>
        </p:txBody>
      </p:sp>
    </p:spTree>
    <p:extLst>
      <p:ext uri="{BB962C8B-B14F-4D97-AF65-F5344CB8AC3E}">
        <p14:creationId xmlns:p14="http://schemas.microsoft.com/office/powerpoint/2010/main" val="78558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Hyper acute treatment </a:t>
            </a:r>
          </a:p>
        </p:txBody>
      </p:sp>
      <p:sp>
        <p:nvSpPr>
          <p:cNvPr id="10" name="TextBox 9">
            <a:extLst>
              <a:ext uri="{FF2B5EF4-FFF2-40B4-BE49-F238E27FC236}">
                <a16:creationId xmlns:a16="http://schemas.microsoft.com/office/drawing/2014/main" id="{84763179-D172-42B1-AEF3-073C99941E16}"/>
              </a:ext>
            </a:extLst>
          </p:cNvPr>
          <p:cNvSpPr txBox="1"/>
          <p:nvPr/>
        </p:nvSpPr>
        <p:spPr>
          <a:xfrm>
            <a:off x="574158" y="4703619"/>
            <a:ext cx="4232755" cy="359647"/>
          </a:xfrm>
          <a:prstGeom prst="rect">
            <a:avLst/>
          </a:prstGeom>
          <a:noFill/>
        </p:spPr>
        <p:txBody>
          <a:bodyPr wrap="square" rtlCol="0" anchor="b" anchorCtr="0">
            <a:noAutofit/>
          </a:bodyPr>
          <a:lstStyle/>
          <a:p>
            <a:r>
              <a:rPr lang="en-GB" sz="600" dirty="0" err="1">
                <a:solidFill>
                  <a:schemeClr val="tx2"/>
                </a:solidFill>
              </a:rPr>
              <a:t>Acad</a:t>
            </a:r>
            <a:r>
              <a:rPr lang="en-GB" sz="600" dirty="0">
                <a:solidFill>
                  <a:schemeClr val="tx2"/>
                </a:solidFill>
              </a:rPr>
              <a:t> </a:t>
            </a:r>
            <a:r>
              <a:rPr lang="en-GB" sz="600" dirty="0" err="1">
                <a:solidFill>
                  <a:schemeClr val="tx2"/>
                </a:solidFill>
              </a:rPr>
              <a:t>Emerg</a:t>
            </a:r>
            <a:r>
              <a:rPr lang="en-GB" sz="600" dirty="0">
                <a:solidFill>
                  <a:schemeClr val="tx2"/>
                </a:solidFill>
              </a:rPr>
              <a:t> Med. 1997 Oct;4(10):986-90. </a:t>
            </a:r>
          </a:p>
          <a:p>
            <a:r>
              <a:rPr lang="en-GB" sz="600" dirty="0">
                <a:solidFill>
                  <a:schemeClr val="tx2"/>
                </a:solidFill>
              </a:rPr>
              <a:t>European Stroke Organization guidelines 2008. </a:t>
            </a:r>
            <a:r>
              <a:rPr lang="en-GB" sz="600" dirty="0" err="1">
                <a:solidFill>
                  <a:schemeClr val="tx2"/>
                </a:solidFill>
              </a:rPr>
              <a:t>Cerebrovasc</a:t>
            </a:r>
            <a:r>
              <a:rPr lang="en-GB" sz="600" dirty="0">
                <a:solidFill>
                  <a:schemeClr val="tx2"/>
                </a:solidFill>
              </a:rPr>
              <a:t> Dis 2008;25(5):457-507. </a:t>
            </a:r>
          </a:p>
          <a:p>
            <a:r>
              <a:rPr lang="en-GB" sz="600" dirty="0">
                <a:solidFill>
                  <a:schemeClr val="tx2"/>
                </a:solidFill>
              </a:rPr>
              <a:t>AHA/ASA Guideline. Stroke.2013;44:870-947</a:t>
            </a:r>
          </a:p>
        </p:txBody>
      </p:sp>
      <p:grpSp>
        <p:nvGrpSpPr>
          <p:cNvPr id="8" name="Group 7">
            <a:extLst>
              <a:ext uri="{FF2B5EF4-FFF2-40B4-BE49-F238E27FC236}">
                <a16:creationId xmlns:a16="http://schemas.microsoft.com/office/drawing/2014/main" id="{0D6A7A37-DE34-4A28-9D3C-C8B8E499578D}"/>
              </a:ext>
            </a:extLst>
          </p:cNvPr>
          <p:cNvGrpSpPr/>
          <p:nvPr/>
        </p:nvGrpSpPr>
        <p:grpSpPr>
          <a:xfrm>
            <a:off x="3246628" y="1867166"/>
            <a:ext cx="2650744" cy="2650744"/>
            <a:chOff x="2601912" y="2416178"/>
            <a:chExt cx="3940176" cy="3940176"/>
          </a:xfrm>
        </p:grpSpPr>
        <p:sp>
          <p:nvSpPr>
            <p:cNvPr id="9" name="Oval 8">
              <a:extLst>
                <a:ext uri="{FF2B5EF4-FFF2-40B4-BE49-F238E27FC236}">
                  <a16:creationId xmlns:a16="http://schemas.microsoft.com/office/drawing/2014/main" id="{B411B217-8495-4BCA-B392-5D83737D4F6E}"/>
                </a:ext>
              </a:extLst>
            </p:cNvPr>
            <p:cNvSpPr/>
            <p:nvPr/>
          </p:nvSpPr>
          <p:spPr>
            <a:xfrm>
              <a:off x="2601912" y="2416178"/>
              <a:ext cx="3940176" cy="39401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11" name="Oval 10">
              <a:extLst>
                <a:ext uri="{FF2B5EF4-FFF2-40B4-BE49-F238E27FC236}">
                  <a16:creationId xmlns:a16="http://schemas.microsoft.com/office/drawing/2014/main" id="{2852DB33-0E5E-41C7-9064-9807F1E716B0}"/>
                </a:ext>
              </a:extLst>
            </p:cNvPr>
            <p:cNvSpPr/>
            <p:nvPr/>
          </p:nvSpPr>
          <p:spPr>
            <a:xfrm>
              <a:off x="2684556" y="2498822"/>
              <a:ext cx="3774888" cy="377488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grpSp>
      <p:pic>
        <p:nvPicPr>
          <p:cNvPr id="12" name="Picture 2">
            <a:extLst>
              <a:ext uri="{FF2B5EF4-FFF2-40B4-BE49-F238E27FC236}">
                <a16:creationId xmlns:a16="http://schemas.microsoft.com/office/drawing/2014/main" id="{6FE1F1F1-58CB-4639-A057-A8912EAC08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81" t="4881" r="4881" b="4881"/>
          <a:stretch/>
        </p:blipFill>
        <p:spPr bwMode="auto">
          <a:xfrm>
            <a:off x="3360321" y="1980859"/>
            <a:ext cx="2423358" cy="242335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61C3C592-DE4C-48D1-99E0-B756CC84DC47}"/>
              </a:ext>
            </a:extLst>
          </p:cNvPr>
          <p:cNvGrpSpPr/>
          <p:nvPr/>
        </p:nvGrpSpPr>
        <p:grpSpPr>
          <a:xfrm>
            <a:off x="1677783" y="1121329"/>
            <a:ext cx="1736195" cy="1736195"/>
            <a:chOff x="779776" y="1528046"/>
            <a:chExt cx="1528319" cy="1528319"/>
          </a:xfrm>
        </p:grpSpPr>
        <p:sp>
          <p:nvSpPr>
            <p:cNvPr id="14" name="Rechteck 7">
              <a:extLst>
                <a:ext uri="{FF2B5EF4-FFF2-40B4-BE49-F238E27FC236}">
                  <a16:creationId xmlns:a16="http://schemas.microsoft.com/office/drawing/2014/main" id="{33034F44-6768-4C65-AE3D-B233D9A7D0AE}"/>
                </a:ext>
              </a:extLst>
            </p:cNvPr>
            <p:cNvSpPr/>
            <p:nvPr/>
          </p:nvSpPr>
          <p:spPr bwMode="auto">
            <a:xfrm>
              <a:off x="779776" y="1528046"/>
              <a:ext cx="1528319" cy="15283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825" dirty="0">
                  <a:solidFill>
                    <a:srgbClr val="FFFFFF"/>
                  </a:solidFill>
                  <a:ea typeface="Gotham Book" charset="0"/>
                  <a:cs typeface="Gotham Book" charset="0"/>
                </a:rPr>
                <a:t>THE PRIORITY IN THIS PHASE IS TO SALVAGE THE REMAINING PENUMBRA BY RECANALYZING THE BLOCKED ARTERY IN ISCHEMIC STROKE OR TO REDUCE THE PRESSURE IN HEMORRHAGIC STROKE</a:t>
              </a:r>
              <a:endParaRPr lang="en-US" sz="825" dirty="0">
                <a:solidFill>
                  <a:srgbClr val="FFFFFF"/>
                </a:solidFill>
                <a:ea typeface="Gotham Book" charset="0"/>
                <a:cs typeface="Gotham Book" charset="0"/>
              </a:endParaRPr>
            </a:p>
          </p:txBody>
        </p:sp>
        <p:sp>
          <p:nvSpPr>
            <p:cNvPr id="15" name="Oval 14">
              <a:extLst>
                <a:ext uri="{FF2B5EF4-FFF2-40B4-BE49-F238E27FC236}">
                  <a16:creationId xmlns:a16="http://schemas.microsoft.com/office/drawing/2014/main" id="{B970D87B-216E-48D5-9464-69DC929ACA32}"/>
                </a:ext>
              </a:extLst>
            </p:cNvPr>
            <p:cNvSpPr/>
            <p:nvPr/>
          </p:nvSpPr>
          <p:spPr>
            <a:xfrm>
              <a:off x="857751" y="1606021"/>
              <a:ext cx="1372368" cy="137236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rgbClr val="FFFFFF"/>
                </a:solidFill>
                <a:ea typeface="Gotham Book" charset="0"/>
                <a:cs typeface="Gotham Book" charset="0"/>
              </a:endParaRPr>
            </a:p>
          </p:txBody>
        </p:sp>
      </p:grpSp>
      <p:grpSp>
        <p:nvGrpSpPr>
          <p:cNvPr id="16" name="Group 15">
            <a:extLst>
              <a:ext uri="{FF2B5EF4-FFF2-40B4-BE49-F238E27FC236}">
                <a16:creationId xmlns:a16="http://schemas.microsoft.com/office/drawing/2014/main" id="{C3D0E371-4059-4955-AB18-BF9F44511A5A}"/>
              </a:ext>
            </a:extLst>
          </p:cNvPr>
          <p:cNvGrpSpPr/>
          <p:nvPr/>
        </p:nvGrpSpPr>
        <p:grpSpPr>
          <a:xfrm>
            <a:off x="5715000" y="1121329"/>
            <a:ext cx="1736195" cy="1736195"/>
            <a:chOff x="2810188" y="1528046"/>
            <a:chExt cx="1528319" cy="1528319"/>
          </a:xfrm>
        </p:grpSpPr>
        <p:sp>
          <p:nvSpPr>
            <p:cNvPr id="17" name="Rechteck 7">
              <a:extLst>
                <a:ext uri="{FF2B5EF4-FFF2-40B4-BE49-F238E27FC236}">
                  <a16:creationId xmlns:a16="http://schemas.microsoft.com/office/drawing/2014/main" id="{B840AA19-1BFB-4702-ADCC-B338DF445846}"/>
                </a:ext>
              </a:extLst>
            </p:cNvPr>
            <p:cNvSpPr/>
            <p:nvPr/>
          </p:nvSpPr>
          <p:spPr bwMode="auto">
            <a:xfrm>
              <a:off x="2810188" y="1528046"/>
              <a:ext cx="1528319" cy="15283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825" dirty="0">
                  <a:solidFill>
                    <a:srgbClr val="FFFFFF"/>
                  </a:solidFill>
                  <a:ea typeface="Gotham Book" charset="0"/>
                  <a:cs typeface="Gotham Book" charset="0"/>
                </a:rPr>
                <a:t>THE ONLY LABORATORY RESULTS REQUIRED IN ALL PATIENTS BEFORE FIBRINOLYTIC THERAPY IS INITIATED IS A GLUCOSE DETERMINATION AND INR; USE OF FINGER-STICK MEASUREMENT DEVICES IS ACCEPTABLE</a:t>
              </a:r>
            </a:p>
          </p:txBody>
        </p:sp>
        <p:sp>
          <p:nvSpPr>
            <p:cNvPr id="18" name="Oval 17">
              <a:extLst>
                <a:ext uri="{FF2B5EF4-FFF2-40B4-BE49-F238E27FC236}">
                  <a16:creationId xmlns:a16="http://schemas.microsoft.com/office/drawing/2014/main" id="{41AAD270-E25B-4CBB-9415-96487B962047}"/>
                </a:ext>
              </a:extLst>
            </p:cNvPr>
            <p:cNvSpPr/>
            <p:nvPr/>
          </p:nvSpPr>
          <p:spPr>
            <a:xfrm>
              <a:off x="2888163" y="1606021"/>
              <a:ext cx="1372368" cy="137236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rgbClr val="FFFFFF"/>
                </a:solidFill>
                <a:ea typeface="Gotham Book" charset="0"/>
                <a:cs typeface="Gotham Book" charset="0"/>
              </a:endParaRPr>
            </a:p>
          </p:txBody>
        </p:sp>
      </p:grpSp>
    </p:spTree>
    <p:extLst>
      <p:ext uri="{BB962C8B-B14F-4D97-AF65-F5344CB8AC3E}">
        <p14:creationId xmlns:p14="http://schemas.microsoft.com/office/powerpoint/2010/main" val="24338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a:t>Formula 1 video</a:t>
            </a:r>
          </a:p>
        </p:txBody>
      </p:sp>
      <p:grpSp>
        <p:nvGrpSpPr>
          <p:cNvPr id="6" name="Group 5">
            <a:extLst>
              <a:ext uri="{FF2B5EF4-FFF2-40B4-BE49-F238E27FC236}">
                <a16:creationId xmlns:a16="http://schemas.microsoft.com/office/drawing/2014/main" id="{E15211D6-ADDC-49CF-8056-2379AE6ED946}"/>
              </a:ext>
            </a:extLst>
          </p:cNvPr>
          <p:cNvGrpSpPr/>
          <p:nvPr/>
        </p:nvGrpSpPr>
        <p:grpSpPr>
          <a:xfrm>
            <a:off x="4577999" y="2924159"/>
            <a:ext cx="458501" cy="273653"/>
            <a:chOff x="6169025" y="3081338"/>
            <a:chExt cx="1909763" cy="1139825"/>
          </a:xfrm>
          <a:solidFill>
            <a:schemeClr val="accent2"/>
          </a:solidFill>
        </p:grpSpPr>
        <p:sp>
          <p:nvSpPr>
            <p:cNvPr id="7" name="Freeform 1">
              <a:extLst>
                <a:ext uri="{FF2B5EF4-FFF2-40B4-BE49-F238E27FC236}">
                  <a16:creationId xmlns:a16="http://schemas.microsoft.com/office/drawing/2014/main" id="{AEAD1557-FDD6-4DC7-A531-76DCCAEC7465}"/>
                </a:ext>
              </a:extLst>
            </p:cNvPr>
            <p:cNvSpPr>
              <a:spLocks noChangeArrowheads="1"/>
            </p:cNvSpPr>
            <p:nvPr/>
          </p:nvSpPr>
          <p:spPr bwMode="auto">
            <a:xfrm>
              <a:off x="6169025" y="3081338"/>
              <a:ext cx="1909763" cy="1139825"/>
            </a:xfrm>
            <a:custGeom>
              <a:avLst/>
              <a:gdLst>
                <a:gd name="T0" fmla="*/ 4957 w 5304"/>
                <a:gd name="T1" fmla="*/ 312 h 3168"/>
                <a:gd name="T2" fmla="*/ 5303 w 5304"/>
                <a:gd name="T3" fmla="*/ 519 h 3168"/>
                <a:gd name="T4" fmla="*/ 5303 w 5304"/>
                <a:gd name="T5" fmla="*/ 2649 h 3168"/>
                <a:gd name="T6" fmla="*/ 4957 w 5304"/>
                <a:gd name="T7" fmla="*/ 2855 h 3168"/>
                <a:gd name="T8" fmla="*/ 3836 w 5304"/>
                <a:gd name="T9" fmla="*/ 2265 h 3168"/>
                <a:gd name="T10" fmla="*/ 3836 w 5304"/>
                <a:gd name="T11" fmla="*/ 2995 h 3168"/>
                <a:gd name="T12" fmla="*/ 3663 w 5304"/>
                <a:gd name="T13" fmla="*/ 3167 h 3168"/>
                <a:gd name="T14" fmla="*/ 173 w 5304"/>
                <a:gd name="T15" fmla="*/ 3167 h 3168"/>
                <a:gd name="T16" fmla="*/ 0 w 5304"/>
                <a:gd name="T17" fmla="*/ 2995 h 3168"/>
                <a:gd name="T18" fmla="*/ 0 w 5304"/>
                <a:gd name="T19" fmla="*/ 173 h 3168"/>
                <a:gd name="T20" fmla="*/ 173 w 5304"/>
                <a:gd name="T21" fmla="*/ 0 h 3168"/>
                <a:gd name="T22" fmla="*/ 3663 w 5304"/>
                <a:gd name="T23" fmla="*/ 0 h 3168"/>
                <a:gd name="T24" fmla="*/ 3836 w 5304"/>
                <a:gd name="T25" fmla="*/ 173 h 3168"/>
                <a:gd name="T26" fmla="*/ 3836 w 5304"/>
                <a:gd name="T27" fmla="*/ 904 h 3168"/>
                <a:gd name="T28" fmla="*/ 4957 w 5304"/>
                <a:gd name="T29" fmla="*/ 312 h 3168"/>
                <a:gd name="T30" fmla="*/ 1896 w 5304"/>
                <a:gd name="T31" fmla="*/ 2576 h 3168"/>
                <a:gd name="T32" fmla="*/ 2888 w 5304"/>
                <a:gd name="T33" fmla="*/ 1584 h 3168"/>
                <a:gd name="T34" fmla="*/ 1896 w 5304"/>
                <a:gd name="T35" fmla="*/ 591 h 3168"/>
                <a:gd name="T36" fmla="*/ 903 w 5304"/>
                <a:gd name="T37" fmla="*/ 1584 h 3168"/>
                <a:gd name="T38" fmla="*/ 1896 w 5304"/>
                <a:gd name="T39" fmla="*/ 2576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4" h="3168">
                  <a:moveTo>
                    <a:pt x="4957" y="312"/>
                  </a:moveTo>
                  <a:cubicBezTo>
                    <a:pt x="5113" y="229"/>
                    <a:pt x="5303" y="340"/>
                    <a:pt x="5303" y="519"/>
                  </a:cubicBezTo>
                  <a:lnTo>
                    <a:pt x="5303" y="2649"/>
                  </a:lnTo>
                  <a:cubicBezTo>
                    <a:pt x="5303" y="2827"/>
                    <a:pt x="5113" y="2939"/>
                    <a:pt x="4957" y="2855"/>
                  </a:cubicBezTo>
                  <a:lnTo>
                    <a:pt x="3836" y="2265"/>
                  </a:lnTo>
                  <a:lnTo>
                    <a:pt x="3836" y="2995"/>
                  </a:lnTo>
                  <a:cubicBezTo>
                    <a:pt x="3836" y="3089"/>
                    <a:pt x="3758" y="3167"/>
                    <a:pt x="3663" y="3167"/>
                  </a:cubicBezTo>
                  <a:lnTo>
                    <a:pt x="173" y="3167"/>
                  </a:lnTo>
                  <a:cubicBezTo>
                    <a:pt x="78" y="3167"/>
                    <a:pt x="0" y="3089"/>
                    <a:pt x="0" y="2995"/>
                  </a:cubicBezTo>
                  <a:lnTo>
                    <a:pt x="0" y="173"/>
                  </a:lnTo>
                  <a:cubicBezTo>
                    <a:pt x="0" y="78"/>
                    <a:pt x="78" y="0"/>
                    <a:pt x="173" y="0"/>
                  </a:cubicBezTo>
                  <a:lnTo>
                    <a:pt x="3663" y="0"/>
                  </a:lnTo>
                  <a:cubicBezTo>
                    <a:pt x="3758" y="0"/>
                    <a:pt x="3836" y="78"/>
                    <a:pt x="3836" y="173"/>
                  </a:cubicBezTo>
                  <a:lnTo>
                    <a:pt x="3836" y="904"/>
                  </a:lnTo>
                  <a:lnTo>
                    <a:pt x="4957" y="312"/>
                  </a:lnTo>
                  <a:close/>
                  <a:moveTo>
                    <a:pt x="1896" y="2576"/>
                  </a:moveTo>
                  <a:cubicBezTo>
                    <a:pt x="2443" y="2576"/>
                    <a:pt x="2888" y="2130"/>
                    <a:pt x="2888" y="1584"/>
                  </a:cubicBezTo>
                  <a:cubicBezTo>
                    <a:pt x="2888" y="1037"/>
                    <a:pt x="2443" y="591"/>
                    <a:pt x="1896" y="591"/>
                  </a:cubicBezTo>
                  <a:cubicBezTo>
                    <a:pt x="1349" y="591"/>
                    <a:pt x="903" y="1037"/>
                    <a:pt x="903" y="1584"/>
                  </a:cubicBezTo>
                  <a:cubicBezTo>
                    <a:pt x="903" y="2130"/>
                    <a:pt x="1349" y="2576"/>
                    <a:pt x="1896" y="25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sp>
          <p:nvSpPr>
            <p:cNvPr id="8" name="Freeform 2">
              <a:extLst>
                <a:ext uri="{FF2B5EF4-FFF2-40B4-BE49-F238E27FC236}">
                  <a16:creationId xmlns:a16="http://schemas.microsoft.com/office/drawing/2014/main" id="{2CEEA710-CF11-4AF0-AB20-96CD2C5CB132}"/>
                </a:ext>
              </a:extLst>
            </p:cNvPr>
            <p:cNvSpPr>
              <a:spLocks noChangeArrowheads="1"/>
            </p:cNvSpPr>
            <p:nvPr/>
          </p:nvSpPr>
          <p:spPr bwMode="auto">
            <a:xfrm>
              <a:off x="6729413" y="3454400"/>
              <a:ext cx="319087" cy="393700"/>
            </a:xfrm>
            <a:custGeom>
              <a:avLst/>
              <a:gdLst>
                <a:gd name="T0" fmla="*/ 831 w 888"/>
                <a:gd name="T1" fmla="*/ 468 h 1094"/>
                <a:gd name="T2" fmla="*/ 831 w 888"/>
                <a:gd name="T3" fmla="*/ 624 h 1094"/>
                <a:gd name="T4" fmla="*/ 145 w 888"/>
                <a:gd name="T5" fmla="*/ 1054 h 1094"/>
                <a:gd name="T6" fmla="*/ 0 w 888"/>
                <a:gd name="T7" fmla="*/ 976 h 1094"/>
                <a:gd name="T8" fmla="*/ 0 w 888"/>
                <a:gd name="T9" fmla="*/ 117 h 1094"/>
                <a:gd name="T10" fmla="*/ 145 w 888"/>
                <a:gd name="T11" fmla="*/ 39 h 1094"/>
                <a:gd name="T12" fmla="*/ 831 w 888"/>
                <a:gd name="T13" fmla="*/ 468 h 1094"/>
              </a:gdLst>
              <a:ahLst/>
              <a:cxnLst>
                <a:cxn ang="0">
                  <a:pos x="T0" y="T1"/>
                </a:cxn>
                <a:cxn ang="0">
                  <a:pos x="T2" y="T3"/>
                </a:cxn>
                <a:cxn ang="0">
                  <a:pos x="T4" y="T5"/>
                </a:cxn>
                <a:cxn ang="0">
                  <a:pos x="T6" y="T7"/>
                </a:cxn>
                <a:cxn ang="0">
                  <a:pos x="T8" y="T9"/>
                </a:cxn>
                <a:cxn ang="0">
                  <a:pos x="T10" y="T11"/>
                </a:cxn>
                <a:cxn ang="0">
                  <a:pos x="T12" y="T13"/>
                </a:cxn>
              </a:cxnLst>
              <a:rect l="0" t="0" r="r" b="b"/>
              <a:pathLst>
                <a:path w="888" h="1094">
                  <a:moveTo>
                    <a:pt x="831" y="468"/>
                  </a:moveTo>
                  <a:cubicBezTo>
                    <a:pt x="887" y="502"/>
                    <a:pt x="887" y="591"/>
                    <a:pt x="831" y="624"/>
                  </a:cubicBezTo>
                  <a:lnTo>
                    <a:pt x="145" y="1054"/>
                  </a:lnTo>
                  <a:cubicBezTo>
                    <a:pt x="84" y="1093"/>
                    <a:pt x="0" y="1048"/>
                    <a:pt x="0" y="976"/>
                  </a:cubicBezTo>
                  <a:lnTo>
                    <a:pt x="0" y="117"/>
                  </a:lnTo>
                  <a:cubicBezTo>
                    <a:pt x="0" y="44"/>
                    <a:pt x="84" y="0"/>
                    <a:pt x="145" y="39"/>
                  </a:cubicBezTo>
                  <a:lnTo>
                    <a:pt x="831" y="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grpSp>
      <p:sp>
        <p:nvSpPr>
          <p:cNvPr id="9" name="TextBox 8">
            <a:extLst>
              <a:ext uri="{FF2B5EF4-FFF2-40B4-BE49-F238E27FC236}">
                <a16:creationId xmlns:a16="http://schemas.microsoft.com/office/drawing/2014/main" id="{3F0A4216-6AEB-40B1-A5CA-111DBD523865}"/>
              </a:ext>
            </a:extLst>
          </p:cNvPr>
          <p:cNvSpPr txBox="1"/>
          <p:nvPr/>
        </p:nvSpPr>
        <p:spPr>
          <a:xfrm>
            <a:off x="5812816" y="2995268"/>
            <a:ext cx="2025000" cy="142352"/>
          </a:xfrm>
          <a:prstGeom prst="roundRect">
            <a:avLst>
              <a:gd name="adj" fmla="val 50000"/>
            </a:avLst>
          </a:prstGeom>
          <a:solidFill>
            <a:schemeClr val="bg1"/>
          </a:solidFill>
          <a:ln w="3175">
            <a:noFill/>
          </a:ln>
          <a:effectLst>
            <a:outerShdw blurRad="50800" dist="38100" dir="2700000" algn="tl" rotWithShape="0">
              <a:prstClr val="black">
                <a:alpha val="20000"/>
              </a:prstClr>
            </a:outerShdw>
          </a:effectLst>
        </p:spPr>
        <p:txBody>
          <a:bodyPr wrap="none" rtlCol="0" anchor="ctr" anchorCtr="0">
            <a:noAutofit/>
          </a:bodyPr>
          <a:lstStyle/>
          <a:p>
            <a:pPr algn="ctr"/>
            <a:r>
              <a:rPr lang="en-GB" sz="675" b="1" dirty="0">
                <a:solidFill>
                  <a:srgbClr val="CD201F"/>
                </a:solidFill>
              </a:rPr>
              <a:t>https://www.youtube.com/watch?v=RRy_73ivcms</a:t>
            </a:r>
          </a:p>
        </p:txBody>
      </p:sp>
      <p:pic>
        <p:nvPicPr>
          <p:cNvPr id="10" name="Picture 9">
            <a:extLst>
              <a:ext uri="{FF2B5EF4-FFF2-40B4-BE49-F238E27FC236}">
                <a16:creationId xmlns:a16="http://schemas.microsoft.com/office/drawing/2014/main" id="{A5ECD224-5BED-402C-BC7D-0667B64F44DD}"/>
              </a:ext>
            </a:extLst>
          </p:cNvPr>
          <p:cNvPicPr>
            <a:picLocks noChangeAspect="1"/>
          </p:cNvPicPr>
          <p:nvPr/>
        </p:nvPicPr>
        <p:blipFill>
          <a:blip r:embed="rId2"/>
          <a:stretch>
            <a:fillRect/>
          </a:stretch>
        </p:blipFill>
        <p:spPr>
          <a:xfrm>
            <a:off x="5127635" y="2941546"/>
            <a:ext cx="594045" cy="249797"/>
          </a:xfrm>
          <a:prstGeom prst="rect">
            <a:avLst/>
          </a:prstGeom>
        </p:spPr>
      </p:pic>
    </p:spTree>
    <p:extLst>
      <p:ext uri="{BB962C8B-B14F-4D97-AF65-F5344CB8AC3E}">
        <p14:creationId xmlns:p14="http://schemas.microsoft.com/office/powerpoint/2010/main" val="91221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Phase 2: Acute treatment </a:t>
            </a:r>
          </a:p>
        </p:txBody>
      </p:sp>
      <p:graphicFrame>
        <p:nvGraphicFramePr>
          <p:cNvPr id="10" name="Content Placeholder 5">
            <a:extLst>
              <a:ext uri="{FF2B5EF4-FFF2-40B4-BE49-F238E27FC236}">
                <a16:creationId xmlns:a16="http://schemas.microsoft.com/office/drawing/2014/main" id="{15158026-D135-432B-BF56-A239C83A296A}"/>
              </a:ext>
            </a:extLst>
          </p:cNvPr>
          <p:cNvGraphicFramePr>
            <a:graphicFrameLocks noGrp="1"/>
          </p:cNvGraphicFramePr>
          <p:nvPr>
            <p:ph idx="1"/>
            <p:extLst>
              <p:ext uri="{D42A27DB-BD31-4B8C-83A1-F6EECF244321}">
                <p14:modId xmlns:p14="http://schemas.microsoft.com/office/powerpoint/2010/main" val="1083244134"/>
              </p:ext>
            </p:extLst>
          </p:nvPr>
        </p:nvGraphicFramePr>
        <p:xfrm>
          <a:off x="574675" y="1031875"/>
          <a:ext cx="8020050" cy="35861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7970C75-AA77-4C21-9FCD-CD11FAF3BF3F}"/>
              </a:ext>
            </a:extLst>
          </p:cNvPr>
          <p:cNvSpPr txBox="1"/>
          <p:nvPr/>
        </p:nvSpPr>
        <p:spPr>
          <a:xfrm>
            <a:off x="574158" y="4767263"/>
            <a:ext cx="4232755" cy="252412"/>
          </a:xfrm>
          <a:prstGeom prst="rect">
            <a:avLst/>
          </a:prstGeom>
          <a:noFill/>
        </p:spPr>
        <p:txBody>
          <a:bodyPr wrap="square" rtlCol="0" anchor="b" anchorCtr="0">
            <a:noAutofit/>
          </a:bodyPr>
          <a:lstStyle/>
          <a:p>
            <a:r>
              <a:rPr lang="en-GB" sz="600" dirty="0">
                <a:solidFill>
                  <a:schemeClr val="tx2"/>
                </a:solidFill>
              </a:rPr>
              <a:t>Stroke. 2003;34:1828-1832</a:t>
            </a:r>
          </a:p>
        </p:txBody>
      </p:sp>
      <p:sp>
        <p:nvSpPr>
          <p:cNvPr id="11" name="Rectangle 10">
            <a:extLst>
              <a:ext uri="{FF2B5EF4-FFF2-40B4-BE49-F238E27FC236}">
                <a16:creationId xmlns:a16="http://schemas.microsoft.com/office/drawing/2014/main" id="{1B0B6E0B-9A9A-445E-9CFE-381ACF16AB9A}"/>
              </a:ext>
            </a:extLst>
          </p:cNvPr>
          <p:cNvSpPr/>
          <p:nvPr/>
        </p:nvSpPr>
        <p:spPr>
          <a:xfrm>
            <a:off x="3517866" y="979885"/>
            <a:ext cx="2108269" cy="253916"/>
          </a:xfrm>
          <a:prstGeom prst="rect">
            <a:avLst/>
          </a:prstGeom>
        </p:spPr>
        <p:txBody>
          <a:bodyPr wrap="none">
            <a:spAutoFit/>
          </a:bodyPr>
          <a:lstStyle/>
          <a:p>
            <a:pPr algn="ctr"/>
            <a:r>
              <a:rPr lang="en-GB" sz="1050" b="1" dirty="0"/>
              <a:t>Causes of death in stroke patients </a:t>
            </a:r>
            <a:endParaRPr lang="en-US" sz="1050" b="1" dirty="0"/>
          </a:p>
        </p:txBody>
      </p:sp>
      <p:grpSp>
        <p:nvGrpSpPr>
          <p:cNvPr id="13" name="Group 12">
            <a:extLst>
              <a:ext uri="{FF2B5EF4-FFF2-40B4-BE49-F238E27FC236}">
                <a16:creationId xmlns:a16="http://schemas.microsoft.com/office/drawing/2014/main" id="{A7544EBA-4930-44C2-AF03-056FAEFA2960}"/>
              </a:ext>
            </a:extLst>
          </p:cNvPr>
          <p:cNvGrpSpPr/>
          <p:nvPr/>
        </p:nvGrpSpPr>
        <p:grpSpPr>
          <a:xfrm>
            <a:off x="7111078" y="784640"/>
            <a:ext cx="1374338" cy="1374338"/>
            <a:chOff x="779776" y="1528046"/>
            <a:chExt cx="1528319" cy="1528319"/>
          </a:xfrm>
        </p:grpSpPr>
        <p:sp>
          <p:nvSpPr>
            <p:cNvPr id="14" name="Rechteck 7">
              <a:extLst>
                <a:ext uri="{FF2B5EF4-FFF2-40B4-BE49-F238E27FC236}">
                  <a16:creationId xmlns:a16="http://schemas.microsoft.com/office/drawing/2014/main" id="{85AB8187-C1A9-44C4-856B-8DD86F8CC2CF}"/>
                </a:ext>
              </a:extLst>
            </p:cNvPr>
            <p:cNvSpPr/>
            <p:nvPr/>
          </p:nvSpPr>
          <p:spPr bwMode="auto">
            <a:xfrm>
              <a:off x="779776" y="1528046"/>
              <a:ext cx="1528319" cy="15283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750" dirty="0">
                  <a:solidFill>
                    <a:srgbClr val="FFFFFF"/>
                  </a:solidFill>
                  <a:ea typeface="Gotham Book" charset="0"/>
                  <a:cs typeface="Gotham Book" charset="0"/>
                </a:rPr>
                <a:t>TO PREVENT THESE EVENTS PATIENTS HAVE TO BE MONITORED AND SPECIFIC LAB AND OTHER TESTS DONE IN THE FIRST 24 HOURS AFTER HYPER ACUTE TREATMENT.</a:t>
              </a:r>
            </a:p>
          </p:txBody>
        </p:sp>
        <p:sp>
          <p:nvSpPr>
            <p:cNvPr id="15" name="Oval 14">
              <a:extLst>
                <a:ext uri="{FF2B5EF4-FFF2-40B4-BE49-F238E27FC236}">
                  <a16:creationId xmlns:a16="http://schemas.microsoft.com/office/drawing/2014/main" id="{EAE6EA3E-DCB2-44DC-8C93-4A6A255A6068}"/>
                </a:ext>
              </a:extLst>
            </p:cNvPr>
            <p:cNvSpPr/>
            <p:nvPr/>
          </p:nvSpPr>
          <p:spPr>
            <a:xfrm>
              <a:off x="857751" y="1606021"/>
              <a:ext cx="1372368" cy="137236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FFFFFF"/>
                </a:solidFill>
                <a:ea typeface="Gotham Book" charset="0"/>
                <a:cs typeface="Gotham Book" charset="0"/>
              </a:endParaRPr>
            </a:p>
          </p:txBody>
        </p:sp>
      </p:grpSp>
      <p:sp>
        <p:nvSpPr>
          <p:cNvPr id="16" name="Rectangle 15">
            <a:extLst>
              <a:ext uri="{FF2B5EF4-FFF2-40B4-BE49-F238E27FC236}">
                <a16:creationId xmlns:a16="http://schemas.microsoft.com/office/drawing/2014/main" id="{6F5E28A4-A1EC-42B6-B65C-AF9C6A49F336}"/>
              </a:ext>
            </a:extLst>
          </p:cNvPr>
          <p:cNvSpPr/>
          <p:nvPr/>
        </p:nvSpPr>
        <p:spPr>
          <a:xfrm>
            <a:off x="663628" y="3989970"/>
            <a:ext cx="7821788" cy="607924"/>
          </a:xfrm>
          <a:prstGeom prst="rect">
            <a:avLst/>
          </a:prstGeom>
          <a:solidFill>
            <a:schemeClr val="accent3"/>
          </a:solidFill>
        </p:spPr>
        <p:txBody>
          <a:bodyPr wrap="square" lIns="67500" tIns="35100" rIns="67500" anchor="ctr">
            <a:noAutofit/>
          </a:bodyPr>
          <a:lstStyle/>
          <a:p>
            <a:pPr algn="ctr"/>
            <a:r>
              <a:rPr lang="en-GB" sz="750" dirty="0">
                <a:solidFill>
                  <a:schemeClr val="bg1"/>
                </a:solidFill>
                <a:ea typeface="Gotham Book" charset="0"/>
                <a:cs typeface="Gotham Book" charset="0"/>
              </a:rPr>
              <a:t>CAUSE OF DEATH AFTER FIRST CI. DURING 10 YEARS OF FOLLOW-UP, 310 DEATHS OCCURRED AMONG 444 CI PATIENTS.</a:t>
            </a:r>
          </a:p>
          <a:p>
            <a:pPr algn="ctr"/>
            <a:r>
              <a:rPr lang="en-GB" sz="750" dirty="0">
                <a:solidFill>
                  <a:schemeClr val="bg1"/>
                </a:solidFill>
                <a:ea typeface="Gotham Book" charset="0"/>
                <a:cs typeface="Gotham Book" charset="0"/>
              </a:rPr>
              <a:t>IDENTIFIED CAUSES OF DEATH ARE SHOWN IN ORDER OF FREQUENCY. “CARDIAC” DEATH INCLUDES FATAL MYOCARDIAL INFARCTION, FATAL ARRHYTHMIA, AND CONGESTIVE HEART FAILURE. COPD INDICATES CHRONIC OBSTRUCTIVE PULMONARY DISEASE; SUD, SUDDEN UNEXPECTED; </a:t>
            </a:r>
          </a:p>
          <a:p>
            <a:pPr algn="ctr"/>
            <a:r>
              <a:rPr lang="en-GB" sz="750" dirty="0">
                <a:solidFill>
                  <a:schemeClr val="bg1"/>
                </a:solidFill>
                <a:ea typeface="Gotham Book" charset="0"/>
                <a:cs typeface="Gotham Book" charset="0"/>
              </a:rPr>
              <a:t>GI BLEEDING, FATAL GASTROINTESTINAL TRACT BLEEDING; PE, FATAL PULMONARY EMBOLISM.</a:t>
            </a:r>
          </a:p>
        </p:txBody>
      </p:sp>
    </p:spTree>
    <p:extLst>
      <p:ext uri="{BB962C8B-B14F-4D97-AF65-F5344CB8AC3E}">
        <p14:creationId xmlns:p14="http://schemas.microsoft.com/office/powerpoint/2010/main" val="387804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Bloods - after hyper acute treatment</a:t>
            </a:r>
          </a:p>
        </p:txBody>
      </p:sp>
      <p:sp>
        <p:nvSpPr>
          <p:cNvPr id="9" name="TextBox 8">
            <a:extLst>
              <a:ext uri="{FF2B5EF4-FFF2-40B4-BE49-F238E27FC236}">
                <a16:creationId xmlns:a16="http://schemas.microsoft.com/office/drawing/2014/main" id="{1BBE02CB-A804-42C5-9D2D-645BDB2AE4A3}"/>
              </a:ext>
            </a:extLst>
          </p:cNvPr>
          <p:cNvSpPr txBox="1"/>
          <p:nvPr/>
        </p:nvSpPr>
        <p:spPr>
          <a:xfrm>
            <a:off x="574158" y="4800600"/>
            <a:ext cx="4232755" cy="262665"/>
          </a:xfrm>
          <a:prstGeom prst="rect">
            <a:avLst/>
          </a:prstGeom>
          <a:noFill/>
        </p:spPr>
        <p:txBody>
          <a:bodyPr wrap="square" rtlCol="0" anchor="b" anchorCtr="0">
            <a:noAutofit/>
          </a:bodyPr>
          <a:lstStyle/>
          <a:p>
            <a:r>
              <a:rPr lang="en-GB" sz="600" dirty="0" err="1">
                <a:solidFill>
                  <a:schemeClr val="tx2"/>
                </a:solidFill>
              </a:rPr>
              <a:t>Jauch</a:t>
            </a:r>
            <a:r>
              <a:rPr lang="en-GB" sz="600" dirty="0">
                <a:solidFill>
                  <a:schemeClr val="tx2"/>
                </a:solidFill>
              </a:rPr>
              <a:t> EC, Saver JL, Adams HP, Jr., et al. Guidelines for the early management of patients with acute ischemic stroke: a guideline for healthcare professionals from the American Heart Association/ American Stroke Association. Stroke. 2013;44:870-947.</a:t>
            </a:r>
          </a:p>
        </p:txBody>
      </p:sp>
      <p:sp>
        <p:nvSpPr>
          <p:cNvPr id="5" name="Triangle 13">
            <a:extLst>
              <a:ext uri="{FF2B5EF4-FFF2-40B4-BE49-F238E27FC236}">
                <a16:creationId xmlns:a16="http://schemas.microsoft.com/office/drawing/2014/main" id="{1ABB46E9-96A3-409D-BF25-A9E1892B1035}"/>
              </a:ext>
            </a:extLst>
          </p:cNvPr>
          <p:cNvSpPr/>
          <p:nvPr/>
        </p:nvSpPr>
        <p:spPr>
          <a:xfrm rot="10800000">
            <a:off x="1570424" y="2207419"/>
            <a:ext cx="6008568" cy="2020661"/>
          </a:xfrm>
          <a:prstGeom prst="triangle">
            <a:avLst>
              <a:gd name="adj" fmla="val 49637"/>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6" name="Textfeld 38">
            <a:extLst>
              <a:ext uri="{FF2B5EF4-FFF2-40B4-BE49-F238E27FC236}">
                <a16:creationId xmlns:a16="http://schemas.microsoft.com/office/drawing/2014/main" id="{CA1292E2-10B4-43AB-8989-B6CD60DE89D5}"/>
              </a:ext>
            </a:extLst>
          </p:cNvPr>
          <p:cNvSpPr txBox="1"/>
          <p:nvPr/>
        </p:nvSpPr>
        <p:spPr>
          <a:xfrm>
            <a:off x="1572300" y="1032165"/>
            <a:ext cx="6008576" cy="1175254"/>
          </a:xfrm>
          <a:prstGeom prst="rect">
            <a:avLst/>
          </a:prstGeom>
          <a:solidFill>
            <a:schemeClr val="bg2"/>
          </a:solidFill>
        </p:spPr>
        <p:txBody>
          <a:bodyPr wrap="none" tIns="40500" bIns="0" rtlCol="0" anchor="t">
            <a:noAutofit/>
          </a:bodyPr>
          <a:lstStyle/>
          <a:p>
            <a:pPr algn="ctr">
              <a:buClr>
                <a:srgbClr val="EE1C25"/>
              </a:buClr>
              <a:buSzPct val="100000"/>
            </a:pPr>
            <a:r>
              <a:rPr lang="en-US" sz="750" dirty="0">
                <a:ea typeface="Gotham" charset="0"/>
                <a:cs typeface="Gotham" charset="0"/>
              </a:rPr>
              <a:t>LAB TESTS:</a:t>
            </a:r>
          </a:p>
        </p:txBody>
      </p:sp>
      <p:sp>
        <p:nvSpPr>
          <p:cNvPr id="7" name="Textfeld 38">
            <a:extLst>
              <a:ext uri="{FF2B5EF4-FFF2-40B4-BE49-F238E27FC236}">
                <a16:creationId xmlns:a16="http://schemas.microsoft.com/office/drawing/2014/main" id="{99A735BB-CBE2-48E4-82AC-C3303CD7A61C}"/>
              </a:ext>
            </a:extLst>
          </p:cNvPr>
          <p:cNvSpPr txBox="1"/>
          <p:nvPr/>
        </p:nvSpPr>
        <p:spPr>
          <a:xfrm>
            <a:off x="1880842" y="1442171"/>
            <a:ext cx="5391491" cy="173698"/>
          </a:xfrm>
          <a:prstGeom prst="rect">
            <a:avLst/>
          </a:prstGeom>
          <a:solidFill>
            <a:schemeClr val="bg1"/>
          </a:solidFill>
        </p:spPr>
        <p:txBody>
          <a:bodyPr wrap="none" tIns="0" bIns="0" rtlCol="0" anchor="ctr">
            <a:noAutofit/>
          </a:bodyPr>
          <a:lstStyle/>
          <a:p>
            <a:pPr algn="ctr">
              <a:buClr>
                <a:srgbClr val="EE1C25"/>
              </a:buClr>
              <a:buSzPct val="100000"/>
            </a:pPr>
            <a:r>
              <a:rPr lang="en-GB" sz="750" dirty="0"/>
              <a:t>ELECTROLYTES PANEL (RENAL FUNCTION STUDIES)</a:t>
            </a:r>
            <a:endParaRPr lang="en-US" sz="750" dirty="0">
              <a:ea typeface="Gotham" charset="0"/>
              <a:cs typeface="Gotham" charset="0"/>
            </a:endParaRPr>
          </a:p>
        </p:txBody>
      </p:sp>
      <p:sp>
        <p:nvSpPr>
          <p:cNvPr id="8" name="Textfeld 38">
            <a:extLst>
              <a:ext uri="{FF2B5EF4-FFF2-40B4-BE49-F238E27FC236}">
                <a16:creationId xmlns:a16="http://schemas.microsoft.com/office/drawing/2014/main" id="{5C632780-34EF-4593-8494-F152B93B856C}"/>
              </a:ext>
            </a:extLst>
          </p:cNvPr>
          <p:cNvSpPr txBox="1"/>
          <p:nvPr/>
        </p:nvSpPr>
        <p:spPr>
          <a:xfrm>
            <a:off x="1880842" y="1852176"/>
            <a:ext cx="5391491" cy="290949"/>
          </a:xfrm>
          <a:prstGeom prst="rect">
            <a:avLst/>
          </a:prstGeom>
          <a:solidFill>
            <a:schemeClr val="bg1"/>
          </a:solidFill>
        </p:spPr>
        <p:txBody>
          <a:bodyPr wrap="none" tIns="0" bIns="0" rtlCol="0" anchor="ctr">
            <a:noAutofit/>
          </a:bodyPr>
          <a:lstStyle/>
          <a:p>
            <a:pPr algn="ctr">
              <a:buClr>
                <a:srgbClr val="EE1C25"/>
              </a:buClr>
              <a:buSzPct val="100000"/>
            </a:pPr>
            <a:r>
              <a:rPr lang="en-GB" sz="750" dirty="0"/>
              <a:t>COAGULATION TESTS: PROTHROMBIN TIME (PT), ACTIVATED PARTIAL THROMBOPLASTIN TIME (APTT),</a:t>
            </a:r>
          </a:p>
          <a:p>
            <a:pPr algn="ctr">
              <a:buClr>
                <a:srgbClr val="EE1C25"/>
              </a:buClr>
              <a:buSzPct val="100000"/>
            </a:pPr>
            <a:r>
              <a:rPr lang="en-GB" sz="750" dirty="0"/>
              <a:t>THROMBIN TIME (TT) OR ECARIN CLOTTING TIME (ECT)</a:t>
            </a:r>
            <a:endParaRPr lang="en-US" sz="750" dirty="0">
              <a:ea typeface="Gotham" charset="0"/>
              <a:cs typeface="Gotham" charset="0"/>
            </a:endParaRPr>
          </a:p>
        </p:txBody>
      </p:sp>
      <p:sp>
        <p:nvSpPr>
          <p:cNvPr id="10" name="Textfeld 38">
            <a:extLst>
              <a:ext uri="{FF2B5EF4-FFF2-40B4-BE49-F238E27FC236}">
                <a16:creationId xmlns:a16="http://schemas.microsoft.com/office/drawing/2014/main" id="{3F5A1816-0C67-4200-88CA-477B83E476F3}"/>
              </a:ext>
            </a:extLst>
          </p:cNvPr>
          <p:cNvSpPr txBox="1"/>
          <p:nvPr/>
        </p:nvSpPr>
        <p:spPr>
          <a:xfrm>
            <a:off x="1880842" y="1237168"/>
            <a:ext cx="5391491" cy="173698"/>
          </a:xfrm>
          <a:prstGeom prst="rect">
            <a:avLst/>
          </a:prstGeom>
          <a:solidFill>
            <a:schemeClr val="bg1"/>
          </a:solidFill>
        </p:spPr>
        <p:txBody>
          <a:bodyPr wrap="none" tIns="0" bIns="0" rtlCol="0" anchor="ctr">
            <a:noAutofit/>
          </a:bodyPr>
          <a:lstStyle/>
          <a:p>
            <a:pPr algn="ctr">
              <a:buClr>
                <a:srgbClr val="EE1C25"/>
              </a:buClr>
              <a:buSzPct val="100000"/>
            </a:pPr>
            <a:r>
              <a:rPr lang="en-GB" sz="750" dirty="0">
                <a:ea typeface="Gotham" charset="0"/>
                <a:cs typeface="Gotham" charset="0"/>
              </a:rPr>
              <a:t>COMPLETE BLOOD COUNT (WITH PLATELET COUNT)</a:t>
            </a:r>
            <a:endParaRPr lang="en-US" sz="750" dirty="0">
              <a:ea typeface="Gotham" charset="0"/>
              <a:cs typeface="Gotham" charset="0"/>
            </a:endParaRPr>
          </a:p>
        </p:txBody>
      </p:sp>
      <p:sp>
        <p:nvSpPr>
          <p:cNvPr id="11" name="Textfeld 38">
            <a:extLst>
              <a:ext uri="{FF2B5EF4-FFF2-40B4-BE49-F238E27FC236}">
                <a16:creationId xmlns:a16="http://schemas.microsoft.com/office/drawing/2014/main" id="{50C668C5-2A03-4399-BC36-C547B11057B6}"/>
              </a:ext>
            </a:extLst>
          </p:cNvPr>
          <p:cNvSpPr txBox="1"/>
          <p:nvPr/>
        </p:nvSpPr>
        <p:spPr>
          <a:xfrm>
            <a:off x="1880842" y="1647174"/>
            <a:ext cx="5391491" cy="173698"/>
          </a:xfrm>
          <a:prstGeom prst="rect">
            <a:avLst/>
          </a:prstGeom>
          <a:solidFill>
            <a:schemeClr val="bg1"/>
          </a:solidFill>
        </p:spPr>
        <p:txBody>
          <a:bodyPr wrap="none" tIns="0" bIns="0" rtlCol="0" anchor="ctr">
            <a:noAutofit/>
          </a:bodyPr>
          <a:lstStyle/>
          <a:p>
            <a:pPr algn="ctr">
              <a:buClr>
                <a:srgbClr val="EE1C25"/>
              </a:buClr>
              <a:buSzPct val="100000"/>
            </a:pPr>
            <a:r>
              <a:rPr lang="en-GB" sz="750" dirty="0"/>
              <a:t>CARDIAC MARKERS: TP</a:t>
            </a:r>
            <a:endParaRPr lang="en-US" sz="750" dirty="0">
              <a:ea typeface="Gotham" charset="0"/>
              <a:cs typeface="Gotham" charset="0"/>
            </a:endParaRPr>
          </a:p>
        </p:txBody>
      </p:sp>
      <p:sp>
        <p:nvSpPr>
          <p:cNvPr id="12" name="Textfeld 38">
            <a:extLst>
              <a:ext uri="{FF2B5EF4-FFF2-40B4-BE49-F238E27FC236}">
                <a16:creationId xmlns:a16="http://schemas.microsoft.com/office/drawing/2014/main" id="{F511EF08-168E-4839-BD4C-5DE72E0DEB9B}"/>
              </a:ext>
            </a:extLst>
          </p:cNvPr>
          <p:cNvSpPr txBox="1"/>
          <p:nvPr/>
        </p:nvSpPr>
        <p:spPr>
          <a:xfrm>
            <a:off x="1572300" y="2243925"/>
            <a:ext cx="6008576" cy="212590"/>
          </a:xfrm>
          <a:prstGeom prst="rect">
            <a:avLst/>
          </a:prstGeom>
          <a:solidFill>
            <a:schemeClr val="bg2"/>
          </a:solidFill>
        </p:spPr>
        <p:txBody>
          <a:bodyPr wrap="none" tIns="40500" bIns="0" rtlCol="0" anchor="t">
            <a:noAutofit/>
          </a:bodyPr>
          <a:lstStyle/>
          <a:p>
            <a:pPr algn="ctr">
              <a:buClr>
                <a:srgbClr val="EE1C25"/>
              </a:buClr>
              <a:buSzPct val="100000"/>
            </a:pPr>
            <a:r>
              <a:rPr lang="en-GB" sz="750" dirty="0">
                <a:ea typeface="Gotham" charset="0"/>
                <a:cs typeface="Gotham" charset="0"/>
              </a:rPr>
              <a:t>DETERMINATION OF THE PLATELET COUNT AND, IN PATIENTS TAKING WARFARIN OR WITH LIVER DYSFUNCTION, THE PT/INR IS IMPORTANT.</a:t>
            </a:r>
          </a:p>
        </p:txBody>
      </p:sp>
      <p:sp>
        <p:nvSpPr>
          <p:cNvPr id="13" name="Textfeld 38">
            <a:extLst>
              <a:ext uri="{FF2B5EF4-FFF2-40B4-BE49-F238E27FC236}">
                <a16:creationId xmlns:a16="http://schemas.microsoft.com/office/drawing/2014/main" id="{12C84EB1-EFF5-4849-9EDA-7ADFD934B711}"/>
              </a:ext>
            </a:extLst>
          </p:cNvPr>
          <p:cNvSpPr txBox="1"/>
          <p:nvPr/>
        </p:nvSpPr>
        <p:spPr>
          <a:xfrm>
            <a:off x="1572300" y="2493021"/>
            <a:ext cx="6008576" cy="418568"/>
          </a:xfrm>
          <a:prstGeom prst="rect">
            <a:avLst/>
          </a:prstGeom>
          <a:solidFill>
            <a:schemeClr val="bg2"/>
          </a:solidFill>
        </p:spPr>
        <p:txBody>
          <a:bodyPr wrap="square" tIns="40500" bIns="0" rtlCol="0" anchor="t">
            <a:noAutofit/>
          </a:bodyPr>
          <a:lstStyle/>
          <a:p>
            <a:pPr algn="ctr">
              <a:buClr>
                <a:srgbClr val="EE1C25"/>
              </a:buClr>
              <a:buSzPct val="100000"/>
            </a:pPr>
            <a:r>
              <a:rPr lang="en-GB" sz="750" dirty="0">
                <a:ea typeface="Gotham" charset="0"/>
                <a:cs typeface="Gotham" charset="0"/>
              </a:rPr>
              <a:t>CARDIAC MARKERS ARE FREQUENTLY ELEVATED IN ACUTE ISCHEMIC STROKE, WITH ELEVATIONS OCCURRING IN 5% TO 34% OF PATIENTS, </a:t>
            </a:r>
          </a:p>
          <a:p>
            <a:pPr algn="ctr">
              <a:buClr>
                <a:srgbClr val="EE1C25"/>
              </a:buClr>
              <a:buSzPct val="100000"/>
            </a:pPr>
            <a:r>
              <a:rPr lang="en-GB" sz="750" dirty="0">
                <a:ea typeface="Gotham" charset="0"/>
                <a:cs typeface="Gotham" charset="0"/>
              </a:rPr>
              <a:t>AND THESE ELEVATIONS HAVE PROGNOSTIC SIGNIFICANCE. ELEVATION OF CARDIAC TROPONIN T IS ASSOCIATED WITH INCREASED </a:t>
            </a:r>
          </a:p>
          <a:p>
            <a:pPr algn="ctr">
              <a:buClr>
                <a:srgbClr val="EE1C25"/>
              </a:buClr>
              <a:buSzPct val="100000"/>
            </a:pPr>
            <a:r>
              <a:rPr lang="en-GB" sz="750" dirty="0">
                <a:ea typeface="Gotham" charset="0"/>
                <a:cs typeface="Gotham" charset="0"/>
              </a:rPr>
              <a:t>STROKE SEVERITY AND MORTALITY RISK, AS WELL AS WORSE CLINICAL OUTCOMES.</a:t>
            </a:r>
          </a:p>
        </p:txBody>
      </p:sp>
      <p:sp>
        <p:nvSpPr>
          <p:cNvPr id="14" name="Textfeld 38">
            <a:extLst>
              <a:ext uri="{FF2B5EF4-FFF2-40B4-BE49-F238E27FC236}">
                <a16:creationId xmlns:a16="http://schemas.microsoft.com/office/drawing/2014/main" id="{FB476CB3-097A-436B-AB3C-FCD33E1257CF}"/>
              </a:ext>
            </a:extLst>
          </p:cNvPr>
          <p:cNvSpPr txBox="1"/>
          <p:nvPr/>
        </p:nvSpPr>
        <p:spPr>
          <a:xfrm>
            <a:off x="1570417" y="2948095"/>
            <a:ext cx="6008576" cy="992194"/>
          </a:xfrm>
          <a:prstGeom prst="rect">
            <a:avLst/>
          </a:prstGeom>
          <a:solidFill>
            <a:schemeClr val="bg2"/>
          </a:solidFill>
        </p:spPr>
        <p:txBody>
          <a:bodyPr wrap="square" tIns="40500" bIns="0" rtlCol="0" anchor="t">
            <a:noAutofit/>
          </a:bodyPr>
          <a:lstStyle/>
          <a:p>
            <a:pPr algn="ctr">
              <a:buClr>
                <a:srgbClr val="EE1C25"/>
              </a:buClr>
              <a:buSzPct val="100000"/>
            </a:pPr>
            <a:r>
              <a:rPr lang="en-GB" sz="750" dirty="0">
                <a:ea typeface="Gotham" charset="0"/>
                <a:cs typeface="Gotham" charset="0"/>
              </a:rPr>
              <a:t>IN PATIENTS USING DIRECT THROMBIN INHIBITORS, SUCH AS DABIGATRAN, AND DIRECT FACTOR XA INHIBITORS, </a:t>
            </a:r>
          </a:p>
          <a:p>
            <a:pPr algn="ctr">
              <a:buClr>
                <a:srgbClr val="EE1C25"/>
              </a:buClr>
              <a:buSzPct val="100000"/>
            </a:pPr>
            <a:r>
              <a:rPr lang="en-GB" sz="750" dirty="0">
                <a:ea typeface="Gotham" charset="0"/>
                <a:cs typeface="Gotham" charset="0"/>
              </a:rPr>
              <a:t>SUCH AS RIVAROXABAN AND APIXABAN, SPECIFIC COAGULATION TEST SHOULD BE USED:</a:t>
            </a:r>
          </a:p>
        </p:txBody>
      </p:sp>
      <p:sp>
        <p:nvSpPr>
          <p:cNvPr id="15" name="Textfeld 38">
            <a:extLst>
              <a:ext uri="{FF2B5EF4-FFF2-40B4-BE49-F238E27FC236}">
                <a16:creationId xmlns:a16="http://schemas.microsoft.com/office/drawing/2014/main" id="{6706C618-ABB3-4E26-B6D9-BF6ED578AA7A}"/>
              </a:ext>
            </a:extLst>
          </p:cNvPr>
          <p:cNvSpPr txBox="1"/>
          <p:nvPr/>
        </p:nvSpPr>
        <p:spPr>
          <a:xfrm>
            <a:off x="1878959" y="3595313"/>
            <a:ext cx="5391491" cy="290949"/>
          </a:xfrm>
          <a:prstGeom prst="rect">
            <a:avLst/>
          </a:prstGeom>
          <a:solidFill>
            <a:schemeClr val="bg1"/>
          </a:solidFill>
        </p:spPr>
        <p:txBody>
          <a:bodyPr wrap="square" tIns="0" bIns="0" rtlCol="0" anchor="ctr">
            <a:noAutofit/>
          </a:bodyPr>
          <a:lstStyle/>
          <a:p>
            <a:pPr algn="ctr">
              <a:buClr>
                <a:srgbClr val="EE1C25"/>
              </a:buClr>
              <a:buSzPct val="100000"/>
            </a:pPr>
            <a:r>
              <a:rPr lang="en-GB" sz="750" dirty="0"/>
              <a:t>ECARIN CLOTTING TIME: LINEAR RELATIONSHIP WITH DIRECT THROMBIN INHIBITOR LEVELS, A NORMAL ECT GENERALLY EXCLUDES A SIGNIFICANT DIRECT THROMBIN INHIBITOR EFFECT AND IS NOT INFLUENCED BY OTHER ANTICOAGULANTS.</a:t>
            </a:r>
            <a:endParaRPr lang="en-US" sz="750" dirty="0">
              <a:ea typeface="Gotham" charset="0"/>
              <a:cs typeface="Gotham" charset="0"/>
            </a:endParaRPr>
          </a:p>
        </p:txBody>
      </p:sp>
      <p:sp>
        <p:nvSpPr>
          <p:cNvPr id="16" name="Textfeld 38">
            <a:extLst>
              <a:ext uri="{FF2B5EF4-FFF2-40B4-BE49-F238E27FC236}">
                <a16:creationId xmlns:a16="http://schemas.microsoft.com/office/drawing/2014/main" id="{49FE3B3F-1E8C-41D9-BA73-FF24A8A236E2}"/>
              </a:ext>
            </a:extLst>
          </p:cNvPr>
          <p:cNvSpPr txBox="1"/>
          <p:nvPr/>
        </p:nvSpPr>
        <p:spPr>
          <a:xfrm>
            <a:off x="1878959" y="3271252"/>
            <a:ext cx="5391491" cy="290949"/>
          </a:xfrm>
          <a:prstGeom prst="rect">
            <a:avLst/>
          </a:prstGeom>
          <a:solidFill>
            <a:schemeClr val="bg1"/>
          </a:solidFill>
        </p:spPr>
        <p:txBody>
          <a:bodyPr wrap="square" tIns="0" bIns="0" rtlCol="0" anchor="ctr">
            <a:noAutofit/>
          </a:bodyPr>
          <a:lstStyle/>
          <a:p>
            <a:pPr algn="ctr">
              <a:buClr>
                <a:srgbClr val="EE1C25"/>
              </a:buClr>
              <a:buSzPct val="100000"/>
            </a:pPr>
            <a:r>
              <a:rPr lang="en-GB" sz="750" dirty="0"/>
              <a:t>THROMBIN TIME: SENSITIVE INDICATOR TO THE PRESENCE OF DABIGATRAN ACTIVITY, A NORMAL TT EXCLUDES THE PRESENCE </a:t>
            </a:r>
          </a:p>
          <a:p>
            <a:pPr algn="ctr">
              <a:buClr>
                <a:srgbClr val="EE1C25"/>
              </a:buClr>
              <a:buSzPct val="100000"/>
            </a:pPr>
            <a:r>
              <a:rPr lang="en-GB" sz="750" dirty="0"/>
              <a:t>OF SIGNIFICANT ACTIVITY; HOWEVER, IT MAY BE INFLUENCED BY THE USE OF OTHER ANTICOAGULANTS.</a:t>
            </a:r>
            <a:endParaRPr lang="en-US" sz="750" dirty="0">
              <a:ea typeface="Gotham" charset="0"/>
              <a:cs typeface="Gotham" charset="0"/>
            </a:endParaRPr>
          </a:p>
        </p:txBody>
      </p:sp>
    </p:spTree>
    <p:extLst>
      <p:ext uri="{BB962C8B-B14F-4D97-AF65-F5344CB8AC3E}">
        <p14:creationId xmlns:p14="http://schemas.microsoft.com/office/powerpoint/2010/main" val="183311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BF91E0-C069-4D8B-ACE0-BD034A05D7B8}"/>
              </a:ext>
            </a:extLst>
          </p:cNvPr>
          <p:cNvSpPr/>
          <p:nvPr/>
        </p:nvSpPr>
        <p:spPr>
          <a:xfrm>
            <a:off x="1279086" y="0"/>
            <a:ext cx="478546" cy="964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802" y="232185"/>
            <a:ext cx="3243308" cy="4634100"/>
          </a:xfrm>
          <a:prstGeom prst="rect">
            <a:avLst/>
          </a:prstGeom>
          <a:noFill/>
          <a:ln w="31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913" y="995474"/>
            <a:ext cx="2879705" cy="3226719"/>
          </a:xfrm>
          <a:prstGeom prst="rect">
            <a:avLst/>
          </a:prstGeom>
          <a:noFill/>
          <a:ln w="31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05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D77AE3-89CC-4F5C-AA76-89375AE1B202}"/>
              </a:ext>
            </a:extLst>
          </p:cNvPr>
          <p:cNvSpPr/>
          <p:nvPr/>
        </p:nvSpPr>
        <p:spPr>
          <a:xfrm>
            <a:off x="1279086" y="0"/>
            <a:ext cx="478546" cy="964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pic>
        <p:nvPicPr>
          <p:cNvPr id="7" name="Picture 4">
            <a:extLst>
              <a:ext uri="{FF2B5EF4-FFF2-40B4-BE49-F238E27FC236}">
                <a16:creationId xmlns:a16="http://schemas.microsoft.com/office/drawing/2014/main" id="{57228C52-6170-4CB6-834D-75F3D13B7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509" y="479478"/>
            <a:ext cx="2709361" cy="4004100"/>
          </a:xfrm>
          <a:prstGeom prst="rect">
            <a:avLst/>
          </a:prstGeom>
          <a:noFill/>
          <a:ln w="31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a:extLst>
              <a:ext uri="{FF2B5EF4-FFF2-40B4-BE49-F238E27FC236}">
                <a16:creationId xmlns:a16="http://schemas.microsoft.com/office/drawing/2014/main" id="{932553BF-0C2A-4B03-9B77-7EF319EED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083" y="479478"/>
            <a:ext cx="2910053" cy="4004100"/>
          </a:xfrm>
          <a:prstGeom prst="rect">
            <a:avLst/>
          </a:prstGeom>
          <a:noFill/>
          <a:ln w="31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grpSp>
        <p:nvGrpSpPr>
          <p:cNvPr id="9" name="Group 8">
            <a:extLst>
              <a:ext uri="{FF2B5EF4-FFF2-40B4-BE49-F238E27FC236}">
                <a16:creationId xmlns:a16="http://schemas.microsoft.com/office/drawing/2014/main" id="{AE22A522-1611-4856-8217-1231CC7312BD}"/>
              </a:ext>
            </a:extLst>
          </p:cNvPr>
          <p:cNvGrpSpPr/>
          <p:nvPr/>
        </p:nvGrpSpPr>
        <p:grpSpPr>
          <a:xfrm>
            <a:off x="3519699" y="541082"/>
            <a:ext cx="837424" cy="837424"/>
            <a:chOff x="779776" y="1528046"/>
            <a:chExt cx="1528319" cy="1528319"/>
          </a:xfrm>
        </p:grpSpPr>
        <p:sp>
          <p:nvSpPr>
            <p:cNvPr id="10" name="Rechteck 7">
              <a:extLst>
                <a:ext uri="{FF2B5EF4-FFF2-40B4-BE49-F238E27FC236}">
                  <a16:creationId xmlns:a16="http://schemas.microsoft.com/office/drawing/2014/main" id="{2BB547BA-7FF2-4E4B-B89D-E0773C0ADECA}"/>
                </a:ext>
              </a:extLst>
            </p:cNvPr>
            <p:cNvSpPr/>
            <p:nvPr/>
          </p:nvSpPr>
          <p:spPr bwMode="auto">
            <a:xfrm>
              <a:off x="779776" y="1528046"/>
              <a:ext cx="1528319" cy="152831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825" dirty="0">
                  <a:solidFill>
                    <a:srgbClr val="FFFFFF"/>
                  </a:solidFill>
                  <a:ea typeface="Gotham Book" charset="0"/>
                  <a:cs typeface="Gotham Book" charset="0"/>
                </a:rPr>
                <a:t>BEFORE HYPER ACUTE THERAPY</a:t>
              </a:r>
            </a:p>
          </p:txBody>
        </p:sp>
        <p:sp>
          <p:nvSpPr>
            <p:cNvPr id="11" name="Oval 10">
              <a:extLst>
                <a:ext uri="{FF2B5EF4-FFF2-40B4-BE49-F238E27FC236}">
                  <a16:creationId xmlns:a16="http://schemas.microsoft.com/office/drawing/2014/main" id="{298C77E8-BBC4-46DD-93B2-254B6EF1F8AA}"/>
                </a:ext>
              </a:extLst>
            </p:cNvPr>
            <p:cNvSpPr/>
            <p:nvPr/>
          </p:nvSpPr>
          <p:spPr>
            <a:xfrm>
              <a:off x="857751" y="1606021"/>
              <a:ext cx="1372368" cy="137236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FFFFFF"/>
                </a:solidFill>
                <a:ea typeface="Gotham Book" charset="0"/>
                <a:cs typeface="Gotham Book" charset="0"/>
              </a:endParaRPr>
            </a:p>
          </p:txBody>
        </p:sp>
      </p:grpSp>
      <p:grpSp>
        <p:nvGrpSpPr>
          <p:cNvPr id="12" name="Group 11">
            <a:extLst>
              <a:ext uri="{FF2B5EF4-FFF2-40B4-BE49-F238E27FC236}">
                <a16:creationId xmlns:a16="http://schemas.microsoft.com/office/drawing/2014/main" id="{54CCD488-8FD6-4AD5-B0DB-1BED57DA7F86}"/>
              </a:ext>
            </a:extLst>
          </p:cNvPr>
          <p:cNvGrpSpPr/>
          <p:nvPr/>
        </p:nvGrpSpPr>
        <p:grpSpPr>
          <a:xfrm>
            <a:off x="6557777" y="541082"/>
            <a:ext cx="837424" cy="837424"/>
            <a:chOff x="779776" y="1528046"/>
            <a:chExt cx="1528319" cy="1528319"/>
          </a:xfrm>
        </p:grpSpPr>
        <p:sp>
          <p:nvSpPr>
            <p:cNvPr id="13" name="Rechteck 7">
              <a:extLst>
                <a:ext uri="{FF2B5EF4-FFF2-40B4-BE49-F238E27FC236}">
                  <a16:creationId xmlns:a16="http://schemas.microsoft.com/office/drawing/2014/main" id="{848D2B26-7EDE-4EF1-B99B-66F0E969EE97}"/>
                </a:ext>
              </a:extLst>
            </p:cNvPr>
            <p:cNvSpPr/>
            <p:nvPr/>
          </p:nvSpPr>
          <p:spPr bwMode="auto">
            <a:xfrm>
              <a:off x="779776" y="1528046"/>
              <a:ext cx="1528319" cy="152831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825" dirty="0">
                  <a:solidFill>
                    <a:srgbClr val="FFFFFF"/>
                  </a:solidFill>
                  <a:ea typeface="Gotham Book" charset="0"/>
                  <a:cs typeface="Gotham Book" charset="0"/>
                </a:rPr>
                <a:t>AFTER</a:t>
              </a:r>
            </a:p>
            <a:p>
              <a:pPr algn="ctr"/>
              <a:r>
                <a:rPr lang="en-GB" sz="825" dirty="0">
                  <a:solidFill>
                    <a:srgbClr val="FFFFFF"/>
                  </a:solidFill>
                  <a:ea typeface="Gotham Book" charset="0"/>
                  <a:cs typeface="Gotham Book" charset="0"/>
                </a:rPr>
                <a:t>HYPER ACUTE THERAPY</a:t>
              </a:r>
            </a:p>
          </p:txBody>
        </p:sp>
        <p:sp>
          <p:nvSpPr>
            <p:cNvPr id="15" name="Oval 14">
              <a:extLst>
                <a:ext uri="{FF2B5EF4-FFF2-40B4-BE49-F238E27FC236}">
                  <a16:creationId xmlns:a16="http://schemas.microsoft.com/office/drawing/2014/main" id="{7D8EC370-7A28-4CB7-B24F-35D47199B3B2}"/>
                </a:ext>
              </a:extLst>
            </p:cNvPr>
            <p:cNvSpPr/>
            <p:nvPr/>
          </p:nvSpPr>
          <p:spPr>
            <a:xfrm>
              <a:off x="857751" y="1606021"/>
              <a:ext cx="1372368" cy="1372368"/>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FFFFFF"/>
                </a:solidFill>
                <a:ea typeface="Gotham Book" charset="0"/>
                <a:cs typeface="Gotham Book" charset="0"/>
              </a:endParaRPr>
            </a:p>
          </p:txBody>
        </p:sp>
      </p:grpSp>
    </p:spTree>
    <p:extLst>
      <p:ext uri="{BB962C8B-B14F-4D97-AF65-F5344CB8AC3E}">
        <p14:creationId xmlns:p14="http://schemas.microsoft.com/office/powerpoint/2010/main" val="72931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852" y="479478"/>
            <a:ext cx="2801912" cy="4004100"/>
          </a:xfrm>
          <a:prstGeom prst="rect">
            <a:avLst/>
          </a:prstGeom>
          <a:noFill/>
          <a:ln w="31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318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525" y="479478"/>
            <a:ext cx="2642345" cy="4004100"/>
          </a:xfrm>
          <a:prstGeom prst="rect">
            <a:avLst/>
          </a:prstGeom>
          <a:noFill/>
          <a:ln w="31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580" y="479478"/>
            <a:ext cx="2694556" cy="4004100"/>
          </a:xfrm>
          <a:prstGeom prst="rect">
            <a:avLst/>
          </a:prstGeom>
          <a:noFill/>
          <a:ln w="31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100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327" y="479478"/>
            <a:ext cx="3562118" cy="4004100"/>
          </a:xfrm>
          <a:prstGeom prst="rect">
            <a:avLst/>
          </a:prstGeom>
          <a:noFill/>
          <a:ln w="31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060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85291" y="2113218"/>
            <a:ext cx="4018959" cy="821369"/>
          </a:xfrm>
        </p:spPr>
        <p:txBody>
          <a:bodyPr/>
          <a:lstStyle/>
          <a:p>
            <a:r>
              <a:rPr lang="en-US" b="1" dirty="0"/>
              <a:t>Dummy patient simulation video - Long DTN</a:t>
            </a:r>
          </a:p>
        </p:txBody>
      </p:sp>
      <p:grpSp>
        <p:nvGrpSpPr>
          <p:cNvPr id="6" name="Group 5">
            <a:extLst>
              <a:ext uri="{FF2B5EF4-FFF2-40B4-BE49-F238E27FC236}">
                <a16:creationId xmlns:a16="http://schemas.microsoft.com/office/drawing/2014/main" id="{E15211D6-ADDC-49CF-8056-2379AE6ED946}"/>
              </a:ext>
            </a:extLst>
          </p:cNvPr>
          <p:cNvGrpSpPr/>
          <p:nvPr/>
        </p:nvGrpSpPr>
        <p:grpSpPr>
          <a:xfrm>
            <a:off x="4585291" y="2924159"/>
            <a:ext cx="458501" cy="273653"/>
            <a:chOff x="6169025" y="3081338"/>
            <a:chExt cx="1909763" cy="1139825"/>
          </a:xfrm>
          <a:solidFill>
            <a:schemeClr val="accent2"/>
          </a:solidFill>
        </p:grpSpPr>
        <p:sp>
          <p:nvSpPr>
            <p:cNvPr id="7" name="Freeform 1">
              <a:extLst>
                <a:ext uri="{FF2B5EF4-FFF2-40B4-BE49-F238E27FC236}">
                  <a16:creationId xmlns:a16="http://schemas.microsoft.com/office/drawing/2014/main" id="{AEAD1557-FDD6-4DC7-A531-76DCCAEC7465}"/>
                </a:ext>
              </a:extLst>
            </p:cNvPr>
            <p:cNvSpPr>
              <a:spLocks noChangeArrowheads="1"/>
            </p:cNvSpPr>
            <p:nvPr/>
          </p:nvSpPr>
          <p:spPr bwMode="auto">
            <a:xfrm>
              <a:off x="6169025" y="3081338"/>
              <a:ext cx="1909763" cy="1139825"/>
            </a:xfrm>
            <a:custGeom>
              <a:avLst/>
              <a:gdLst>
                <a:gd name="T0" fmla="*/ 4957 w 5304"/>
                <a:gd name="T1" fmla="*/ 312 h 3168"/>
                <a:gd name="T2" fmla="*/ 5303 w 5304"/>
                <a:gd name="T3" fmla="*/ 519 h 3168"/>
                <a:gd name="T4" fmla="*/ 5303 w 5304"/>
                <a:gd name="T5" fmla="*/ 2649 h 3168"/>
                <a:gd name="T6" fmla="*/ 4957 w 5304"/>
                <a:gd name="T7" fmla="*/ 2855 h 3168"/>
                <a:gd name="T8" fmla="*/ 3836 w 5304"/>
                <a:gd name="T9" fmla="*/ 2265 h 3168"/>
                <a:gd name="T10" fmla="*/ 3836 w 5304"/>
                <a:gd name="T11" fmla="*/ 2995 h 3168"/>
                <a:gd name="T12" fmla="*/ 3663 w 5304"/>
                <a:gd name="T13" fmla="*/ 3167 h 3168"/>
                <a:gd name="T14" fmla="*/ 173 w 5304"/>
                <a:gd name="T15" fmla="*/ 3167 h 3168"/>
                <a:gd name="T16" fmla="*/ 0 w 5304"/>
                <a:gd name="T17" fmla="*/ 2995 h 3168"/>
                <a:gd name="T18" fmla="*/ 0 w 5304"/>
                <a:gd name="T19" fmla="*/ 173 h 3168"/>
                <a:gd name="T20" fmla="*/ 173 w 5304"/>
                <a:gd name="T21" fmla="*/ 0 h 3168"/>
                <a:gd name="T22" fmla="*/ 3663 w 5304"/>
                <a:gd name="T23" fmla="*/ 0 h 3168"/>
                <a:gd name="T24" fmla="*/ 3836 w 5304"/>
                <a:gd name="T25" fmla="*/ 173 h 3168"/>
                <a:gd name="T26" fmla="*/ 3836 w 5304"/>
                <a:gd name="T27" fmla="*/ 904 h 3168"/>
                <a:gd name="T28" fmla="*/ 4957 w 5304"/>
                <a:gd name="T29" fmla="*/ 312 h 3168"/>
                <a:gd name="T30" fmla="*/ 1896 w 5304"/>
                <a:gd name="T31" fmla="*/ 2576 h 3168"/>
                <a:gd name="T32" fmla="*/ 2888 w 5304"/>
                <a:gd name="T33" fmla="*/ 1584 h 3168"/>
                <a:gd name="T34" fmla="*/ 1896 w 5304"/>
                <a:gd name="T35" fmla="*/ 591 h 3168"/>
                <a:gd name="T36" fmla="*/ 903 w 5304"/>
                <a:gd name="T37" fmla="*/ 1584 h 3168"/>
                <a:gd name="T38" fmla="*/ 1896 w 5304"/>
                <a:gd name="T39" fmla="*/ 2576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4" h="3168">
                  <a:moveTo>
                    <a:pt x="4957" y="312"/>
                  </a:moveTo>
                  <a:cubicBezTo>
                    <a:pt x="5113" y="229"/>
                    <a:pt x="5303" y="340"/>
                    <a:pt x="5303" y="519"/>
                  </a:cubicBezTo>
                  <a:lnTo>
                    <a:pt x="5303" y="2649"/>
                  </a:lnTo>
                  <a:cubicBezTo>
                    <a:pt x="5303" y="2827"/>
                    <a:pt x="5113" y="2939"/>
                    <a:pt x="4957" y="2855"/>
                  </a:cubicBezTo>
                  <a:lnTo>
                    <a:pt x="3836" y="2265"/>
                  </a:lnTo>
                  <a:lnTo>
                    <a:pt x="3836" y="2995"/>
                  </a:lnTo>
                  <a:cubicBezTo>
                    <a:pt x="3836" y="3089"/>
                    <a:pt x="3758" y="3167"/>
                    <a:pt x="3663" y="3167"/>
                  </a:cubicBezTo>
                  <a:lnTo>
                    <a:pt x="173" y="3167"/>
                  </a:lnTo>
                  <a:cubicBezTo>
                    <a:pt x="78" y="3167"/>
                    <a:pt x="0" y="3089"/>
                    <a:pt x="0" y="2995"/>
                  </a:cubicBezTo>
                  <a:lnTo>
                    <a:pt x="0" y="173"/>
                  </a:lnTo>
                  <a:cubicBezTo>
                    <a:pt x="0" y="78"/>
                    <a:pt x="78" y="0"/>
                    <a:pt x="173" y="0"/>
                  </a:cubicBezTo>
                  <a:lnTo>
                    <a:pt x="3663" y="0"/>
                  </a:lnTo>
                  <a:cubicBezTo>
                    <a:pt x="3758" y="0"/>
                    <a:pt x="3836" y="78"/>
                    <a:pt x="3836" y="173"/>
                  </a:cubicBezTo>
                  <a:lnTo>
                    <a:pt x="3836" y="904"/>
                  </a:lnTo>
                  <a:lnTo>
                    <a:pt x="4957" y="312"/>
                  </a:lnTo>
                  <a:close/>
                  <a:moveTo>
                    <a:pt x="1896" y="2576"/>
                  </a:moveTo>
                  <a:cubicBezTo>
                    <a:pt x="2443" y="2576"/>
                    <a:pt x="2888" y="2130"/>
                    <a:pt x="2888" y="1584"/>
                  </a:cubicBezTo>
                  <a:cubicBezTo>
                    <a:pt x="2888" y="1037"/>
                    <a:pt x="2443" y="591"/>
                    <a:pt x="1896" y="591"/>
                  </a:cubicBezTo>
                  <a:cubicBezTo>
                    <a:pt x="1349" y="591"/>
                    <a:pt x="903" y="1037"/>
                    <a:pt x="903" y="1584"/>
                  </a:cubicBezTo>
                  <a:cubicBezTo>
                    <a:pt x="903" y="2130"/>
                    <a:pt x="1349" y="2576"/>
                    <a:pt x="1896" y="25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sp>
          <p:nvSpPr>
            <p:cNvPr id="8" name="Freeform 2">
              <a:extLst>
                <a:ext uri="{FF2B5EF4-FFF2-40B4-BE49-F238E27FC236}">
                  <a16:creationId xmlns:a16="http://schemas.microsoft.com/office/drawing/2014/main" id="{2CEEA710-CF11-4AF0-AB20-96CD2C5CB132}"/>
                </a:ext>
              </a:extLst>
            </p:cNvPr>
            <p:cNvSpPr>
              <a:spLocks noChangeArrowheads="1"/>
            </p:cNvSpPr>
            <p:nvPr/>
          </p:nvSpPr>
          <p:spPr bwMode="auto">
            <a:xfrm>
              <a:off x="6729413" y="3454400"/>
              <a:ext cx="319087" cy="393700"/>
            </a:xfrm>
            <a:custGeom>
              <a:avLst/>
              <a:gdLst>
                <a:gd name="T0" fmla="*/ 831 w 888"/>
                <a:gd name="T1" fmla="*/ 468 h 1094"/>
                <a:gd name="T2" fmla="*/ 831 w 888"/>
                <a:gd name="T3" fmla="*/ 624 h 1094"/>
                <a:gd name="T4" fmla="*/ 145 w 888"/>
                <a:gd name="T5" fmla="*/ 1054 h 1094"/>
                <a:gd name="T6" fmla="*/ 0 w 888"/>
                <a:gd name="T7" fmla="*/ 976 h 1094"/>
                <a:gd name="T8" fmla="*/ 0 w 888"/>
                <a:gd name="T9" fmla="*/ 117 h 1094"/>
                <a:gd name="T10" fmla="*/ 145 w 888"/>
                <a:gd name="T11" fmla="*/ 39 h 1094"/>
                <a:gd name="T12" fmla="*/ 831 w 888"/>
                <a:gd name="T13" fmla="*/ 468 h 1094"/>
              </a:gdLst>
              <a:ahLst/>
              <a:cxnLst>
                <a:cxn ang="0">
                  <a:pos x="T0" y="T1"/>
                </a:cxn>
                <a:cxn ang="0">
                  <a:pos x="T2" y="T3"/>
                </a:cxn>
                <a:cxn ang="0">
                  <a:pos x="T4" y="T5"/>
                </a:cxn>
                <a:cxn ang="0">
                  <a:pos x="T6" y="T7"/>
                </a:cxn>
                <a:cxn ang="0">
                  <a:pos x="T8" y="T9"/>
                </a:cxn>
                <a:cxn ang="0">
                  <a:pos x="T10" y="T11"/>
                </a:cxn>
                <a:cxn ang="0">
                  <a:pos x="T12" y="T13"/>
                </a:cxn>
              </a:cxnLst>
              <a:rect l="0" t="0" r="r" b="b"/>
              <a:pathLst>
                <a:path w="888" h="1094">
                  <a:moveTo>
                    <a:pt x="831" y="468"/>
                  </a:moveTo>
                  <a:cubicBezTo>
                    <a:pt x="887" y="502"/>
                    <a:pt x="887" y="591"/>
                    <a:pt x="831" y="624"/>
                  </a:cubicBezTo>
                  <a:lnTo>
                    <a:pt x="145" y="1054"/>
                  </a:lnTo>
                  <a:cubicBezTo>
                    <a:pt x="84" y="1093"/>
                    <a:pt x="0" y="1048"/>
                    <a:pt x="0" y="976"/>
                  </a:cubicBezTo>
                  <a:lnTo>
                    <a:pt x="0" y="117"/>
                  </a:lnTo>
                  <a:cubicBezTo>
                    <a:pt x="0" y="44"/>
                    <a:pt x="84" y="0"/>
                    <a:pt x="145" y="39"/>
                  </a:cubicBezTo>
                  <a:lnTo>
                    <a:pt x="831" y="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grpSp>
    </p:spTree>
    <p:extLst>
      <p:ext uri="{BB962C8B-B14F-4D97-AF65-F5344CB8AC3E}">
        <p14:creationId xmlns:p14="http://schemas.microsoft.com/office/powerpoint/2010/main" val="82283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85291" y="2113218"/>
            <a:ext cx="4018959" cy="821369"/>
          </a:xfrm>
        </p:spPr>
        <p:txBody>
          <a:bodyPr/>
          <a:lstStyle/>
          <a:p>
            <a:r>
              <a:rPr lang="en-US" b="1" dirty="0"/>
              <a:t>Dummy patient simulation video - Short DTN</a:t>
            </a:r>
          </a:p>
        </p:txBody>
      </p:sp>
      <p:grpSp>
        <p:nvGrpSpPr>
          <p:cNvPr id="6" name="Group 5">
            <a:extLst>
              <a:ext uri="{FF2B5EF4-FFF2-40B4-BE49-F238E27FC236}">
                <a16:creationId xmlns:a16="http://schemas.microsoft.com/office/drawing/2014/main" id="{E15211D6-ADDC-49CF-8056-2379AE6ED946}"/>
              </a:ext>
            </a:extLst>
          </p:cNvPr>
          <p:cNvGrpSpPr/>
          <p:nvPr/>
        </p:nvGrpSpPr>
        <p:grpSpPr>
          <a:xfrm>
            <a:off x="4585291" y="2924159"/>
            <a:ext cx="458501" cy="273653"/>
            <a:chOff x="6169025" y="3081338"/>
            <a:chExt cx="1909763" cy="1139825"/>
          </a:xfrm>
          <a:solidFill>
            <a:schemeClr val="accent2"/>
          </a:solidFill>
        </p:grpSpPr>
        <p:sp>
          <p:nvSpPr>
            <p:cNvPr id="7" name="Freeform 1">
              <a:extLst>
                <a:ext uri="{FF2B5EF4-FFF2-40B4-BE49-F238E27FC236}">
                  <a16:creationId xmlns:a16="http://schemas.microsoft.com/office/drawing/2014/main" id="{AEAD1557-FDD6-4DC7-A531-76DCCAEC7465}"/>
                </a:ext>
              </a:extLst>
            </p:cNvPr>
            <p:cNvSpPr>
              <a:spLocks noChangeArrowheads="1"/>
            </p:cNvSpPr>
            <p:nvPr/>
          </p:nvSpPr>
          <p:spPr bwMode="auto">
            <a:xfrm>
              <a:off x="6169025" y="3081338"/>
              <a:ext cx="1909763" cy="1139825"/>
            </a:xfrm>
            <a:custGeom>
              <a:avLst/>
              <a:gdLst>
                <a:gd name="T0" fmla="*/ 4957 w 5304"/>
                <a:gd name="T1" fmla="*/ 312 h 3168"/>
                <a:gd name="T2" fmla="*/ 5303 w 5304"/>
                <a:gd name="T3" fmla="*/ 519 h 3168"/>
                <a:gd name="T4" fmla="*/ 5303 w 5304"/>
                <a:gd name="T5" fmla="*/ 2649 h 3168"/>
                <a:gd name="T6" fmla="*/ 4957 w 5304"/>
                <a:gd name="T7" fmla="*/ 2855 h 3168"/>
                <a:gd name="T8" fmla="*/ 3836 w 5304"/>
                <a:gd name="T9" fmla="*/ 2265 h 3168"/>
                <a:gd name="T10" fmla="*/ 3836 w 5304"/>
                <a:gd name="T11" fmla="*/ 2995 h 3168"/>
                <a:gd name="T12" fmla="*/ 3663 w 5304"/>
                <a:gd name="T13" fmla="*/ 3167 h 3168"/>
                <a:gd name="T14" fmla="*/ 173 w 5304"/>
                <a:gd name="T15" fmla="*/ 3167 h 3168"/>
                <a:gd name="T16" fmla="*/ 0 w 5304"/>
                <a:gd name="T17" fmla="*/ 2995 h 3168"/>
                <a:gd name="T18" fmla="*/ 0 w 5304"/>
                <a:gd name="T19" fmla="*/ 173 h 3168"/>
                <a:gd name="T20" fmla="*/ 173 w 5304"/>
                <a:gd name="T21" fmla="*/ 0 h 3168"/>
                <a:gd name="T22" fmla="*/ 3663 w 5304"/>
                <a:gd name="T23" fmla="*/ 0 h 3168"/>
                <a:gd name="T24" fmla="*/ 3836 w 5304"/>
                <a:gd name="T25" fmla="*/ 173 h 3168"/>
                <a:gd name="T26" fmla="*/ 3836 w 5304"/>
                <a:gd name="T27" fmla="*/ 904 h 3168"/>
                <a:gd name="T28" fmla="*/ 4957 w 5304"/>
                <a:gd name="T29" fmla="*/ 312 h 3168"/>
                <a:gd name="T30" fmla="*/ 1896 w 5304"/>
                <a:gd name="T31" fmla="*/ 2576 h 3168"/>
                <a:gd name="T32" fmla="*/ 2888 w 5304"/>
                <a:gd name="T33" fmla="*/ 1584 h 3168"/>
                <a:gd name="T34" fmla="*/ 1896 w 5304"/>
                <a:gd name="T35" fmla="*/ 591 h 3168"/>
                <a:gd name="T36" fmla="*/ 903 w 5304"/>
                <a:gd name="T37" fmla="*/ 1584 h 3168"/>
                <a:gd name="T38" fmla="*/ 1896 w 5304"/>
                <a:gd name="T39" fmla="*/ 2576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4" h="3168">
                  <a:moveTo>
                    <a:pt x="4957" y="312"/>
                  </a:moveTo>
                  <a:cubicBezTo>
                    <a:pt x="5113" y="229"/>
                    <a:pt x="5303" y="340"/>
                    <a:pt x="5303" y="519"/>
                  </a:cubicBezTo>
                  <a:lnTo>
                    <a:pt x="5303" y="2649"/>
                  </a:lnTo>
                  <a:cubicBezTo>
                    <a:pt x="5303" y="2827"/>
                    <a:pt x="5113" y="2939"/>
                    <a:pt x="4957" y="2855"/>
                  </a:cubicBezTo>
                  <a:lnTo>
                    <a:pt x="3836" y="2265"/>
                  </a:lnTo>
                  <a:lnTo>
                    <a:pt x="3836" y="2995"/>
                  </a:lnTo>
                  <a:cubicBezTo>
                    <a:pt x="3836" y="3089"/>
                    <a:pt x="3758" y="3167"/>
                    <a:pt x="3663" y="3167"/>
                  </a:cubicBezTo>
                  <a:lnTo>
                    <a:pt x="173" y="3167"/>
                  </a:lnTo>
                  <a:cubicBezTo>
                    <a:pt x="78" y="3167"/>
                    <a:pt x="0" y="3089"/>
                    <a:pt x="0" y="2995"/>
                  </a:cubicBezTo>
                  <a:lnTo>
                    <a:pt x="0" y="173"/>
                  </a:lnTo>
                  <a:cubicBezTo>
                    <a:pt x="0" y="78"/>
                    <a:pt x="78" y="0"/>
                    <a:pt x="173" y="0"/>
                  </a:cubicBezTo>
                  <a:lnTo>
                    <a:pt x="3663" y="0"/>
                  </a:lnTo>
                  <a:cubicBezTo>
                    <a:pt x="3758" y="0"/>
                    <a:pt x="3836" y="78"/>
                    <a:pt x="3836" y="173"/>
                  </a:cubicBezTo>
                  <a:lnTo>
                    <a:pt x="3836" y="904"/>
                  </a:lnTo>
                  <a:lnTo>
                    <a:pt x="4957" y="312"/>
                  </a:lnTo>
                  <a:close/>
                  <a:moveTo>
                    <a:pt x="1896" y="2576"/>
                  </a:moveTo>
                  <a:cubicBezTo>
                    <a:pt x="2443" y="2576"/>
                    <a:pt x="2888" y="2130"/>
                    <a:pt x="2888" y="1584"/>
                  </a:cubicBezTo>
                  <a:cubicBezTo>
                    <a:pt x="2888" y="1037"/>
                    <a:pt x="2443" y="591"/>
                    <a:pt x="1896" y="591"/>
                  </a:cubicBezTo>
                  <a:cubicBezTo>
                    <a:pt x="1349" y="591"/>
                    <a:pt x="903" y="1037"/>
                    <a:pt x="903" y="1584"/>
                  </a:cubicBezTo>
                  <a:cubicBezTo>
                    <a:pt x="903" y="2130"/>
                    <a:pt x="1349" y="2576"/>
                    <a:pt x="1896" y="25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sp>
          <p:nvSpPr>
            <p:cNvPr id="8" name="Freeform 2">
              <a:extLst>
                <a:ext uri="{FF2B5EF4-FFF2-40B4-BE49-F238E27FC236}">
                  <a16:creationId xmlns:a16="http://schemas.microsoft.com/office/drawing/2014/main" id="{2CEEA710-CF11-4AF0-AB20-96CD2C5CB132}"/>
                </a:ext>
              </a:extLst>
            </p:cNvPr>
            <p:cNvSpPr>
              <a:spLocks noChangeArrowheads="1"/>
            </p:cNvSpPr>
            <p:nvPr/>
          </p:nvSpPr>
          <p:spPr bwMode="auto">
            <a:xfrm>
              <a:off x="6729413" y="3454400"/>
              <a:ext cx="319087" cy="393700"/>
            </a:xfrm>
            <a:custGeom>
              <a:avLst/>
              <a:gdLst>
                <a:gd name="T0" fmla="*/ 831 w 888"/>
                <a:gd name="T1" fmla="*/ 468 h 1094"/>
                <a:gd name="T2" fmla="*/ 831 w 888"/>
                <a:gd name="T3" fmla="*/ 624 h 1094"/>
                <a:gd name="T4" fmla="*/ 145 w 888"/>
                <a:gd name="T5" fmla="*/ 1054 h 1094"/>
                <a:gd name="T6" fmla="*/ 0 w 888"/>
                <a:gd name="T7" fmla="*/ 976 h 1094"/>
                <a:gd name="T8" fmla="*/ 0 w 888"/>
                <a:gd name="T9" fmla="*/ 117 h 1094"/>
                <a:gd name="T10" fmla="*/ 145 w 888"/>
                <a:gd name="T11" fmla="*/ 39 h 1094"/>
                <a:gd name="T12" fmla="*/ 831 w 888"/>
                <a:gd name="T13" fmla="*/ 468 h 1094"/>
              </a:gdLst>
              <a:ahLst/>
              <a:cxnLst>
                <a:cxn ang="0">
                  <a:pos x="T0" y="T1"/>
                </a:cxn>
                <a:cxn ang="0">
                  <a:pos x="T2" y="T3"/>
                </a:cxn>
                <a:cxn ang="0">
                  <a:pos x="T4" y="T5"/>
                </a:cxn>
                <a:cxn ang="0">
                  <a:pos x="T6" y="T7"/>
                </a:cxn>
                <a:cxn ang="0">
                  <a:pos x="T8" y="T9"/>
                </a:cxn>
                <a:cxn ang="0">
                  <a:pos x="T10" y="T11"/>
                </a:cxn>
                <a:cxn ang="0">
                  <a:pos x="T12" y="T13"/>
                </a:cxn>
              </a:cxnLst>
              <a:rect l="0" t="0" r="r" b="b"/>
              <a:pathLst>
                <a:path w="888" h="1094">
                  <a:moveTo>
                    <a:pt x="831" y="468"/>
                  </a:moveTo>
                  <a:cubicBezTo>
                    <a:pt x="887" y="502"/>
                    <a:pt x="887" y="591"/>
                    <a:pt x="831" y="624"/>
                  </a:cubicBezTo>
                  <a:lnTo>
                    <a:pt x="145" y="1054"/>
                  </a:lnTo>
                  <a:cubicBezTo>
                    <a:pt x="84" y="1093"/>
                    <a:pt x="0" y="1048"/>
                    <a:pt x="0" y="976"/>
                  </a:cubicBezTo>
                  <a:lnTo>
                    <a:pt x="0" y="117"/>
                  </a:lnTo>
                  <a:cubicBezTo>
                    <a:pt x="0" y="44"/>
                    <a:pt x="84" y="0"/>
                    <a:pt x="145" y="39"/>
                  </a:cubicBezTo>
                  <a:lnTo>
                    <a:pt x="831" y="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grpSp>
    </p:spTree>
    <p:extLst>
      <p:ext uri="{BB962C8B-B14F-4D97-AF65-F5344CB8AC3E}">
        <p14:creationId xmlns:p14="http://schemas.microsoft.com/office/powerpoint/2010/main" val="31250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spcBef>
                <a:spcPts val="0"/>
              </a:spcBef>
              <a:spcAft>
                <a:spcPts val="0"/>
              </a:spcAft>
            </a:pPr>
            <a:r>
              <a:rPr lang="en-US" b="1" dirty="0"/>
              <a:t>Slovak team in action </a:t>
            </a:r>
            <a:r>
              <a:rPr lang="mr-IN" b="1" dirty="0"/>
              <a:t>–</a:t>
            </a:r>
            <a:r>
              <a:rPr lang="en-US" b="1" dirty="0"/>
              <a:t> </a:t>
            </a:r>
          </a:p>
          <a:p>
            <a:pPr>
              <a:spcBef>
                <a:spcPts val="0"/>
              </a:spcBef>
              <a:spcAft>
                <a:spcPts val="0"/>
              </a:spcAft>
            </a:pPr>
            <a:r>
              <a:rPr lang="en-US" b="1" dirty="0"/>
              <a:t>In-hospital simulation</a:t>
            </a:r>
          </a:p>
        </p:txBody>
      </p:sp>
      <p:grpSp>
        <p:nvGrpSpPr>
          <p:cNvPr id="6" name="Group 5">
            <a:extLst>
              <a:ext uri="{FF2B5EF4-FFF2-40B4-BE49-F238E27FC236}">
                <a16:creationId xmlns:a16="http://schemas.microsoft.com/office/drawing/2014/main" id="{E15211D6-ADDC-49CF-8056-2379AE6ED946}"/>
              </a:ext>
            </a:extLst>
          </p:cNvPr>
          <p:cNvGrpSpPr/>
          <p:nvPr/>
        </p:nvGrpSpPr>
        <p:grpSpPr>
          <a:xfrm>
            <a:off x="4585291" y="2924159"/>
            <a:ext cx="458501" cy="273653"/>
            <a:chOff x="6169025" y="3081338"/>
            <a:chExt cx="1909763" cy="1139825"/>
          </a:xfrm>
          <a:solidFill>
            <a:schemeClr val="accent2"/>
          </a:solidFill>
        </p:grpSpPr>
        <p:sp>
          <p:nvSpPr>
            <p:cNvPr id="7" name="Freeform 1">
              <a:extLst>
                <a:ext uri="{FF2B5EF4-FFF2-40B4-BE49-F238E27FC236}">
                  <a16:creationId xmlns:a16="http://schemas.microsoft.com/office/drawing/2014/main" id="{AEAD1557-FDD6-4DC7-A531-76DCCAEC7465}"/>
                </a:ext>
              </a:extLst>
            </p:cNvPr>
            <p:cNvSpPr>
              <a:spLocks noChangeArrowheads="1"/>
            </p:cNvSpPr>
            <p:nvPr/>
          </p:nvSpPr>
          <p:spPr bwMode="auto">
            <a:xfrm>
              <a:off x="6169025" y="3081338"/>
              <a:ext cx="1909763" cy="1139825"/>
            </a:xfrm>
            <a:custGeom>
              <a:avLst/>
              <a:gdLst>
                <a:gd name="T0" fmla="*/ 4957 w 5304"/>
                <a:gd name="T1" fmla="*/ 312 h 3168"/>
                <a:gd name="T2" fmla="*/ 5303 w 5304"/>
                <a:gd name="T3" fmla="*/ 519 h 3168"/>
                <a:gd name="T4" fmla="*/ 5303 w 5304"/>
                <a:gd name="T5" fmla="*/ 2649 h 3168"/>
                <a:gd name="T6" fmla="*/ 4957 w 5304"/>
                <a:gd name="T7" fmla="*/ 2855 h 3168"/>
                <a:gd name="T8" fmla="*/ 3836 w 5304"/>
                <a:gd name="T9" fmla="*/ 2265 h 3168"/>
                <a:gd name="T10" fmla="*/ 3836 w 5304"/>
                <a:gd name="T11" fmla="*/ 2995 h 3168"/>
                <a:gd name="T12" fmla="*/ 3663 w 5304"/>
                <a:gd name="T13" fmla="*/ 3167 h 3168"/>
                <a:gd name="T14" fmla="*/ 173 w 5304"/>
                <a:gd name="T15" fmla="*/ 3167 h 3168"/>
                <a:gd name="T16" fmla="*/ 0 w 5304"/>
                <a:gd name="T17" fmla="*/ 2995 h 3168"/>
                <a:gd name="T18" fmla="*/ 0 w 5304"/>
                <a:gd name="T19" fmla="*/ 173 h 3168"/>
                <a:gd name="T20" fmla="*/ 173 w 5304"/>
                <a:gd name="T21" fmla="*/ 0 h 3168"/>
                <a:gd name="T22" fmla="*/ 3663 w 5304"/>
                <a:gd name="T23" fmla="*/ 0 h 3168"/>
                <a:gd name="T24" fmla="*/ 3836 w 5304"/>
                <a:gd name="T25" fmla="*/ 173 h 3168"/>
                <a:gd name="T26" fmla="*/ 3836 w 5304"/>
                <a:gd name="T27" fmla="*/ 904 h 3168"/>
                <a:gd name="T28" fmla="*/ 4957 w 5304"/>
                <a:gd name="T29" fmla="*/ 312 h 3168"/>
                <a:gd name="T30" fmla="*/ 1896 w 5304"/>
                <a:gd name="T31" fmla="*/ 2576 h 3168"/>
                <a:gd name="T32" fmla="*/ 2888 w 5304"/>
                <a:gd name="T33" fmla="*/ 1584 h 3168"/>
                <a:gd name="T34" fmla="*/ 1896 w 5304"/>
                <a:gd name="T35" fmla="*/ 591 h 3168"/>
                <a:gd name="T36" fmla="*/ 903 w 5304"/>
                <a:gd name="T37" fmla="*/ 1584 h 3168"/>
                <a:gd name="T38" fmla="*/ 1896 w 5304"/>
                <a:gd name="T39" fmla="*/ 2576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4" h="3168">
                  <a:moveTo>
                    <a:pt x="4957" y="312"/>
                  </a:moveTo>
                  <a:cubicBezTo>
                    <a:pt x="5113" y="229"/>
                    <a:pt x="5303" y="340"/>
                    <a:pt x="5303" y="519"/>
                  </a:cubicBezTo>
                  <a:lnTo>
                    <a:pt x="5303" y="2649"/>
                  </a:lnTo>
                  <a:cubicBezTo>
                    <a:pt x="5303" y="2827"/>
                    <a:pt x="5113" y="2939"/>
                    <a:pt x="4957" y="2855"/>
                  </a:cubicBezTo>
                  <a:lnTo>
                    <a:pt x="3836" y="2265"/>
                  </a:lnTo>
                  <a:lnTo>
                    <a:pt x="3836" y="2995"/>
                  </a:lnTo>
                  <a:cubicBezTo>
                    <a:pt x="3836" y="3089"/>
                    <a:pt x="3758" y="3167"/>
                    <a:pt x="3663" y="3167"/>
                  </a:cubicBezTo>
                  <a:lnTo>
                    <a:pt x="173" y="3167"/>
                  </a:lnTo>
                  <a:cubicBezTo>
                    <a:pt x="78" y="3167"/>
                    <a:pt x="0" y="3089"/>
                    <a:pt x="0" y="2995"/>
                  </a:cubicBezTo>
                  <a:lnTo>
                    <a:pt x="0" y="173"/>
                  </a:lnTo>
                  <a:cubicBezTo>
                    <a:pt x="0" y="78"/>
                    <a:pt x="78" y="0"/>
                    <a:pt x="173" y="0"/>
                  </a:cubicBezTo>
                  <a:lnTo>
                    <a:pt x="3663" y="0"/>
                  </a:lnTo>
                  <a:cubicBezTo>
                    <a:pt x="3758" y="0"/>
                    <a:pt x="3836" y="78"/>
                    <a:pt x="3836" y="173"/>
                  </a:cubicBezTo>
                  <a:lnTo>
                    <a:pt x="3836" y="904"/>
                  </a:lnTo>
                  <a:lnTo>
                    <a:pt x="4957" y="312"/>
                  </a:lnTo>
                  <a:close/>
                  <a:moveTo>
                    <a:pt x="1896" y="2576"/>
                  </a:moveTo>
                  <a:cubicBezTo>
                    <a:pt x="2443" y="2576"/>
                    <a:pt x="2888" y="2130"/>
                    <a:pt x="2888" y="1584"/>
                  </a:cubicBezTo>
                  <a:cubicBezTo>
                    <a:pt x="2888" y="1037"/>
                    <a:pt x="2443" y="591"/>
                    <a:pt x="1896" y="591"/>
                  </a:cubicBezTo>
                  <a:cubicBezTo>
                    <a:pt x="1349" y="591"/>
                    <a:pt x="903" y="1037"/>
                    <a:pt x="903" y="1584"/>
                  </a:cubicBezTo>
                  <a:cubicBezTo>
                    <a:pt x="903" y="2130"/>
                    <a:pt x="1349" y="2576"/>
                    <a:pt x="1896" y="25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sp>
          <p:nvSpPr>
            <p:cNvPr id="8" name="Freeform 2">
              <a:extLst>
                <a:ext uri="{FF2B5EF4-FFF2-40B4-BE49-F238E27FC236}">
                  <a16:creationId xmlns:a16="http://schemas.microsoft.com/office/drawing/2014/main" id="{2CEEA710-CF11-4AF0-AB20-96CD2C5CB132}"/>
                </a:ext>
              </a:extLst>
            </p:cNvPr>
            <p:cNvSpPr>
              <a:spLocks noChangeArrowheads="1"/>
            </p:cNvSpPr>
            <p:nvPr/>
          </p:nvSpPr>
          <p:spPr bwMode="auto">
            <a:xfrm>
              <a:off x="6729413" y="3454400"/>
              <a:ext cx="319087" cy="393700"/>
            </a:xfrm>
            <a:custGeom>
              <a:avLst/>
              <a:gdLst>
                <a:gd name="T0" fmla="*/ 831 w 888"/>
                <a:gd name="T1" fmla="*/ 468 h 1094"/>
                <a:gd name="T2" fmla="*/ 831 w 888"/>
                <a:gd name="T3" fmla="*/ 624 h 1094"/>
                <a:gd name="T4" fmla="*/ 145 w 888"/>
                <a:gd name="T5" fmla="*/ 1054 h 1094"/>
                <a:gd name="T6" fmla="*/ 0 w 888"/>
                <a:gd name="T7" fmla="*/ 976 h 1094"/>
                <a:gd name="T8" fmla="*/ 0 w 888"/>
                <a:gd name="T9" fmla="*/ 117 h 1094"/>
                <a:gd name="T10" fmla="*/ 145 w 888"/>
                <a:gd name="T11" fmla="*/ 39 h 1094"/>
                <a:gd name="T12" fmla="*/ 831 w 888"/>
                <a:gd name="T13" fmla="*/ 468 h 1094"/>
              </a:gdLst>
              <a:ahLst/>
              <a:cxnLst>
                <a:cxn ang="0">
                  <a:pos x="T0" y="T1"/>
                </a:cxn>
                <a:cxn ang="0">
                  <a:pos x="T2" y="T3"/>
                </a:cxn>
                <a:cxn ang="0">
                  <a:pos x="T4" y="T5"/>
                </a:cxn>
                <a:cxn ang="0">
                  <a:pos x="T6" y="T7"/>
                </a:cxn>
                <a:cxn ang="0">
                  <a:pos x="T8" y="T9"/>
                </a:cxn>
                <a:cxn ang="0">
                  <a:pos x="T10" y="T11"/>
                </a:cxn>
                <a:cxn ang="0">
                  <a:pos x="T12" y="T13"/>
                </a:cxn>
              </a:cxnLst>
              <a:rect l="0" t="0" r="r" b="b"/>
              <a:pathLst>
                <a:path w="888" h="1094">
                  <a:moveTo>
                    <a:pt x="831" y="468"/>
                  </a:moveTo>
                  <a:cubicBezTo>
                    <a:pt x="887" y="502"/>
                    <a:pt x="887" y="591"/>
                    <a:pt x="831" y="624"/>
                  </a:cubicBezTo>
                  <a:lnTo>
                    <a:pt x="145" y="1054"/>
                  </a:lnTo>
                  <a:cubicBezTo>
                    <a:pt x="84" y="1093"/>
                    <a:pt x="0" y="1048"/>
                    <a:pt x="0" y="976"/>
                  </a:cubicBezTo>
                  <a:lnTo>
                    <a:pt x="0" y="117"/>
                  </a:lnTo>
                  <a:cubicBezTo>
                    <a:pt x="0" y="44"/>
                    <a:pt x="84" y="0"/>
                    <a:pt x="145" y="39"/>
                  </a:cubicBezTo>
                  <a:lnTo>
                    <a:pt x="831" y="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grpSp>
    </p:spTree>
    <p:extLst>
      <p:ext uri="{BB962C8B-B14F-4D97-AF65-F5344CB8AC3E}">
        <p14:creationId xmlns:p14="http://schemas.microsoft.com/office/powerpoint/2010/main" val="429434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Hospital data</a:t>
            </a:r>
            <a:endParaRPr lang="en-US" dirty="0"/>
          </a:p>
        </p:txBody>
      </p:sp>
      <p:grpSp>
        <p:nvGrpSpPr>
          <p:cNvPr id="3" name="Group 2">
            <a:extLst>
              <a:ext uri="{FF2B5EF4-FFF2-40B4-BE49-F238E27FC236}">
                <a16:creationId xmlns:a16="http://schemas.microsoft.com/office/drawing/2014/main" id="{D379BD48-9DD1-4B3A-92D4-1B050D2F6065}"/>
              </a:ext>
            </a:extLst>
          </p:cNvPr>
          <p:cNvGrpSpPr/>
          <p:nvPr/>
        </p:nvGrpSpPr>
        <p:grpSpPr>
          <a:xfrm>
            <a:off x="3290996" y="1352673"/>
            <a:ext cx="2562549" cy="2799701"/>
            <a:chOff x="2863995" y="1803564"/>
            <a:chExt cx="3416732" cy="3732934"/>
          </a:xfrm>
        </p:grpSpPr>
        <p:grpSp>
          <p:nvGrpSpPr>
            <p:cNvPr id="26" name="Group 25">
              <a:extLst>
                <a:ext uri="{FF2B5EF4-FFF2-40B4-BE49-F238E27FC236}">
                  <a16:creationId xmlns:a16="http://schemas.microsoft.com/office/drawing/2014/main" id="{A74D16C3-F7A1-4811-A0E4-1AD213FB587A}"/>
                </a:ext>
              </a:extLst>
            </p:cNvPr>
            <p:cNvGrpSpPr/>
            <p:nvPr/>
          </p:nvGrpSpPr>
          <p:grpSpPr>
            <a:xfrm>
              <a:off x="2863995" y="1803564"/>
              <a:ext cx="3416732" cy="3732934"/>
              <a:chOff x="2762394" y="2851150"/>
              <a:chExt cx="2116137" cy="2311976"/>
            </a:xfrm>
            <a:solidFill>
              <a:schemeClr val="bg1">
                <a:lumMod val="85000"/>
              </a:schemeClr>
            </a:solidFill>
          </p:grpSpPr>
          <p:sp>
            <p:nvSpPr>
              <p:cNvPr id="27" name="Freeform 1">
                <a:extLst>
                  <a:ext uri="{FF2B5EF4-FFF2-40B4-BE49-F238E27FC236}">
                    <a16:creationId xmlns:a16="http://schemas.microsoft.com/office/drawing/2014/main" id="{607A8EC7-2B5A-4FF7-9530-53683BD2B18C}"/>
                  </a:ext>
                </a:extLst>
              </p:cNvPr>
              <p:cNvSpPr>
                <a:spLocks noChangeArrowheads="1"/>
              </p:cNvSpPr>
              <p:nvPr/>
            </p:nvSpPr>
            <p:spPr bwMode="auto">
              <a:xfrm>
                <a:off x="2762394" y="2851150"/>
                <a:ext cx="2116137" cy="1703387"/>
              </a:xfrm>
              <a:custGeom>
                <a:avLst/>
                <a:gdLst>
                  <a:gd name="T0" fmla="*/ 796 w 5876"/>
                  <a:gd name="T1" fmla="*/ 0 h 4730"/>
                  <a:gd name="T2" fmla="*/ 5080 w 5876"/>
                  <a:gd name="T3" fmla="*/ 0 h 4730"/>
                  <a:gd name="T4" fmla="*/ 5476 w 5876"/>
                  <a:gd name="T5" fmla="*/ 107 h 4730"/>
                  <a:gd name="T6" fmla="*/ 5768 w 5876"/>
                  <a:gd name="T7" fmla="*/ 399 h 4730"/>
                  <a:gd name="T8" fmla="*/ 5875 w 5876"/>
                  <a:gd name="T9" fmla="*/ 796 h 4730"/>
                  <a:gd name="T10" fmla="*/ 5875 w 5876"/>
                  <a:gd name="T11" fmla="*/ 3934 h 4730"/>
                  <a:gd name="T12" fmla="*/ 5768 w 5876"/>
                  <a:gd name="T13" fmla="*/ 4330 h 4730"/>
                  <a:gd name="T14" fmla="*/ 5476 w 5876"/>
                  <a:gd name="T15" fmla="*/ 4622 h 4730"/>
                  <a:gd name="T16" fmla="*/ 5080 w 5876"/>
                  <a:gd name="T17" fmla="*/ 4729 h 4730"/>
                  <a:gd name="T18" fmla="*/ 796 w 5876"/>
                  <a:gd name="T19" fmla="*/ 4729 h 4730"/>
                  <a:gd name="T20" fmla="*/ 399 w 5876"/>
                  <a:gd name="T21" fmla="*/ 4622 h 4730"/>
                  <a:gd name="T22" fmla="*/ 107 w 5876"/>
                  <a:gd name="T23" fmla="*/ 4330 h 4730"/>
                  <a:gd name="T24" fmla="*/ 0 w 5876"/>
                  <a:gd name="T25" fmla="*/ 3934 h 4730"/>
                  <a:gd name="T26" fmla="*/ 0 w 5876"/>
                  <a:gd name="T27" fmla="*/ 796 h 4730"/>
                  <a:gd name="T28" fmla="*/ 107 w 5876"/>
                  <a:gd name="T29" fmla="*/ 400 h 4730"/>
                  <a:gd name="T30" fmla="*/ 399 w 5876"/>
                  <a:gd name="T31" fmla="*/ 107 h 4730"/>
                  <a:gd name="T32" fmla="*/ 796 w 5876"/>
                  <a:gd name="T33" fmla="*/ 0 h 4730"/>
                  <a:gd name="T34" fmla="*/ 796 w 5876"/>
                  <a:gd name="T35" fmla="*/ 433 h 4730"/>
                  <a:gd name="T36" fmla="*/ 791 w 5876"/>
                  <a:gd name="T37" fmla="*/ 433 h 4730"/>
                  <a:gd name="T38" fmla="*/ 612 w 5876"/>
                  <a:gd name="T39" fmla="*/ 481 h 4730"/>
                  <a:gd name="T40" fmla="*/ 481 w 5876"/>
                  <a:gd name="T41" fmla="*/ 612 h 4730"/>
                  <a:gd name="T42" fmla="*/ 433 w 5876"/>
                  <a:gd name="T43" fmla="*/ 791 h 4730"/>
                  <a:gd name="T44" fmla="*/ 433 w 5876"/>
                  <a:gd name="T45" fmla="*/ 796 h 4730"/>
                  <a:gd name="T46" fmla="*/ 433 w 5876"/>
                  <a:gd name="T47" fmla="*/ 3934 h 4730"/>
                  <a:gd name="T48" fmla="*/ 433 w 5876"/>
                  <a:gd name="T49" fmla="*/ 3939 h 4730"/>
                  <a:gd name="T50" fmla="*/ 481 w 5876"/>
                  <a:gd name="T51" fmla="*/ 4118 h 4730"/>
                  <a:gd name="T52" fmla="*/ 612 w 5876"/>
                  <a:gd name="T53" fmla="*/ 4248 h 4730"/>
                  <a:gd name="T54" fmla="*/ 790 w 5876"/>
                  <a:gd name="T55" fmla="*/ 4296 h 4730"/>
                  <a:gd name="T56" fmla="*/ 796 w 5876"/>
                  <a:gd name="T57" fmla="*/ 4296 h 4730"/>
                  <a:gd name="T58" fmla="*/ 5080 w 5876"/>
                  <a:gd name="T59" fmla="*/ 4296 h 4730"/>
                  <a:gd name="T60" fmla="*/ 5086 w 5876"/>
                  <a:gd name="T61" fmla="*/ 4296 h 4730"/>
                  <a:gd name="T62" fmla="*/ 5264 w 5876"/>
                  <a:gd name="T63" fmla="*/ 4248 h 4730"/>
                  <a:gd name="T64" fmla="*/ 5395 w 5876"/>
                  <a:gd name="T65" fmla="*/ 4118 h 4730"/>
                  <a:gd name="T66" fmla="*/ 5443 w 5876"/>
                  <a:gd name="T67" fmla="*/ 3940 h 4730"/>
                  <a:gd name="T68" fmla="*/ 5443 w 5876"/>
                  <a:gd name="T69" fmla="*/ 3934 h 4730"/>
                  <a:gd name="T70" fmla="*/ 5443 w 5876"/>
                  <a:gd name="T71" fmla="*/ 796 h 4730"/>
                  <a:gd name="T72" fmla="*/ 5443 w 5876"/>
                  <a:gd name="T73" fmla="*/ 790 h 4730"/>
                  <a:gd name="T74" fmla="*/ 5395 w 5876"/>
                  <a:gd name="T75" fmla="*/ 612 h 4730"/>
                  <a:gd name="T76" fmla="*/ 5264 w 5876"/>
                  <a:gd name="T77" fmla="*/ 481 h 4730"/>
                  <a:gd name="T78" fmla="*/ 5086 w 5876"/>
                  <a:gd name="T79" fmla="*/ 433 h 4730"/>
                  <a:gd name="T80" fmla="*/ 5080 w 5876"/>
                  <a:gd name="T81" fmla="*/ 433 h 4730"/>
                  <a:gd name="T82" fmla="*/ 796 w 5876"/>
                  <a:gd name="T83" fmla="*/ 433 h 4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76" h="4730">
                    <a:moveTo>
                      <a:pt x="796" y="0"/>
                    </a:moveTo>
                    <a:lnTo>
                      <a:pt x="5080" y="0"/>
                    </a:lnTo>
                    <a:cubicBezTo>
                      <a:pt x="5226" y="0"/>
                      <a:pt x="5350" y="34"/>
                      <a:pt x="5476" y="107"/>
                    </a:cubicBezTo>
                    <a:cubicBezTo>
                      <a:pt x="5603" y="180"/>
                      <a:pt x="5695" y="272"/>
                      <a:pt x="5768" y="399"/>
                    </a:cubicBezTo>
                    <a:cubicBezTo>
                      <a:pt x="5841" y="526"/>
                      <a:pt x="5875" y="650"/>
                      <a:pt x="5875" y="796"/>
                    </a:cubicBezTo>
                    <a:lnTo>
                      <a:pt x="5875" y="3934"/>
                    </a:lnTo>
                    <a:cubicBezTo>
                      <a:pt x="5875" y="4080"/>
                      <a:pt x="5841" y="4204"/>
                      <a:pt x="5768" y="4330"/>
                    </a:cubicBezTo>
                    <a:cubicBezTo>
                      <a:pt x="5695" y="4457"/>
                      <a:pt x="5603" y="4549"/>
                      <a:pt x="5476" y="4622"/>
                    </a:cubicBezTo>
                    <a:cubicBezTo>
                      <a:pt x="5350" y="4695"/>
                      <a:pt x="5226" y="4729"/>
                      <a:pt x="5080" y="4729"/>
                    </a:cubicBezTo>
                    <a:lnTo>
                      <a:pt x="796" y="4729"/>
                    </a:lnTo>
                    <a:cubicBezTo>
                      <a:pt x="650" y="4729"/>
                      <a:pt x="526" y="4695"/>
                      <a:pt x="399" y="4622"/>
                    </a:cubicBezTo>
                    <a:cubicBezTo>
                      <a:pt x="272" y="4549"/>
                      <a:pt x="180" y="4457"/>
                      <a:pt x="107" y="4330"/>
                    </a:cubicBezTo>
                    <a:cubicBezTo>
                      <a:pt x="34" y="4204"/>
                      <a:pt x="0" y="4080"/>
                      <a:pt x="0" y="3934"/>
                    </a:cubicBezTo>
                    <a:lnTo>
                      <a:pt x="0" y="796"/>
                    </a:lnTo>
                    <a:cubicBezTo>
                      <a:pt x="0" y="650"/>
                      <a:pt x="34" y="526"/>
                      <a:pt x="107" y="400"/>
                    </a:cubicBezTo>
                    <a:cubicBezTo>
                      <a:pt x="180" y="272"/>
                      <a:pt x="272" y="181"/>
                      <a:pt x="399" y="107"/>
                    </a:cubicBezTo>
                    <a:cubicBezTo>
                      <a:pt x="526" y="34"/>
                      <a:pt x="650" y="1"/>
                      <a:pt x="796" y="0"/>
                    </a:cubicBezTo>
                    <a:close/>
                    <a:moveTo>
                      <a:pt x="796" y="433"/>
                    </a:moveTo>
                    <a:cubicBezTo>
                      <a:pt x="794" y="433"/>
                      <a:pt x="792" y="433"/>
                      <a:pt x="791" y="433"/>
                    </a:cubicBezTo>
                    <a:cubicBezTo>
                      <a:pt x="725" y="433"/>
                      <a:pt x="669" y="448"/>
                      <a:pt x="612" y="481"/>
                    </a:cubicBezTo>
                    <a:cubicBezTo>
                      <a:pt x="555" y="514"/>
                      <a:pt x="514" y="555"/>
                      <a:pt x="481" y="612"/>
                    </a:cubicBezTo>
                    <a:cubicBezTo>
                      <a:pt x="448" y="669"/>
                      <a:pt x="433" y="725"/>
                      <a:pt x="433" y="791"/>
                    </a:cubicBezTo>
                    <a:cubicBezTo>
                      <a:pt x="433" y="792"/>
                      <a:pt x="433" y="794"/>
                      <a:pt x="433" y="796"/>
                    </a:cubicBezTo>
                    <a:lnTo>
                      <a:pt x="433" y="3934"/>
                    </a:lnTo>
                    <a:cubicBezTo>
                      <a:pt x="433" y="3936"/>
                      <a:pt x="433" y="3937"/>
                      <a:pt x="433" y="3939"/>
                    </a:cubicBezTo>
                    <a:cubicBezTo>
                      <a:pt x="433" y="4005"/>
                      <a:pt x="448" y="4061"/>
                      <a:pt x="481" y="4118"/>
                    </a:cubicBezTo>
                    <a:cubicBezTo>
                      <a:pt x="514" y="4175"/>
                      <a:pt x="555" y="4215"/>
                      <a:pt x="612" y="4248"/>
                    </a:cubicBezTo>
                    <a:cubicBezTo>
                      <a:pt x="668" y="4281"/>
                      <a:pt x="724" y="4296"/>
                      <a:pt x="790" y="4296"/>
                    </a:cubicBezTo>
                    <a:cubicBezTo>
                      <a:pt x="792" y="4296"/>
                      <a:pt x="794" y="4296"/>
                      <a:pt x="796" y="4296"/>
                    </a:cubicBezTo>
                    <a:lnTo>
                      <a:pt x="5080" y="4296"/>
                    </a:lnTo>
                    <a:cubicBezTo>
                      <a:pt x="5082" y="4296"/>
                      <a:pt x="5084" y="4296"/>
                      <a:pt x="5086" y="4296"/>
                    </a:cubicBezTo>
                    <a:cubicBezTo>
                      <a:pt x="5152" y="4296"/>
                      <a:pt x="5207" y="4281"/>
                      <a:pt x="5264" y="4248"/>
                    </a:cubicBezTo>
                    <a:cubicBezTo>
                      <a:pt x="5321" y="4216"/>
                      <a:pt x="5362" y="4175"/>
                      <a:pt x="5395" y="4118"/>
                    </a:cubicBezTo>
                    <a:cubicBezTo>
                      <a:pt x="5428" y="4061"/>
                      <a:pt x="5443" y="4005"/>
                      <a:pt x="5443" y="3940"/>
                    </a:cubicBezTo>
                    <a:cubicBezTo>
                      <a:pt x="5443" y="3938"/>
                      <a:pt x="5443" y="3936"/>
                      <a:pt x="5443" y="3934"/>
                    </a:cubicBezTo>
                    <a:lnTo>
                      <a:pt x="5443" y="796"/>
                    </a:lnTo>
                    <a:cubicBezTo>
                      <a:pt x="5443" y="794"/>
                      <a:pt x="5443" y="792"/>
                      <a:pt x="5443" y="790"/>
                    </a:cubicBezTo>
                    <a:cubicBezTo>
                      <a:pt x="5443" y="724"/>
                      <a:pt x="5428" y="668"/>
                      <a:pt x="5395" y="612"/>
                    </a:cubicBezTo>
                    <a:cubicBezTo>
                      <a:pt x="5362" y="555"/>
                      <a:pt x="5321" y="514"/>
                      <a:pt x="5264" y="481"/>
                    </a:cubicBezTo>
                    <a:cubicBezTo>
                      <a:pt x="5207" y="448"/>
                      <a:pt x="5151" y="433"/>
                      <a:pt x="5086" y="433"/>
                    </a:cubicBezTo>
                    <a:cubicBezTo>
                      <a:pt x="5084" y="433"/>
                      <a:pt x="5082" y="433"/>
                      <a:pt x="5080" y="433"/>
                    </a:cubicBezTo>
                    <a:lnTo>
                      <a:pt x="796" y="43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sp>
            <p:nvSpPr>
              <p:cNvPr id="28" name="Freeform 2">
                <a:extLst>
                  <a:ext uri="{FF2B5EF4-FFF2-40B4-BE49-F238E27FC236}">
                    <a16:creationId xmlns:a16="http://schemas.microsoft.com/office/drawing/2014/main" id="{C41F11EC-B26B-44E3-AFD8-1AB6074BF831}"/>
                  </a:ext>
                </a:extLst>
              </p:cNvPr>
              <p:cNvSpPr>
                <a:spLocks noChangeArrowheads="1"/>
              </p:cNvSpPr>
              <p:nvPr/>
            </p:nvSpPr>
            <p:spPr bwMode="auto">
              <a:xfrm>
                <a:off x="3198956" y="4437062"/>
                <a:ext cx="661988" cy="642938"/>
              </a:xfrm>
              <a:custGeom>
                <a:avLst/>
                <a:gdLst>
                  <a:gd name="T0" fmla="*/ 1621 w 1839"/>
                  <a:gd name="T1" fmla="*/ 0 h 1785"/>
                  <a:gd name="T2" fmla="*/ 1620 w 1839"/>
                  <a:gd name="T3" fmla="*/ 1 h 1785"/>
                  <a:gd name="T4" fmla="*/ 1622 w 1839"/>
                  <a:gd name="T5" fmla="*/ 1 h 1785"/>
                  <a:gd name="T6" fmla="*/ 1730 w 1839"/>
                  <a:gd name="T7" fmla="*/ 30 h 1785"/>
                  <a:gd name="T8" fmla="*/ 1809 w 1839"/>
                  <a:gd name="T9" fmla="*/ 109 h 1785"/>
                  <a:gd name="T10" fmla="*/ 1838 w 1839"/>
                  <a:gd name="T11" fmla="*/ 217 h 1785"/>
                  <a:gd name="T12" fmla="*/ 1809 w 1839"/>
                  <a:gd name="T13" fmla="*/ 326 h 1785"/>
                  <a:gd name="T14" fmla="*/ 1769 w 1839"/>
                  <a:gd name="T15" fmla="*/ 376 h 1785"/>
                  <a:gd name="T16" fmla="*/ 362 w 1839"/>
                  <a:gd name="T17" fmla="*/ 1728 h 1785"/>
                  <a:gd name="T18" fmla="*/ 325 w 1839"/>
                  <a:gd name="T19" fmla="*/ 1755 h 1785"/>
                  <a:gd name="T20" fmla="*/ 216 w 1839"/>
                  <a:gd name="T21" fmla="*/ 1784 h 1785"/>
                  <a:gd name="T22" fmla="*/ 108 w 1839"/>
                  <a:gd name="T23" fmla="*/ 1755 h 1785"/>
                  <a:gd name="T24" fmla="*/ 29 w 1839"/>
                  <a:gd name="T25" fmla="*/ 1676 h 1785"/>
                  <a:gd name="T26" fmla="*/ 0 w 1839"/>
                  <a:gd name="T27" fmla="*/ 1568 h 1785"/>
                  <a:gd name="T28" fmla="*/ 29 w 1839"/>
                  <a:gd name="T29" fmla="*/ 1459 h 1785"/>
                  <a:gd name="T30" fmla="*/ 63 w 1839"/>
                  <a:gd name="T31" fmla="*/ 1415 h 1785"/>
                  <a:gd name="T32" fmla="*/ 1471 w 1839"/>
                  <a:gd name="T33" fmla="*/ 62 h 1785"/>
                  <a:gd name="T34" fmla="*/ 1515 w 1839"/>
                  <a:gd name="T35" fmla="*/ 29 h 1785"/>
                  <a:gd name="T36" fmla="*/ 1621 w 1839"/>
                  <a:gd name="T37" fmla="*/ 0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9" h="1785">
                    <a:moveTo>
                      <a:pt x="1621" y="0"/>
                    </a:moveTo>
                    <a:lnTo>
                      <a:pt x="1620" y="1"/>
                    </a:lnTo>
                    <a:cubicBezTo>
                      <a:pt x="1621" y="1"/>
                      <a:pt x="1622" y="1"/>
                      <a:pt x="1622" y="1"/>
                    </a:cubicBezTo>
                    <a:cubicBezTo>
                      <a:pt x="1662" y="1"/>
                      <a:pt x="1696" y="10"/>
                      <a:pt x="1730" y="30"/>
                    </a:cubicBezTo>
                    <a:cubicBezTo>
                      <a:pt x="1765" y="50"/>
                      <a:pt x="1789" y="75"/>
                      <a:pt x="1809" y="109"/>
                    </a:cubicBezTo>
                    <a:cubicBezTo>
                      <a:pt x="1829" y="144"/>
                      <a:pt x="1838" y="177"/>
                      <a:pt x="1838" y="217"/>
                    </a:cubicBezTo>
                    <a:cubicBezTo>
                      <a:pt x="1838" y="257"/>
                      <a:pt x="1829" y="291"/>
                      <a:pt x="1809" y="326"/>
                    </a:cubicBezTo>
                    <a:cubicBezTo>
                      <a:pt x="1798" y="345"/>
                      <a:pt x="1786" y="360"/>
                      <a:pt x="1769" y="376"/>
                    </a:cubicBezTo>
                    <a:lnTo>
                      <a:pt x="362" y="1728"/>
                    </a:lnTo>
                    <a:cubicBezTo>
                      <a:pt x="350" y="1739"/>
                      <a:pt x="339" y="1747"/>
                      <a:pt x="325" y="1755"/>
                    </a:cubicBezTo>
                    <a:cubicBezTo>
                      <a:pt x="290" y="1775"/>
                      <a:pt x="256" y="1784"/>
                      <a:pt x="216" y="1784"/>
                    </a:cubicBezTo>
                    <a:cubicBezTo>
                      <a:pt x="176" y="1784"/>
                      <a:pt x="143" y="1775"/>
                      <a:pt x="108" y="1755"/>
                    </a:cubicBezTo>
                    <a:cubicBezTo>
                      <a:pt x="73" y="1735"/>
                      <a:pt x="49" y="1711"/>
                      <a:pt x="29" y="1676"/>
                    </a:cubicBezTo>
                    <a:cubicBezTo>
                      <a:pt x="9" y="1641"/>
                      <a:pt x="0" y="1608"/>
                      <a:pt x="0" y="1568"/>
                    </a:cubicBezTo>
                    <a:cubicBezTo>
                      <a:pt x="0" y="1528"/>
                      <a:pt x="9" y="1494"/>
                      <a:pt x="29" y="1459"/>
                    </a:cubicBezTo>
                    <a:cubicBezTo>
                      <a:pt x="39" y="1442"/>
                      <a:pt x="49" y="1429"/>
                      <a:pt x="63" y="1415"/>
                    </a:cubicBezTo>
                    <a:lnTo>
                      <a:pt x="1471" y="62"/>
                    </a:lnTo>
                    <a:cubicBezTo>
                      <a:pt x="1485" y="49"/>
                      <a:pt x="1498" y="39"/>
                      <a:pt x="1515" y="29"/>
                    </a:cubicBezTo>
                    <a:cubicBezTo>
                      <a:pt x="1549" y="9"/>
                      <a:pt x="1582" y="0"/>
                      <a:pt x="16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sp>
            <p:nvSpPr>
              <p:cNvPr id="29" name="Freeform 3">
                <a:extLst>
                  <a:ext uri="{FF2B5EF4-FFF2-40B4-BE49-F238E27FC236}">
                    <a16:creationId xmlns:a16="http://schemas.microsoft.com/office/drawing/2014/main" id="{FF783292-26AB-4225-86D0-DE55B5D5DC3F}"/>
                  </a:ext>
                </a:extLst>
              </p:cNvPr>
              <p:cNvSpPr>
                <a:spLocks noChangeArrowheads="1"/>
              </p:cNvSpPr>
              <p:nvPr/>
            </p:nvSpPr>
            <p:spPr bwMode="auto">
              <a:xfrm>
                <a:off x="3779981" y="4437062"/>
                <a:ext cx="660400" cy="641350"/>
              </a:xfrm>
              <a:custGeom>
                <a:avLst/>
                <a:gdLst>
                  <a:gd name="T0" fmla="*/ 212 w 1835"/>
                  <a:gd name="T1" fmla="*/ 0 h 1781"/>
                  <a:gd name="T2" fmla="*/ 216 w 1835"/>
                  <a:gd name="T3" fmla="*/ 0 h 1781"/>
                  <a:gd name="T4" fmla="*/ 325 w 1835"/>
                  <a:gd name="T5" fmla="*/ 29 h 1781"/>
                  <a:gd name="T6" fmla="*/ 369 w 1835"/>
                  <a:gd name="T7" fmla="*/ 62 h 1781"/>
                  <a:gd name="T8" fmla="*/ 1777 w 1835"/>
                  <a:gd name="T9" fmla="*/ 1417 h 1781"/>
                  <a:gd name="T10" fmla="*/ 1805 w 1835"/>
                  <a:gd name="T11" fmla="*/ 1454 h 1781"/>
                  <a:gd name="T12" fmla="*/ 1834 w 1835"/>
                  <a:gd name="T13" fmla="*/ 1563 h 1781"/>
                  <a:gd name="T14" fmla="*/ 1805 w 1835"/>
                  <a:gd name="T15" fmla="*/ 1671 h 1781"/>
                  <a:gd name="T16" fmla="*/ 1726 w 1835"/>
                  <a:gd name="T17" fmla="*/ 1751 h 1781"/>
                  <a:gd name="T18" fmla="*/ 1617 w 1835"/>
                  <a:gd name="T19" fmla="*/ 1780 h 1781"/>
                  <a:gd name="T20" fmla="*/ 1509 w 1835"/>
                  <a:gd name="T21" fmla="*/ 1751 h 1781"/>
                  <a:gd name="T22" fmla="*/ 1476 w 1835"/>
                  <a:gd name="T23" fmla="*/ 1727 h 1781"/>
                  <a:gd name="T24" fmla="*/ 69 w 1835"/>
                  <a:gd name="T25" fmla="*/ 375 h 1781"/>
                  <a:gd name="T26" fmla="*/ 29 w 1835"/>
                  <a:gd name="T27" fmla="*/ 325 h 1781"/>
                  <a:gd name="T28" fmla="*/ 0 w 1835"/>
                  <a:gd name="T29" fmla="*/ 216 h 1781"/>
                  <a:gd name="T30" fmla="*/ 29 w 1835"/>
                  <a:gd name="T31" fmla="*/ 108 h 1781"/>
                  <a:gd name="T32" fmla="*/ 109 w 1835"/>
                  <a:gd name="T33" fmla="*/ 29 h 1781"/>
                  <a:gd name="T34" fmla="*/ 212 w 1835"/>
                  <a:gd name="T35"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5" h="1781">
                    <a:moveTo>
                      <a:pt x="212" y="0"/>
                    </a:moveTo>
                    <a:cubicBezTo>
                      <a:pt x="214" y="0"/>
                      <a:pt x="215" y="0"/>
                      <a:pt x="216" y="0"/>
                    </a:cubicBezTo>
                    <a:cubicBezTo>
                      <a:pt x="256" y="0"/>
                      <a:pt x="290" y="9"/>
                      <a:pt x="325" y="29"/>
                    </a:cubicBezTo>
                    <a:cubicBezTo>
                      <a:pt x="342" y="39"/>
                      <a:pt x="355" y="49"/>
                      <a:pt x="369" y="62"/>
                    </a:cubicBezTo>
                    <a:lnTo>
                      <a:pt x="1777" y="1417"/>
                    </a:lnTo>
                    <a:cubicBezTo>
                      <a:pt x="1789" y="1429"/>
                      <a:pt x="1797" y="1440"/>
                      <a:pt x="1805" y="1454"/>
                    </a:cubicBezTo>
                    <a:cubicBezTo>
                      <a:pt x="1825" y="1489"/>
                      <a:pt x="1834" y="1523"/>
                      <a:pt x="1834" y="1563"/>
                    </a:cubicBezTo>
                    <a:cubicBezTo>
                      <a:pt x="1834" y="1603"/>
                      <a:pt x="1825" y="1637"/>
                      <a:pt x="1805" y="1671"/>
                    </a:cubicBezTo>
                    <a:cubicBezTo>
                      <a:pt x="1785" y="1706"/>
                      <a:pt x="1761" y="1732"/>
                      <a:pt x="1726" y="1751"/>
                    </a:cubicBezTo>
                    <a:cubicBezTo>
                      <a:pt x="1692" y="1771"/>
                      <a:pt x="1657" y="1780"/>
                      <a:pt x="1617" y="1780"/>
                    </a:cubicBezTo>
                    <a:cubicBezTo>
                      <a:pt x="1577" y="1780"/>
                      <a:pt x="1544" y="1770"/>
                      <a:pt x="1509" y="1751"/>
                    </a:cubicBezTo>
                    <a:cubicBezTo>
                      <a:pt x="1497" y="1743"/>
                      <a:pt x="1487" y="1736"/>
                      <a:pt x="1476" y="1727"/>
                    </a:cubicBezTo>
                    <a:lnTo>
                      <a:pt x="69" y="375"/>
                    </a:lnTo>
                    <a:cubicBezTo>
                      <a:pt x="53" y="360"/>
                      <a:pt x="41" y="344"/>
                      <a:pt x="29" y="325"/>
                    </a:cubicBezTo>
                    <a:cubicBezTo>
                      <a:pt x="9" y="290"/>
                      <a:pt x="0" y="256"/>
                      <a:pt x="0" y="216"/>
                    </a:cubicBezTo>
                    <a:cubicBezTo>
                      <a:pt x="0" y="177"/>
                      <a:pt x="9" y="143"/>
                      <a:pt x="29" y="108"/>
                    </a:cubicBezTo>
                    <a:cubicBezTo>
                      <a:pt x="49" y="74"/>
                      <a:pt x="74" y="49"/>
                      <a:pt x="109" y="29"/>
                    </a:cubicBezTo>
                    <a:cubicBezTo>
                      <a:pt x="141" y="10"/>
                      <a:pt x="173" y="1"/>
                      <a:pt x="21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sp>
            <p:nvSpPr>
              <p:cNvPr id="30" name="Freeform 2">
                <a:extLst>
                  <a:ext uri="{FF2B5EF4-FFF2-40B4-BE49-F238E27FC236}">
                    <a16:creationId xmlns:a16="http://schemas.microsoft.com/office/drawing/2014/main" id="{E0DBCA42-5E43-4ACC-9C62-CDEA1E9060A1}"/>
                  </a:ext>
                </a:extLst>
              </p:cNvPr>
              <p:cNvSpPr>
                <a:spLocks noChangeArrowheads="1"/>
              </p:cNvSpPr>
              <p:nvPr/>
            </p:nvSpPr>
            <p:spPr bwMode="auto">
              <a:xfrm rot="18900000">
                <a:off x="3489467" y="4520188"/>
                <a:ext cx="661988" cy="642938"/>
              </a:xfrm>
              <a:custGeom>
                <a:avLst/>
                <a:gdLst>
                  <a:gd name="T0" fmla="*/ 1621 w 1839"/>
                  <a:gd name="T1" fmla="*/ 0 h 1785"/>
                  <a:gd name="T2" fmla="*/ 1620 w 1839"/>
                  <a:gd name="T3" fmla="*/ 1 h 1785"/>
                  <a:gd name="T4" fmla="*/ 1622 w 1839"/>
                  <a:gd name="T5" fmla="*/ 1 h 1785"/>
                  <a:gd name="T6" fmla="*/ 1730 w 1839"/>
                  <a:gd name="T7" fmla="*/ 30 h 1785"/>
                  <a:gd name="T8" fmla="*/ 1809 w 1839"/>
                  <a:gd name="T9" fmla="*/ 109 h 1785"/>
                  <a:gd name="T10" fmla="*/ 1838 w 1839"/>
                  <a:gd name="T11" fmla="*/ 217 h 1785"/>
                  <a:gd name="T12" fmla="*/ 1809 w 1839"/>
                  <a:gd name="T13" fmla="*/ 326 h 1785"/>
                  <a:gd name="T14" fmla="*/ 1769 w 1839"/>
                  <a:gd name="T15" fmla="*/ 376 h 1785"/>
                  <a:gd name="T16" fmla="*/ 362 w 1839"/>
                  <a:gd name="T17" fmla="*/ 1728 h 1785"/>
                  <a:gd name="T18" fmla="*/ 325 w 1839"/>
                  <a:gd name="T19" fmla="*/ 1755 h 1785"/>
                  <a:gd name="T20" fmla="*/ 216 w 1839"/>
                  <a:gd name="T21" fmla="*/ 1784 h 1785"/>
                  <a:gd name="T22" fmla="*/ 108 w 1839"/>
                  <a:gd name="T23" fmla="*/ 1755 h 1785"/>
                  <a:gd name="T24" fmla="*/ 29 w 1839"/>
                  <a:gd name="T25" fmla="*/ 1676 h 1785"/>
                  <a:gd name="T26" fmla="*/ 0 w 1839"/>
                  <a:gd name="T27" fmla="*/ 1568 h 1785"/>
                  <a:gd name="T28" fmla="*/ 29 w 1839"/>
                  <a:gd name="T29" fmla="*/ 1459 h 1785"/>
                  <a:gd name="T30" fmla="*/ 63 w 1839"/>
                  <a:gd name="T31" fmla="*/ 1415 h 1785"/>
                  <a:gd name="T32" fmla="*/ 1471 w 1839"/>
                  <a:gd name="T33" fmla="*/ 62 h 1785"/>
                  <a:gd name="T34" fmla="*/ 1515 w 1839"/>
                  <a:gd name="T35" fmla="*/ 29 h 1785"/>
                  <a:gd name="T36" fmla="*/ 1621 w 1839"/>
                  <a:gd name="T37" fmla="*/ 0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9" h="1785">
                    <a:moveTo>
                      <a:pt x="1621" y="0"/>
                    </a:moveTo>
                    <a:lnTo>
                      <a:pt x="1620" y="1"/>
                    </a:lnTo>
                    <a:cubicBezTo>
                      <a:pt x="1621" y="1"/>
                      <a:pt x="1622" y="1"/>
                      <a:pt x="1622" y="1"/>
                    </a:cubicBezTo>
                    <a:cubicBezTo>
                      <a:pt x="1662" y="1"/>
                      <a:pt x="1696" y="10"/>
                      <a:pt x="1730" y="30"/>
                    </a:cubicBezTo>
                    <a:cubicBezTo>
                      <a:pt x="1765" y="50"/>
                      <a:pt x="1789" y="75"/>
                      <a:pt x="1809" y="109"/>
                    </a:cubicBezTo>
                    <a:cubicBezTo>
                      <a:pt x="1829" y="144"/>
                      <a:pt x="1838" y="177"/>
                      <a:pt x="1838" y="217"/>
                    </a:cubicBezTo>
                    <a:cubicBezTo>
                      <a:pt x="1838" y="257"/>
                      <a:pt x="1829" y="291"/>
                      <a:pt x="1809" y="326"/>
                    </a:cubicBezTo>
                    <a:cubicBezTo>
                      <a:pt x="1798" y="345"/>
                      <a:pt x="1786" y="360"/>
                      <a:pt x="1769" y="376"/>
                    </a:cubicBezTo>
                    <a:lnTo>
                      <a:pt x="362" y="1728"/>
                    </a:lnTo>
                    <a:cubicBezTo>
                      <a:pt x="350" y="1739"/>
                      <a:pt x="339" y="1747"/>
                      <a:pt x="325" y="1755"/>
                    </a:cubicBezTo>
                    <a:cubicBezTo>
                      <a:pt x="290" y="1775"/>
                      <a:pt x="256" y="1784"/>
                      <a:pt x="216" y="1784"/>
                    </a:cubicBezTo>
                    <a:cubicBezTo>
                      <a:pt x="176" y="1784"/>
                      <a:pt x="143" y="1775"/>
                      <a:pt x="108" y="1755"/>
                    </a:cubicBezTo>
                    <a:cubicBezTo>
                      <a:pt x="73" y="1735"/>
                      <a:pt x="49" y="1711"/>
                      <a:pt x="29" y="1676"/>
                    </a:cubicBezTo>
                    <a:cubicBezTo>
                      <a:pt x="9" y="1641"/>
                      <a:pt x="0" y="1608"/>
                      <a:pt x="0" y="1568"/>
                    </a:cubicBezTo>
                    <a:cubicBezTo>
                      <a:pt x="0" y="1528"/>
                      <a:pt x="9" y="1494"/>
                      <a:pt x="29" y="1459"/>
                    </a:cubicBezTo>
                    <a:cubicBezTo>
                      <a:pt x="39" y="1442"/>
                      <a:pt x="49" y="1429"/>
                      <a:pt x="63" y="1415"/>
                    </a:cubicBezTo>
                    <a:lnTo>
                      <a:pt x="1471" y="62"/>
                    </a:lnTo>
                    <a:cubicBezTo>
                      <a:pt x="1485" y="49"/>
                      <a:pt x="1498" y="39"/>
                      <a:pt x="1515" y="29"/>
                    </a:cubicBezTo>
                    <a:cubicBezTo>
                      <a:pt x="1549" y="9"/>
                      <a:pt x="1582" y="0"/>
                      <a:pt x="16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grpSp>
        <p:sp>
          <p:nvSpPr>
            <p:cNvPr id="31" name="TextBox 30">
              <a:extLst>
                <a:ext uri="{FF2B5EF4-FFF2-40B4-BE49-F238E27FC236}">
                  <a16:creationId xmlns:a16="http://schemas.microsoft.com/office/drawing/2014/main" id="{7D0A0BD0-3A67-4BA4-BAE3-ED0D5FFD3D68}"/>
                </a:ext>
              </a:extLst>
            </p:cNvPr>
            <p:cNvSpPr txBox="1"/>
            <p:nvPr/>
          </p:nvSpPr>
          <p:spPr>
            <a:xfrm>
              <a:off x="3031743" y="2076072"/>
              <a:ext cx="3081236" cy="1046440"/>
            </a:xfrm>
            <a:prstGeom prst="rect">
              <a:avLst/>
            </a:prstGeom>
            <a:noFill/>
          </p:spPr>
          <p:txBody>
            <a:bodyPr wrap="square" rtlCol="0">
              <a:spAutoFit/>
            </a:bodyPr>
            <a:lstStyle/>
            <a:p>
              <a:pPr algn="ctr"/>
              <a:r>
                <a:rPr lang="en-GB" sz="2250" b="1" dirty="0">
                  <a:solidFill>
                    <a:schemeClr val="bg1">
                      <a:lumMod val="85000"/>
                    </a:schemeClr>
                  </a:solidFill>
                </a:rPr>
                <a:t>ADD YOUR OWN DATA HERE</a:t>
              </a:r>
            </a:p>
          </p:txBody>
        </p:sp>
        <p:pic>
          <p:nvPicPr>
            <p:cNvPr id="34" name="Picture 33">
              <a:extLst>
                <a:ext uri="{FF2B5EF4-FFF2-40B4-BE49-F238E27FC236}">
                  <a16:creationId xmlns:a16="http://schemas.microsoft.com/office/drawing/2014/main" id="{95A1B13A-9DF6-4712-80A6-8D445C71B601}"/>
                </a:ext>
              </a:extLst>
            </p:cNvPr>
            <p:cNvPicPr>
              <a:picLocks noChangeAspect="1"/>
            </p:cNvPicPr>
            <p:nvPr/>
          </p:nvPicPr>
          <p:blipFill>
            <a:blip r:embed="rId2"/>
            <a:stretch>
              <a:fillRect/>
            </a:stretch>
          </p:blipFill>
          <p:spPr>
            <a:xfrm>
              <a:off x="4014869" y="3119444"/>
              <a:ext cx="1114984" cy="1013829"/>
            </a:xfrm>
            <a:prstGeom prst="rect">
              <a:avLst/>
            </a:prstGeom>
          </p:spPr>
        </p:pic>
      </p:grpSp>
    </p:spTree>
    <p:extLst>
      <p:ext uri="{BB962C8B-B14F-4D97-AF65-F5344CB8AC3E}">
        <p14:creationId xmlns:p14="http://schemas.microsoft.com/office/powerpoint/2010/main" val="3227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a:t>5 Minutes </a:t>
            </a:r>
            <a:br>
              <a:rPr lang="en-US" b="1" dirty="0"/>
            </a:br>
            <a:r>
              <a:rPr lang="en-US" b="1" dirty="0"/>
              <a:t>Door to Therapy</a:t>
            </a:r>
          </a:p>
        </p:txBody>
      </p:sp>
      <p:grpSp>
        <p:nvGrpSpPr>
          <p:cNvPr id="6" name="Group 5">
            <a:extLst>
              <a:ext uri="{FF2B5EF4-FFF2-40B4-BE49-F238E27FC236}">
                <a16:creationId xmlns:a16="http://schemas.microsoft.com/office/drawing/2014/main" id="{E15211D6-ADDC-49CF-8056-2379AE6ED946}"/>
              </a:ext>
            </a:extLst>
          </p:cNvPr>
          <p:cNvGrpSpPr/>
          <p:nvPr/>
        </p:nvGrpSpPr>
        <p:grpSpPr>
          <a:xfrm>
            <a:off x="4585291" y="2924159"/>
            <a:ext cx="458501" cy="273653"/>
            <a:chOff x="6169025" y="3081338"/>
            <a:chExt cx="1909763" cy="1139825"/>
          </a:xfrm>
          <a:solidFill>
            <a:schemeClr val="accent2"/>
          </a:solidFill>
        </p:grpSpPr>
        <p:sp>
          <p:nvSpPr>
            <p:cNvPr id="7" name="Freeform 1">
              <a:extLst>
                <a:ext uri="{FF2B5EF4-FFF2-40B4-BE49-F238E27FC236}">
                  <a16:creationId xmlns:a16="http://schemas.microsoft.com/office/drawing/2014/main" id="{AEAD1557-FDD6-4DC7-A531-76DCCAEC7465}"/>
                </a:ext>
              </a:extLst>
            </p:cNvPr>
            <p:cNvSpPr>
              <a:spLocks noChangeArrowheads="1"/>
            </p:cNvSpPr>
            <p:nvPr/>
          </p:nvSpPr>
          <p:spPr bwMode="auto">
            <a:xfrm>
              <a:off x="6169025" y="3081338"/>
              <a:ext cx="1909763" cy="1139825"/>
            </a:xfrm>
            <a:custGeom>
              <a:avLst/>
              <a:gdLst>
                <a:gd name="T0" fmla="*/ 4957 w 5304"/>
                <a:gd name="T1" fmla="*/ 312 h 3168"/>
                <a:gd name="T2" fmla="*/ 5303 w 5304"/>
                <a:gd name="T3" fmla="*/ 519 h 3168"/>
                <a:gd name="T4" fmla="*/ 5303 w 5304"/>
                <a:gd name="T5" fmla="*/ 2649 h 3168"/>
                <a:gd name="T6" fmla="*/ 4957 w 5304"/>
                <a:gd name="T7" fmla="*/ 2855 h 3168"/>
                <a:gd name="T8" fmla="*/ 3836 w 5304"/>
                <a:gd name="T9" fmla="*/ 2265 h 3168"/>
                <a:gd name="T10" fmla="*/ 3836 w 5304"/>
                <a:gd name="T11" fmla="*/ 2995 h 3168"/>
                <a:gd name="T12" fmla="*/ 3663 w 5304"/>
                <a:gd name="T13" fmla="*/ 3167 h 3168"/>
                <a:gd name="T14" fmla="*/ 173 w 5304"/>
                <a:gd name="T15" fmla="*/ 3167 h 3168"/>
                <a:gd name="T16" fmla="*/ 0 w 5304"/>
                <a:gd name="T17" fmla="*/ 2995 h 3168"/>
                <a:gd name="T18" fmla="*/ 0 w 5304"/>
                <a:gd name="T19" fmla="*/ 173 h 3168"/>
                <a:gd name="T20" fmla="*/ 173 w 5304"/>
                <a:gd name="T21" fmla="*/ 0 h 3168"/>
                <a:gd name="T22" fmla="*/ 3663 w 5304"/>
                <a:gd name="T23" fmla="*/ 0 h 3168"/>
                <a:gd name="T24" fmla="*/ 3836 w 5304"/>
                <a:gd name="T25" fmla="*/ 173 h 3168"/>
                <a:gd name="T26" fmla="*/ 3836 w 5304"/>
                <a:gd name="T27" fmla="*/ 904 h 3168"/>
                <a:gd name="T28" fmla="*/ 4957 w 5304"/>
                <a:gd name="T29" fmla="*/ 312 h 3168"/>
                <a:gd name="T30" fmla="*/ 1896 w 5304"/>
                <a:gd name="T31" fmla="*/ 2576 h 3168"/>
                <a:gd name="T32" fmla="*/ 2888 w 5304"/>
                <a:gd name="T33" fmla="*/ 1584 h 3168"/>
                <a:gd name="T34" fmla="*/ 1896 w 5304"/>
                <a:gd name="T35" fmla="*/ 591 h 3168"/>
                <a:gd name="T36" fmla="*/ 903 w 5304"/>
                <a:gd name="T37" fmla="*/ 1584 h 3168"/>
                <a:gd name="T38" fmla="*/ 1896 w 5304"/>
                <a:gd name="T39" fmla="*/ 2576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4" h="3168">
                  <a:moveTo>
                    <a:pt x="4957" y="312"/>
                  </a:moveTo>
                  <a:cubicBezTo>
                    <a:pt x="5113" y="229"/>
                    <a:pt x="5303" y="340"/>
                    <a:pt x="5303" y="519"/>
                  </a:cubicBezTo>
                  <a:lnTo>
                    <a:pt x="5303" y="2649"/>
                  </a:lnTo>
                  <a:cubicBezTo>
                    <a:pt x="5303" y="2827"/>
                    <a:pt x="5113" y="2939"/>
                    <a:pt x="4957" y="2855"/>
                  </a:cubicBezTo>
                  <a:lnTo>
                    <a:pt x="3836" y="2265"/>
                  </a:lnTo>
                  <a:lnTo>
                    <a:pt x="3836" y="2995"/>
                  </a:lnTo>
                  <a:cubicBezTo>
                    <a:pt x="3836" y="3089"/>
                    <a:pt x="3758" y="3167"/>
                    <a:pt x="3663" y="3167"/>
                  </a:cubicBezTo>
                  <a:lnTo>
                    <a:pt x="173" y="3167"/>
                  </a:lnTo>
                  <a:cubicBezTo>
                    <a:pt x="78" y="3167"/>
                    <a:pt x="0" y="3089"/>
                    <a:pt x="0" y="2995"/>
                  </a:cubicBezTo>
                  <a:lnTo>
                    <a:pt x="0" y="173"/>
                  </a:lnTo>
                  <a:cubicBezTo>
                    <a:pt x="0" y="78"/>
                    <a:pt x="78" y="0"/>
                    <a:pt x="173" y="0"/>
                  </a:cubicBezTo>
                  <a:lnTo>
                    <a:pt x="3663" y="0"/>
                  </a:lnTo>
                  <a:cubicBezTo>
                    <a:pt x="3758" y="0"/>
                    <a:pt x="3836" y="78"/>
                    <a:pt x="3836" y="173"/>
                  </a:cubicBezTo>
                  <a:lnTo>
                    <a:pt x="3836" y="904"/>
                  </a:lnTo>
                  <a:lnTo>
                    <a:pt x="4957" y="312"/>
                  </a:lnTo>
                  <a:close/>
                  <a:moveTo>
                    <a:pt x="1896" y="2576"/>
                  </a:moveTo>
                  <a:cubicBezTo>
                    <a:pt x="2443" y="2576"/>
                    <a:pt x="2888" y="2130"/>
                    <a:pt x="2888" y="1584"/>
                  </a:cubicBezTo>
                  <a:cubicBezTo>
                    <a:pt x="2888" y="1037"/>
                    <a:pt x="2443" y="591"/>
                    <a:pt x="1896" y="591"/>
                  </a:cubicBezTo>
                  <a:cubicBezTo>
                    <a:pt x="1349" y="591"/>
                    <a:pt x="903" y="1037"/>
                    <a:pt x="903" y="1584"/>
                  </a:cubicBezTo>
                  <a:cubicBezTo>
                    <a:pt x="903" y="2130"/>
                    <a:pt x="1349" y="2576"/>
                    <a:pt x="1896" y="25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sp>
          <p:nvSpPr>
            <p:cNvPr id="8" name="Freeform 2">
              <a:extLst>
                <a:ext uri="{FF2B5EF4-FFF2-40B4-BE49-F238E27FC236}">
                  <a16:creationId xmlns:a16="http://schemas.microsoft.com/office/drawing/2014/main" id="{2CEEA710-CF11-4AF0-AB20-96CD2C5CB132}"/>
                </a:ext>
              </a:extLst>
            </p:cNvPr>
            <p:cNvSpPr>
              <a:spLocks noChangeArrowheads="1"/>
            </p:cNvSpPr>
            <p:nvPr/>
          </p:nvSpPr>
          <p:spPr bwMode="auto">
            <a:xfrm>
              <a:off x="6729413" y="3454400"/>
              <a:ext cx="319087" cy="393700"/>
            </a:xfrm>
            <a:custGeom>
              <a:avLst/>
              <a:gdLst>
                <a:gd name="T0" fmla="*/ 831 w 888"/>
                <a:gd name="T1" fmla="*/ 468 h 1094"/>
                <a:gd name="T2" fmla="*/ 831 w 888"/>
                <a:gd name="T3" fmla="*/ 624 h 1094"/>
                <a:gd name="T4" fmla="*/ 145 w 888"/>
                <a:gd name="T5" fmla="*/ 1054 h 1094"/>
                <a:gd name="T6" fmla="*/ 0 w 888"/>
                <a:gd name="T7" fmla="*/ 976 h 1094"/>
                <a:gd name="T8" fmla="*/ 0 w 888"/>
                <a:gd name="T9" fmla="*/ 117 h 1094"/>
                <a:gd name="T10" fmla="*/ 145 w 888"/>
                <a:gd name="T11" fmla="*/ 39 h 1094"/>
                <a:gd name="T12" fmla="*/ 831 w 888"/>
                <a:gd name="T13" fmla="*/ 468 h 1094"/>
              </a:gdLst>
              <a:ahLst/>
              <a:cxnLst>
                <a:cxn ang="0">
                  <a:pos x="T0" y="T1"/>
                </a:cxn>
                <a:cxn ang="0">
                  <a:pos x="T2" y="T3"/>
                </a:cxn>
                <a:cxn ang="0">
                  <a:pos x="T4" y="T5"/>
                </a:cxn>
                <a:cxn ang="0">
                  <a:pos x="T6" y="T7"/>
                </a:cxn>
                <a:cxn ang="0">
                  <a:pos x="T8" y="T9"/>
                </a:cxn>
                <a:cxn ang="0">
                  <a:pos x="T10" y="T11"/>
                </a:cxn>
                <a:cxn ang="0">
                  <a:pos x="T12" y="T13"/>
                </a:cxn>
              </a:cxnLst>
              <a:rect l="0" t="0" r="r" b="b"/>
              <a:pathLst>
                <a:path w="888" h="1094">
                  <a:moveTo>
                    <a:pt x="831" y="468"/>
                  </a:moveTo>
                  <a:cubicBezTo>
                    <a:pt x="887" y="502"/>
                    <a:pt x="887" y="591"/>
                    <a:pt x="831" y="624"/>
                  </a:cubicBezTo>
                  <a:lnTo>
                    <a:pt x="145" y="1054"/>
                  </a:lnTo>
                  <a:cubicBezTo>
                    <a:pt x="84" y="1093"/>
                    <a:pt x="0" y="1048"/>
                    <a:pt x="0" y="976"/>
                  </a:cubicBezTo>
                  <a:lnTo>
                    <a:pt x="0" y="117"/>
                  </a:lnTo>
                  <a:cubicBezTo>
                    <a:pt x="0" y="44"/>
                    <a:pt x="84" y="0"/>
                    <a:pt x="145" y="39"/>
                  </a:cubicBezTo>
                  <a:lnTo>
                    <a:pt x="831" y="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grpSp>
    </p:spTree>
    <p:extLst>
      <p:ext uri="{BB962C8B-B14F-4D97-AF65-F5344CB8AC3E}">
        <p14:creationId xmlns:p14="http://schemas.microsoft.com/office/powerpoint/2010/main" val="347375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458F4FC-C3EA-485E-9AA0-BF9B68297F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3657" y="479478"/>
            <a:ext cx="3500440" cy="4004100"/>
          </a:xfrm>
          <a:prstGeom prst="rect">
            <a:avLst/>
          </a:prstGeom>
          <a:noFill/>
          <a:ln w="31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496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a:t>
            </a:r>
          </a:p>
        </p:txBody>
      </p:sp>
      <p:pic>
        <p:nvPicPr>
          <p:cNvPr id="8" name="Picture 2">
            <a:extLst>
              <a:ext uri="{FF2B5EF4-FFF2-40B4-BE49-F238E27FC236}">
                <a16:creationId xmlns:a16="http://schemas.microsoft.com/office/drawing/2014/main" id="{8428CFD9-F209-4DE2-9746-C6F579641D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
          <a:stretch/>
        </p:blipFill>
        <p:spPr bwMode="auto">
          <a:xfrm>
            <a:off x="1794526" y="979714"/>
            <a:ext cx="2498631" cy="3509045"/>
          </a:xfrm>
          <a:prstGeom prst="rect">
            <a:avLst/>
          </a:prstGeom>
          <a:noFill/>
          <a:ln w="317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a:extLst>
              <a:ext uri="{FF2B5EF4-FFF2-40B4-BE49-F238E27FC236}">
                <a16:creationId xmlns:a16="http://schemas.microsoft.com/office/drawing/2014/main" id="{5B5F19F8-71E5-47D3-89D7-D3A64B39E9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33" r="3273"/>
          <a:stretch/>
        </p:blipFill>
        <p:spPr bwMode="auto">
          <a:xfrm>
            <a:off x="4364409" y="979715"/>
            <a:ext cx="2985067" cy="168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424A137A-6E5F-4840-9F63-527A619937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409" y="2741196"/>
            <a:ext cx="2985067" cy="174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05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patients pathway</a:t>
            </a:r>
          </a:p>
        </p:txBody>
      </p:sp>
      <p:sp>
        <p:nvSpPr>
          <p:cNvPr id="41" name="Footer Placeholder 4">
            <a:extLst>
              <a:ext uri="{FF2B5EF4-FFF2-40B4-BE49-F238E27FC236}">
                <a16:creationId xmlns:a16="http://schemas.microsoft.com/office/drawing/2014/main" id="{0B26BA5C-3E61-4DAD-B990-183B5EE0CB7A}"/>
              </a:ext>
            </a:extLst>
          </p:cNvPr>
          <p:cNvSpPr>
            <a:spLocks noGrp="1"/>
          </p:cNvSpPr>
          <p:nvPr>
            <p:ph type="ftr" sz="quarter" idx="11"/>
          </p:nvPr>
        </p:nvSpPr>
        <p:spPr/>
        <p:txBody>
          <a:bodyPr/>
          <a:lstStyle/>
          <a:p>
            <a:r>
              <a:rPr lang="en-GB" dirty="0" err="1"/>
              <a:t>Köhrmann</a:t>
            </a:r>
            <a:r>
              <a:rPr lang="en-GB" dirty="0"/>
              <a:t> M., </a:t>
            </a:r>
            <a:r>
              <a:rPr lang="en-GB" dirty="0" err="1"/>
              <a:t>Schellinger</a:t>
            </a:r>
            <a:r>
              <a:rPr lang="en-GB" dirty="0"/>
              <a:t> P. et al, Avoiding in hospital delays and eliminating the three-hour effect in thrombolysis for stroke International Journal of Stroke 6(6):493-7 February 2011 </a:t>
            </a:r>
          </a:p>
        </p:txBody>
      </p:sp>
      <p:sp>
        <p:nvSpPr>
          <p:cNvPr id="18" name="Rechteck 5">
            <a:extLst>
              <a:ext uri="{FF2B5EF4-FFF2-40B4-BE49-F238E27FC236}">
                <a16:creationId xmlns:a16="http://schemas.microsoft.com/office/drawing/2014/main" id="{9EFF11A5-36A0-4456-96AF-3D406D277FA9}"/>
              </a:ext>
            </a:extLst>
          </p:cNvPr>
          <p:cNvSpPr/>
          <p:nvPr/>
        </p:nvSpPr>
        <p:spPr>
          <a:xfrm>
            <a:off x="1220806" y="2006664"/>
            <a:ext cx="1925687" cy="57644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rgbClr val="58595B"/>
                </a:solidFill>
                <a:ea typeface="Gotham Book" charset="0"/>
                <a:cs typeface="Gotham Book" charset="0"/>
              </a:rPr>
              <a:t>VITAL SIGNS</a:t>
            </a:r>
          </a:p>
          <a:p>
            <a:pPr algn="ctr"/>
            <a:r>
              <a:rPr lang="en-GB" sz="800" dirty="0">
                <a:solidFill>
                  <a:srgbClr val="58595B"/>
                </a:solidFill>
                <a:ea typeface="Gotham Book" charset="0"/>
                <a:cs typeface="Gotham Book" charset="0"/>
              </a:rPr>
              <a:t>MEDICAL HISTORY</a:t>
            </a:r>
          </a:p>
          <a:p>
            <a:pPr algn="ctr"/>
            <a:r>
              <a:rPr lang="en-GB" sz="800" dirty="0">
                <a:solidFill>
                  <a:srgbClr val="58595B"/>
                </a:solidFill>
                <a:ea typeface="Gotham Book" charset="0"/>
                <a:cs typeface="Gotham Book" charset="0"/>
              </a:rPr>
              <a:t>SHORT NEUROLOGICAL EXAM (NIHSS)</a:t>
            </a:r>
          </a:p>
        </p:txBody>
      </p:sp>
      <p:sp>
        <p:nvSpPr>
          <p:cNvPr id="19" name="Rectangle 18">
            <a:extLst>
              <a:ext uri="{FF2B5EF4-FFF2-40B4-BE49-F238E27FC236}">
                <a16:creationId xmlns:a16="http://schemas.microsoft.com/office/drawing/2014/main" id="{3B286AA1-1963-41B6-9244-A2E88785FB33}"/>
              </a:ext>
            </a:extLst>
          </p:cNvPr>
          <p:cNvSpPr/>
          <p:nvPr/>
        </p:nvSpPr>
        <p:spPr>
          <a:xfrm>
            <a:off x="1220806" y="1698720"/>
            <a:ext cx="1925687" cy="255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35100" rtlCol="0" anchor="ctr"/>
          <a:lstStyle/>
          <a:p>
            <a:pPr algn="ctr"/>
            <a:r>
              <a:rPr lang="en-GB" sz="800" dirty="0">
                <a:solidFill>
                  <a:srgbClr val="FFFFFF"/>
                </a:solidFill>
                <a:ea typeface="Gotham Medium" charset="0"/>
                <a:cs typeface="Gotham Medium" charset="0"/>
              </a:rPr>
              <a:t>STROKE PHYSICIAN</a:t>
            </a:r>
          </a:p>
        </p:txBody>
      </p:sp>
      <p:sp>
        <p:nvSpPr>
          <p:cNvPr id="24" name="Rechteck 5">
            <a:extLst>
              <a:ext uri="{FF2B5EF4-FFF2-40B4-BE49-F238E27FC236}">
                <a16:creationId xmlns:a16="http://schemas.microsoft.com/office/drawing/2014/main" id="{6DC24F26-CAAA-441E-96B4-E87C07236AF8}"/>
              </a:ext>
            </a:extLst>
          </p:cNvPr>
          <p:cNvSpPr/>
          <p:nvPr/>
        </p:nvSpPr>
        <p:spPr>
          <a:xfrm>
            <a:off x="3361997" y="2006664"/>
            <a:ext cx="1925687" cy="576442"/>
          </a:xfrm>
          <a:prstGeom prst="rect">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rgbClr val="58595B"/>
                </a:solidFill>
                <a:ea typeface="Gotham Book" charset="0"/>
                <a:cs typeface="Gotham Book" charset="0"/>
              </a:rPr>
              <a:t>“POINT OF CARE” BLOOD TESTS</a:t>
            </a:r>
          </a:p>
          <a:p>
            <a:pPr algn="ctr"/>
            <a:r>
              <a:rPr lang="en-GB" sz="800" dirty="0">
                <a:solidFill>
                  <a:srgbClr val="58595B"/>
                </a:solidFill>
                <a:ea typeface="Gotham Book" charset="0"/>
                <a:cs typeface="Gotham Book" charset="0"/>
              </a:rPr>
              <a:t>(INR, GLUCOSE, HB, ELECTROLYTE PANEL)</a:t>
            </a:r>
          </a:p>
          <a:p>
            <a:pPr algn="ctr"/>
            <a:r>
              <a:rPr lang="en-GB" sz="800" dirty="0">
                <a:solidFill>
                  <a:srgbClr val="58595B"/>
                </a:solidFill>
                <a:ea typeface="Gotham Book" charset="0"/>
                <a:cs typeface="Gotham Book" charset="0"/>
              </a:rPr>
              <a:t>COMPLETE BLOOD TESTS</a:t>
            </a:r>
          </a:p>
          <a:p>
            <a:pPr algn="ctr"/>
            <a:r>
              <a:rPr lang="en-GB" sz="800" dirty="0">
                <a:solidFill>
                  <a:srgbClr val="58595B"/>
                </a:solidFill>
                <a:ea typeface="Gotham Book" charset="0"/>
                <a:cs typeface="Gotham Book" charset="0"/>
              </a:rPr>
              <a:t>(AVAILABLE DURING THROMBOLYSIS)</a:t>
            </a:r>
          </a:p>
        </p:txBody>
      </p:sp>
      <p:sp>
        <p:nvSpPr>
          <p:cNvPr id="28" name="Rectangle 27">
            <a:extLst>
              <a:ext uri="{FF2B5EF4-FFF2-40B4-BE49-F238E27FC236}">
                <a16:creationId xmlns:a16="http://schemas.microsoft.com/office/drawing/2014/main" id="{F435788B-29E1-4F95-9A6B-4A456A481555}"/>
              </a:ext>
            </a:extLst>
          </p:cNvPr>
          <p:cNvSpPr/>
          <p:nvPr/>
        </p:nvSpPr>
        <p:spPr>
          <a:xfrm>
            <a:off x="3361997" y="1698720"/>
            <a:ext cx="1925687" cy="255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35100" rtlCol="0" anchor="ctr"/>
          <a:lstStyle/>
          <a:p>
            <a:pPr algn="ctr"/>
            <a:r>
              <a:rPr lang="en-GB" sz="800" dirty="0">
                <a:solidFill>
                  <a:srgbClr val="FFFFFF"/>
                </a:solidFill>
                <a:ea typeface="Gotham Medium" charset="0"/>
                <a:cs typeface="Gotham Medium" charset="0"/>
              </a:rPr>
              <a:t>EMERGENCY NURSE</a:t>
            </a:r>
          </a:p>
        </p:txBody>
      </p:sp>
      <p:sp>
        <p:nvSpPr>
          <p:cNvPr id="29" name="Rechteck 5">
            <a:extLst>
              <a:ext uri="{FF2B5EF4-FFF2-40B4-BE49-F238E27FC236}">
                <a16:creationId xmlns:a16="http://schemas.microsoft.com/office/drawing/2014/main" id="{4EE5F8FE-5458-4079-8A17-D83765932D37}"/>
              </a:ext>
            </a:extLst>
          </p:cNvPr>
          <p:cNvSpPr/>
          <p:nvPr/>
        </p:nvSpPr>
        <p:spPr>
          <a:xfrm>
            <a:off x="2183648" y="3001992"/>
            <a:ext cx="2141193" cy="575764"/>
          </a:xfrm>
          <a:prstGeom prst="rect">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bg1"/>
                </a:solidFill>
                <a:ea typeface="Gotham Book" charset="0"/>
                <a:cs typeface="Gotham Book" charset="0"/>
              </a:rPr>
              <a:t>CT (LOCATED DIRECTLY AT ER)</a:t>
            </a:r>
          </a:p>
          <a:p>
            <a:pPr algn="ctr"/>
            <a:r>
              <a:rPr lang="en-GB" sz="800" dirty="0">
                <a:solidFill>
                  <a:schemeClr val="bg1"/>
                </a:solidFill>
                <a:ea typeface="Gotham Book" charset="0"/>
                <a:cs typeface="Gotham Book" charset="0"/>
              </a:rPr>
              <a:t>IMMEDIATE READING OF CT</a:t>
            </a:r>
          </a:p>
          <a:p>
            <a:pPr algn="ctr"/>
            <a:r>
              <a:rPr lang="en-GB" sz="800" dirty="0">
                <a:solidFill>
                  <a:schemeClr val="bg1"/>
                </a:solidFill>
                <a:ea typeface="Gotham Book" charset="0"/>
                <a:cs typeface="Gotham Book" charset="0"/>
              </a:rPr>
              <a:t>24/7 NEUROLOGICAL COVERAGE</a:t>
            </a:r>
          </a:p>
        </p:txBody>
      </p:sp>
      <p:sp>
        <p:nvSpPr>
          <p:cNvPr id="30" name="Rechteck 5">
            <a:extLst>
              <a:ext uri="{FF2B5EF4-FFF2-40B4-BE49-F238E27FC236}">
                <a16:creationId xmlns:a16="http://schemas.microsoft.com/office/drawing/2014/main" id="{3F730636-17E8-4020-A5D3-2BD71A32C7C2}"/>
              </a:ext>
            </a:extLst>
          </p:cNvPr>
          <p:cNvSpPr/>
          <p:nvPr/>
        </p:nvSpPr>
        <p:spPr>
          <a:xfrm>
            <a:off x="2183648" y="3996644"/>
            <a:ext cx="2141193" cy="255895"/>
          </a:xfrm>
          <a:prstGeom prst="rect">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b="1" dirty="0">
                <a:solidFill>
                  <a:schemeClr val="bg1"/>
                </a:solidFill>
                <a:ea typeface="Gotham Book" charset="0"/>
                <a:cs typeface="Gotham Book" charset="0"/>
              </a:rPr>
              <a:t>START THROMBOLYSIS IN THE CT-SCANNER</a:t>
            </a:r>
          </a:p>
        </p:txBody>
      </p:sp>
      <p:sp>
        <p:nvSpPr>
          <p:cNvPr id="31" name="Rechteck 5">
            <a:extLst>
              <a:ext uri="{FF2B5EF4-FFF2-40B4-BE49-F238E27FC236}">
                <a16:creationId xmlns:a16="http://schemas.microsoft.com/office/drawing/2014/main" id="{F2F4A6A7-6B02-46D7-86AD-25D37F179813}"/>
              </a:ext>
            </a:extLst>
          </p:cNvPr>
          <p:cNvSpPr/>
          <p:nvPr/>
        </p:nvSpPr>
        <p:spPr>
          <a:xfrm>
            <a:off x="2183648" y="1023939"/>
            <a:ext cx="2141193" cy="255895"/>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ea typeface="Gotham Book" charset="0"/>
                <a:cs typeface="Gotham Book" charset="0"/>
              </a:rPr>
              <a:t>ARRIVAL IN NEUROLOGICAL ER</a:t>
            </a:r>
          </a:p>
        </p:txBody>
      </p:sp>
      <p:cxnSp>
        <p:nvCxnSpPr>
          <p:cNvPr id="32" name="Connector: Elbow 31">
            <a:extLst>
              <a:ext uri="{FF2B5EF4-FFF2-40B4-BE49-F238E27FC236}">
                <a16:creationId xmlns:a16="http://schemas.microsoft.com/office/drawing/2014/main" id="{6A60DB2F-4BFC-4BDC-92D8-D7D14C1F53FF}"/>
              </a:ext>
            </a:extLst>
          </p:cNvPr>
          <p:cNvCxnSpPr>
            <a:cxnSpLocks/>
            <a:stCxn id="31" idx="2"/>
            <a:endCxn id="19" idx="0"/>
          </p:cNvCxnSpPr>
          <p:nvPr/>
        </p:nvCxnSpPr>
        <p:spPr>
          <a:xfrm rot="5400000">
            <a:off x="2509504" y="953980"/>
            <a:ext cx="418886" cy="1070595"/>
          </a:xfrm>
          <a:prstGeom prst="bentConnector3">
            <a:avLst/>
          </a:prstGeom>
          <a:ln w="28575" cap="rnd">
            <a:solidFill>
              <a:schemeClr val="accent3"/>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4CA91C47-1170-49CD-B998-E7AF8E943CED}"/>
              </a:ext>
            </a:extLst>
          </p:cNvPr>
          <p:cNvCxnSpPr>
            <a:cxnSpLocks/>
            <a:stCxn id="31" idx="2"/>
            <a:endCxn id="28" idx="0"/>
          </p:cNvCxnSpPr>
          <p:nvPr/>
        </p:nvCxnSpPr>
        <p:spPr>
          <a:xfrm rot="16200000" flipH="1">
            <a:off x="3580099" y="953980"/>
            <a:ext cx="418886" cy="1070596"/>
          </a:xfrm>
          <a:prstGeom prst="bentConnector3">
            <a:avLst/>
          </a:prstGeom>
          <a:ln w="28575" cap="rnd">
            <a:solidFill>
              <a:schemeClr val="accent3"/>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AF555DC4-42F2-423A-8713-AA3F5CC5D402}"/>
              </a:ext>
            </a:extLst>
          </p:cNvPr>
          <p:cNvCxnSpPr>
            <a:cxnSpLocks/>
            <a:stCxn id="18" idx="2"/>
            <a:endCxn id="29" idx="0"/>
          </p:cNvCxnSpPr>
          <p:nvPr/>
        </p:nvCxnSpPr>
        <p:spPr>
          <a:xfrm rot="16200000" flipH="1">
            <a:off x="2509504" y="2257252"/>
            <a:ext cx="418886" cy="1070595"/>
          </a:xfrm>
          <a:prstGeom prst="bentConnector3">
            <a:avLst/>
          </a:prstGeom>
          <a:ln w="28575" cap="rnd">
            <a:solidFill>
              <a:schemeClr val="accent3"/>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EB05AE36-941D-4538-8482-4D5DD093B8C8}"/>
              </a:ext>
            </a:extLst>
          </p:cNvPr>
          <p:cNvCxnSpPr>
            <a:cxnSpLocks/>
            <a:stCxn id="24" idx="2"/>
            <a:endCxn id="29" idx="0"/>
          </p:cNvCxnSpPr>
          <p:nvPr/>
        </p:nvCxnSpPr>
        <p:spPr>
          <a:xfrm rot="5400000">
            <a:off x="3580099" y="2257252"/>
            <a:ext cx="418886" cy="1070596"/>
          </a:xfrm>
          <a:prstGeom prst="bentConnector3">
            <a:avLst/>
          </a:prstGeom>
          <a:ln w="28575" cap="rnd">
            <a:solidFill>
              <a:schemeClr val="accent3"/>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532DDB5-DEEF-49A0-B678-9A8838480F89}"/>
              </a:ext>
            </a:extLst>
          </p:cNvPr>
          <p:cNvCxnSpPr>
            <a:cxnSpLocks/>
            <a:stCxn id="29" idx="2"/>
            <a:endCxn id="30" idx="0"/>
          </p:cNvCxnSpPr>
          <p:nvPr/>
        </p:nvCxnSpPr>
        <p:spPr>
          <a:xfrm>
            <a:off x="3254245" y="3577756"/>
            <a:ext cx="0" cy="418887"/>
          </a:xfrm>
          <a:prstGeom prst="straightConnector1">
            <a:avLst/>
          </a:prstGeom>
          <a:ln w="28575" cap="rnd">
            <a:solidFill>
              <a:schemeClr val="accent3"/>
            </a:solidFill>
            <a:prstDash val="sysDot"/>
            <a:round/>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BDBF5450-AC45-4350-B854-A819E4551E64}"/>
              </a:ext>
            </a:extLst>
          </p:cNvPr>
          <p:cNvGrpSpPr/>
          <p:nvPr/>
        </p:nvGrpSpPr>
        <p:grpSpPr>
          <a:xfrm>
            <a:off x="6317264" y="1835274"/>
            <a:ext cx="1605930" cy="1605930"/>
            <a:chOff x="3310506" y="1854947"/>
            <a:chExt cx="1224270" cy="1224270"/>
          </a:xfrm>
        </p:grpSpPr>
        <p:sp>
          <p:nvSpPr>
            <p:cNvPr id="38" name="Rechteck 7">
              <a:extLst>
                <a:ext uri="{FF2B5EF4-FFF2-40B4-BE49-F238E27FC236}">
                  <a16:creationId xmlns:a16="http://schemas.microsoft.com/office/drawing/2014/main" id="{72E4858F-952C-4D12-AC1F-C4967AF9AD28}"/>
                </a:ext>
              </a:extLst>
            </p:cNvPr>
            <p:cNvSpPr/>
            <p:nvPr/>
          </p:nvSpPr>
          <p:spPr bwMode="auto">
            <a:xfrm>
              <a:off x="3310506" y="1854947"/>
              <a:ext cx="1224270" cy="122427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800" dirty="0">
                  <a:solidFill>
                    <a:schemeClr val="bg1"/>
                  </a:solidFill>
                  <a:ea typeface="Gotham Book" charset="0"/>
                  <a:cs typeface="Gotham Book" charset="0"/>
                </a:rPr>
                <a:t>STRICT DOCUMENTATION </a:t>
              </a:r>
            </a:p>
            <a:p>
              <a:pPr algn="ctr"/>
              <a:r>
                <a:rPr lang="en-GB" sz="800" dirty="0">
                  <a:solidFill>
                    <a:schemeClr val="bg1"/>
                  </a:solidFill>
                  <a:ea typeface="Gotham Book" charset="0"/>
                  <a:cs typeface="Gotham Book" charset="0"/>
                </a:rPr>
                <a:t>AND CONSTANT REVIEW </a:t>
              </a:r>
            </a:p>
            <a:p>
              <a:pPr algn="ctr"/>
              <a:r>
                <a:rPr lang="en-GB" sz="800" dirty="0">
                  <a:solidFill>
                    <a:schemeClr val="bg1"/>
                  </a:solidFill>
                  <a:ea typeface="Gotham Book" charset="0"/>
                  <a:cs typeface="Gotham Book" charset="0"/>
                </a:rPr>
                <a:t>OF DOOR-TO-NEEDLE TIMES</a:t>
              </a:r>
            </a:p>
            <a:p>
              <a:pPr algn="ctr"/>
              <a:r>
                <a:rPr lang="en-GB" sz="800" dirty="0">
                  <a:solidFill>
                    <a:schemeClr val="accent2"/>
                  </a:solidFill>
                  <a:ea typeface="Gotham Book" charset="0"/>
                  <a:cs typeface="Gotham Book" charset="0"/>
                </a:rPr>
                <a:t>MEDIAN DOOR-TO-NEEDLE TIME 25 MIN</a:t>
              </a:r>
              <a:endParaRPr lang="en-US" sz="800" dirty="0">
                <a:solidFill>
                  <a:schemeClr val="accent2"/>
                </a:solidFill>
                <a:ea typeface="Gotham Book" charset="0"/>
                <a:cs typeface="Gotham Book" charset="0"/>
              </a:endParaRPr>
            </a:p>
          </p:txBody>
        </p:sp>
        <p:sp>
          <p:nvSpPr>
            <p:cNvPr id="39" name="Oval 38">
              <a:extLst>
                <a:ext uri="{FF2B5EF4-FFF2-40B4-BE49-F238E27FC236}">
                  <a16:creationId xmlns:a16="http://schemas.microsoft.com/office/drawing/2014/main" id="{F80EBB44-A061-4DB4-849D-D39D407AB1F7}"/>
                </a:ext>
              </a:extLst>
            </p:cNvPr>
            <p:cNvSpPr/>
            <p:nvPr/>
          </p:nvSpPr>
          <p:spPr>
            <a:xfrm>
              <a:off x="3372969" y="1917410"/>
              <a:ext cx="1099345" cy="1099345"/>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ea typeface="Gotham Book" charset="0"/>
                <a:cs typeface="Gotham Book" charset="0"/>
              </a:endParaRPr>
            </a:p>
          </p:txBody>
        </p:sp>
      </p:grpSp>
      <p:sp>
        <p:nvSpPr>
          <p:cNvPr id="40" name="Triangle 29">
            <a:extLst>
              <a:ext uri="{FF2B5EF4-FFF2-40B4-BE49-F238E27FC236}">
                <a16:creationId xmlns:a16="http://schemas.microsoft.com/office/drawing/2014/main" id="{44C11FEB-5707-4713-B911-FFB89A48E38F}"/>
              </a:ext>
            </a:extLst>
          </p:cNvPr>
          <p:cNvSpPr/>
          <p:nvPr/>
        </p:nvSpPr>
        <p:spPr>
          <a:xfrm rot="5400000">
            <a:off x="4188174" y="2337606"/>
            <a:ext cx="3228600" cy="601266"/>
          </a:xfrm>
          <a:prstGeom prst="triangle">
            <a:avLst>
              <a:gd name="adj" fmla="val 4963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FFFFFF"/>
              </a:solidFill>
              <a:latin typeface="Gotham Book" charset="0"/>
              <a:ea typeface="Gotham Book" charset="0"/>
              <a:cs typeface="Gotham Book" charset="0"/>
            </a:endParaRPr>
          </a:p>
        </p:txBody>
      </p:sp>
    </p:spTree>
    <p:extLst>
      <p:ext uri="{BB962C8B-B14F-4D97-AF65-F5344CB8AC3E}">
        <p14:creationId xmlns:p14="http://schemas.microsoft.com/office/powerpoint/2010/main" val="113718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Helsinki measures</a:t>
            </a:r>
            <a:br>
              <a:rPr lang="en-US"/>
            </a:br>
            <a:r>
              <a:rPr lang="en-US"/>
              <a:t>12 measures to reduce treatment delays</a:t>
            </a:r>
            <a:endParaRPr lang="en-US" dirty="0"/>
          </a:p>
        </p:txBody>
      </p:sp>
      <p:sp>
        <p:nvSpPr>
          <p:cNvPr id="44" name="Footer Placeholder 4">
            <a:extLst>
              <a:ext uri="{FF2B5EF4-FFF2-40B4-BE49-F238E27FC236}">
                <a16:creationId xmlns:a16="http://schemas.microsoft.com/office/drawing/2014/main" id="{6F2CECAA-F1C3-4C93-9FDE-D14205BDEDE6}"/>
              </a:ext>
            </a:extLst>
          </p:cNvPr>
          <p:cNvSpPr>
            <a:spLocks noGrp="1"/>
          </p:cNvSpPr>
          <p:nvPr>
            <p:ph type="ftr" sz="quarter" idx="11"/>
          </p:nvPr>
        </p:nvSpPr>
        <p:spPr/>
        <p:txBody>
          <a:bodyPr/>
          <a:lstStyle/>
          <a:p>
            <a:r>
              <a:rPr lang="en-US"/>
              <a:t>Meretoja</a:t>
            </a:r>
            <a:r>
              <a:rPr lang="en-US" dirty="0"/>
              <a:t> A1</a:t>
            </a:r>
            <a:r>
              <a:rPr lang="en-US"/>
              <a:t>, Strbian</a:t>
            </a:r>
            <a:r>
              <a:rPr lang="en-US" dirty="0"/>
              <a:t> D</a:t>
            </a:r>
            <a:r>
              <a:rPr lang="en-US"/>
              <a:t>, Mustanoja</a:t>
            </a:r>
            <a:r>
              <a:rPr lang="en-US" dirty="0"/>
              <a:t> S</a:t>
            </a:r>
            <a:r>
              <a:rPr lang="en-US"/>
              <a:t>, Tatlisumak</a:t>
            </a:r>
            <a:r>
              <a:rPr lang="en-US" dirty="0"/>
              <a:t> T</a:t>
            </a:r>
            <a:r>
              <a:rPr lang="en-US"/>
              <a:t>, Lindsberg</a:t>
            </a:r>
            <a:r>
              <a:rPr lang="en-US" dirty="0"/>
              <a:t> PJ</a:t>
            </a:r>
            <a:r>
              <a:rPr lang="en-US"/>
              <a:t>, Kaste</a:t>
            </a:r>
            <a:r>
              <a:rPr lang="en-US" dirty="0"/>
              <a:t> M Reducing in-hospital delay to 20 minutes in stroke thrombolysis. Neurology. 2012 Jul 24;79(4):306-13</a:t>
            </a:r>
          </a:p>
        </p:txBody>
      </p:sp>
      <p:sp>
        <p:nvSpPr>
          <p:cNvPr id="7" name="Textfeld 38">
            <a:extLst>
              <a:ext uri="{FF2B5EF4-FFF2-40B4-BE49-F238E27FC236}">
                <a16:creationId xmlns:a16="http://schemas.microsoft.com/office/drawing/2014/main" id="{3EA0BF75-2A27-4401-892F-9F6A02B92A9C}"/>
              </a:ext>
            </a:extLst>
          </p:cNvPr>
          <p:cNvSpPr txBox="1"/>
          <p:nvPr/>
        </p:nvSpPr>
        <p:spPr>
          <a:xfrm>
            <a:off x="1575199" y="1026995"/>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GB" sz="750" dirty="0">
                <a:solidFill>
                  <a:srgbClr val="58595B"/>
                </a:solidFill>
                <a:ea typeface="Gotham" charset="0"/>
                <a:cs typeface="Gotham" charset="0"/>
              </a:rPr>
              <a:t>EMS INVOLVEMENT: EDUCATION OF DISPATCHERS AND EMS PERSONNEL, STROKE HIGH-PRIORITY DISPATCH</a:t>
            </a:r>
            <a:endParaRPr lang="en-US" sz="750" dirty="0">
              <a:solidFill>
                <a:srgbClr val="58595B"/>
              </a:solidFill>
              <a:ea typeface="Gotham" charset="0"/>
              <a:cs typeface="Gotham" charset="0"/>
            </a:endParaRPr>
          </a:p>
        </p:txBody>
      </p:sp>
      <p:sp>
        <p:nvSpPr>
          <p:cNvPr id="13" name="Pentagon 5">
            <a:extLst>
              <a:ext uri="{FF2B5EF4-FFF2-40B4-BE49-F238E27FC236}">
                <a16:creationId xmlns:a16="http://schemas.microsoft.com/office/drawing/2014/main" id="{1F54B01F-0FEC-4234-98D0-0ED44E4F3673}"/>
              </a:ext>
            </a:extLst>
          </p:cNvPr>
          <p:cNvSpPr/>
          <p:nvPr/>
        </p:nvSpPr>
        <p:spPr>
          <a:xfrm>
            <a:off x="1575198" y="1026996"/>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1</a:t>
            </a:r>
          </a:p>
        </p:txBody>
      </p:sp>
      <p:sp>
        <p:nvSpPr>
          <p:cNvPr id="8" name="Textfeld 38">
            <a:extLst>
              <a:ext uri="{FF2B5EF4-FFF2-40B4-BE49-F238E27FC236}">
                <a16:creationId xmlns:a16="http://schemas.microsoft.com/office/drawing/2014/main" id="{E4A3FFEC-9892-4F07-8721-0B4E276C1F1B}"/>
              </a:ext>
            </a:extLst>
          </p:cNvPr>
          <p:cNvSpPr txBox="1"/>
          <p:nvPr/>
        </p:nvSpPr>
        <p:spPr>
          <a:xfrm>
            <a:off x="1575199" y="1582142"/>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US" sz="750" dirty="0">
                <a:solidFill>
                  <a:srgbClr val="58595B"/>
                </a:solidFill>
                <a:ea typeface="Gotham" charset="0"/>
                <a:cs typeface="Gotham" charset="0"/>
              </a:rPr>
              <a:t>HOSPITAL PRE-NOTIFICATION: EMS CONTACTS STROKE PHYSICIAN DIRECT VIA MOBILE PHONE</a:t>
            </a:r>
          </a:p>
        </p:txBody>
      </p:sp>
      <p:sp>
        <p:nvSpPr>
          <p:cNvPr id="14" name="Pentagon 43">
            <a:extLst>
              <a:ext uri="{FF2B5EF4-FFF2-40B4-BE49-F238E27FC236}">
                <a16:creationId xmlns:a16="http://schemas.microsoft.com/office/drawing/2014/main" id="{7A734310-7ECF-4D77-846D-5AFEE4AA37E0}"/>
              </a:ext>
            </a:extLst>
          </p:cNvPr>
          <p:cNvSpPr/>
          <p:nvPr/>
        </p:nvSpPr>
        <p:spPr>
          <a:xfrm>
            <a:off x="1575198" y="1582142"/>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2</a:t>
            </a:r>
          </a:p>
        </p:txBody>
      </p:sp>
      <p:sp>
        <p:nvSpPr>
          <p:cNvPr id="9" name="Textfeld 38">
            <a:extLst>
              <a:ext uri="{FF2B5EF4-FFF2-40B4-BE49-F238E27FC236}">
                <a16:creationId xmlns:a16="http://schemas.microsoft.com/office/drawing/2014/main" id="{A8D8327E-0C8D-470D-ACBF-AD0499C1E038}"/>
              </a:ext>
            </a:extLst>
          </p:cNvPr>
          <p:cNvSpPr txBox="1"/>
          <p:nvPr/>
        </p:nvSpPr>
        <p:spPr>
          <a:xfrm>
            <a:off x="1575199" y="2137288"/>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GB" sz="750" dirty="0">
                <a:solidFill>
                  <a:srgbClr val="58595B"/>
                </a:solidFill>
                <a:ea typeface="Gotham" charset="0"/>
                <a:cs typeface="Gotham" charset="0"/>
              </a:rPr>
              <a:t>ALARM AND PREORDER OF TESTS: LABORATORY AND CT ORDERED AND ALARMED AT PRE-NOTIFICATION</a:t>
            </a:r>
            <a:endParaRPr lang="en-US" sz="750" dirty="0">
              <a:solidFill>
                <a:srgbClr val="58595B"/>
              </a:solidFill>
              <a:ea typeface="Gotham" charset="0"/>
              <a:cs typeface="Gotham" charset="0"/>
            </a:endParaRPr>
          </a:p>
        </p:txBody>
      </p:sp>
      <p:sp>
        <p:nvSpPr>
          <p:cNvPr id="15" name="Pentagon 44">
            <a:extLst>
              <a:ext uri="{FF2B5EF4-FFF2-40B4-BE49-F238E27FC236}">
                <a16:creationId xmlns:a16="http://schemas.microsoft.com/office/drawing/2014/main" id="{C30A1593-CA9E-46BD-9205-167F61FC1152}"/>
              </a:ext>
            </a:extLst>
          </p:cNvPr>
          <p:cNvSpPr/>
          <p:nvPr/>
        </p:nvSpPr>
        <p:spPr>
          <a:xfrm>
            <a:off x="1575198" y="2137289"/>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3</a:t>
            </a:r>
          </a:p>
        </p:txBody>
      </p:sp>
      <p:sp>
        <p:nvSpPr>
          <p:cNvPr id="10" name="Textfeld 38">
            <a:extLst>
              <a:ext uri="{FF2B5EF4-FFF2-40B4-BE49-F238E27FC236}">
                <a16:creationId xmlns:a16="http://schemas.microsoft.com/office/drawing/2014/main" id="{1A64346D-3550-45B7-B8F0-59A04FF8D2BF}"/>
              </a:ext>
            </a:extLst>
          </p:cNvPr>
          <p:cNvSpPr txBox="1"/>
          <p:nvPr/>
        </p:nvSpPr>
        <p:spPr>
          <a:xfrm>
            <a:off x="1575199" y="2692435"/>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GB" sz="750" dirty="0">
                <a:solidFill>
                  <a:srgbClr val="58595B"/>
                </a:solidFill>
                <a:ea typeface="Gotham" charset="0"/>
                <a:cs typeface="Gotham" charset="0"/>
              </a:rPr>
              <a:t>NO DELAY CT INTERPRETATION: STROKE PHYSICIAN INTERPRETS THE CT, NOT WAITING FOR FORMAL RADIOLOGY REPORT</a:t>
            </a:r>
            <a:endParaRPr lang="en-US" sz="750" dirty="0">
              <a:solidFill>
                <a:srgbClr val="58595B"/>
              </a:solidFill>
              <a:ea typeface="Gotham" charset="0"/>
              <a:cs typeface="Gotham" charset="0"/>
            </a:endParaRPr>
          </a:p>
        </p:txBody>
      </p:sp>
      <p:sp>
        <p:nvSpPr>
          <p:cNvPr id="16" name="Pentagon 45">
            <a:extLst>
              <a:ext uri="{FF2B5EF4-FFF2-40B4-BE49-F238E27FC236}">
                <a16:creationId xmlns:a16="http://schemas.microsoft.com/office/drawing/2014/main" id="{8837FF34-5877-4B64-9CA5-B9ECDE9546D5}"/>
              </a:ext>
            </a:extLst>
          </p:cNvPr>
          <p:cNvSpPr/>
          <p:nvPr/>
        </p:nvSpPr>
        <p:spPr>
          <a:xfrm>
            <a:off x="1575198" y="2692435"/>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4</a:t>
            </a:r>
          </a:p>
        </p:txBody>
      </p:sp>
      <p:sp>
        <p:nvSpPr>
          <p:cNvPr id="12" name="Textfeld 38">
            <a:extLst>
              <a:ext uri="{FF2B5EF4-FFF2-40B4-BE49-F238E27FC236}">
                <a16:creationId xmlns:a16="http://schemas.microsoft.com/office/drawing/2014/main" id="{A4DADC47-61C6-455E-B81D-DCF59460A9F9}"/>
              </a:ext>
            </a:extLst>
          </p:cNvPr>
          <p:cNvSpPr txBox="1"/>
          <p:nvPr/>
        </p:nvSpPr>
        <p:spPr>
          <a:xfrm>
            <a:off x="1575199" y="3247581"/>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GB" sz="750" dirty="0">
                <a:solidFill>
                  <a:srgbClr val="58595B"/>
                </a:solidFill>
                <a:ea typeface="Gotham" charset="0"/>
                <a:cs typeface="Gotham" charset="0"/>
              </a:rPr>
              <a:t>PREMIXING OF TPA: WITH HIGHLY SUSPECTED THROMBOLYSIS CANDIDATES, TPA PREMIXED PRIOR TO PATIENT ARRIVAL</a:t>
            </a:r>
            <a:endParaRPr lang="en-US" sz="750" dirty="0">
              <a:solidFill>
                <a:srgbClr val="58595B"/>
              </a:solidFill>
              <a:ea typeface="Gotham" charset="0"/>
              <a:cs typeface="Gotham" charset="0"/>
            </a:endParaRPr>
          </a:p>
        </p:txBody>
      </p:sp>
      <p:sp>
        <p:nvSpPr>
          <p:cNvPr id="17" name="Pentagon 46">
            <a:extLst>
              <a:ext uri="{FF2B5EF4-FFF2-40B4-BE49-F238E27FC236}">
                <a16:creationId xmlns:a16="http://schemas.microsoft.com/office/drawing/2014/main" id="{E04581F3-8F50-4E73-B05D-E3F510E1D80E}"/>
              </a:ext>
            </a:extLst>
          </p:cNvPr>
          <p:cNvSpPr/>
          <p:nvPr/>
        </p:nvSpPr>
        <p:spPr>
          <a:xfrm>
            <a:off x="1575198" y="3247582"/>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5</a:t>
            </a:r>
          </a:p>
        </p:txBody>
      </p:sp>
      <p:sp>
        <p:nvSpPr>
          <p:cNvPr id="11" name="Textfeld 38">
            <a:extLst>
              <a:ext uri="{FF2B5EF4-FFF2-40B4-BE49-F238E27FC236}">
                <a16:creationId xmlns:a16="http://schemas.microsoft.com/office/drawing/2014/main" id="{599546AA-649F-4655-A620-9777B58241D0}"/>
              </a:ext>
            </a:extLst>
          </p:cNvPr>
          <p:cNvSpPr txBox="1"/>
          <p:nvPr/>
        </p:nvSpPr>
        <p:spPr>
          <a:xfrm>
            <a:off x="1575199" y="3802728"/>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GB" sz="750" dirty="0">
                <a:solidFill>
                  <a:srgbClr val="58595B"/>
                </a:solidFill>
                <a:ea typeface="Gotham" charset="0"/>
                <a:cs typeface="Gotham" charset="0"/>
              </a:rPr>
              <a:t>DELIVERY OF TPA ON CT TABLE: BOLUS ADMINISTERED ON CT TABLE</a:t>
            </a:r>
            <a:endParaRPr lang="en-US" sz="750" dirty="0">
              <a:solidFill>
                <a:srgbClr val="58595B"/>
              </a:solidFill>
              <a:ea typeface="Gotham" charset="0"/>
              <a:cs typeface="Gotham" charset="0"/>
            </a:endParaRPr>
          </a:p>
        </p:txBody>
      </p:sp>
      <p:sp>
        <p:nvSpPr>
          <p:cNvPr id="18" name="Pentagon 47">
            <a:extLst>
              <a:ext uri="{FF2B5EF4-FFF2-40B4-BE49-F238E27FC236}">
                <a16:creationId xmlns:a16="http://schemas.microsoft.com/office/drawing/2014/main" id="{9FCCAD5E-AF06-4B27-8CDB-AE8628AF060D}"/>
              </a:ext>
            </a:extLst>
          </p:cNvPr>
          <p:cNvSpPr/>
          <p:nvPr/>
        </p:nvSpPr>
        <p:spPr>
          <a:xfrm>
            <a:off x="1575198" y="3802728"/>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6</a:t>
            </a:r>
          </a:p>
        </p:txBody>
      </p:sp>
      <p:sp>
        <p:nvSpPr>
          <p:cNvPr id="27" name="Textfeld 38">
            <a:extLst>
              <a:ext uri="{FF2B5EF4-FFF2-40B4-BE49-F238E27FC236}">
                <a16:creationId xmlns:a16="http://schemas.microsoft.com/office/drawing/2014/main" id="{60F7F322-825B-4AB3-8B2B-193DF4493EB7}"/>
              </a:ext>
            </a:extLst>
          </p:cNvPr>
          <p:cNvSpPr txBox="1"/>
          <p:nvPr/>
        </p:nvSpPr>
        <p:spPr>
          <a:xfrm>
            <a:off x="4646499" y="1026996"/>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GB" sz="750" dirty="0">
                <a:solidFill>
                  <a:srgbClr val="58595B"/>
                </a:solidFill>
                <a:ea typeface="Gotham" charset="0"/>
                <a:cs typeface="Gotham" charset="0"/>
              </a:rPr>
              <a:t>CT RELOCATED TO ER: PATIENT TRANSFERS OF SEVERAL METERS, INCLUDING ELEVATORS, WERE NO LONGER NEEDED</a:t>
            </a:r>
            <a:endParaRPr lang="en-US" sz="750" dirty="0">
              <a:solidFill>
                <a:srgbClr val="58595B"/>
              </a:solidFill>
              <a:ea typeface="Gotham" charset="0"/>
              <a:cs typeface="Gotham" charset="0"/>
            </a:endParaRPr>
          </a:p>
        </p:txBody>
      </p:sp>
      <p:sp>
        <p:nvSpPr>
          <p:cNvPr id="28" name="Pentagon 5">
            <a:extLst>
              <a:ext uri="{FF2B5EF4-FFF2-40B4-BE49-F238E27FC236}">
                <a16:creationId xmlns:a16="http://schemas.microsoft.com/office/drawing/2014/main" id="{B3963E82-8BD8-423C-8B0B-92A0EAED514A}"/>
              </a:ext>
            </a:extLst>
          </p:cNvPr>
          <p:cNvSpPr/>
          <p:nvPr/>
        </p:nvSpPr>
        <p:spPr>
          <a:xfrm>
            <a:off x="4646499" y="1026996"/>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7</a:t>
            </a:r>
          </a:p>
        </p:txBody>
      </p:sp>
      <p:sp>
        <p:nvSpPr>
          <p:cNvPr id="30" name="Textfeld 38">
            <a:extLst>
              <a:ext uri="{FF2B5EF4-FFF2-40B4-BE49-F238E27FC236}">
                <a16:creationId xmlns:a16="http://schemas.microsoft.com/office/drawing/2014/main" id="{8E845B7A-C467-4BE2-89BF-9FBBA4D942EE}"/>
              </a:ext>
            </a:extLst>
          </p:cNvPr>
          <p:cNvSpPr txBox="1"/>
          <p:nvPr/>
        </p:nvSpPr>
        <p:spPr>
          <a:xfrm>
            <a:off x="4646499" y="1582143"/>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GB" sz="750" dirty="0">
                <a:solidFill>
                  <a:srgbClr val="58595B"/>
                </a:solidFill>
                <a:ea typeface="Gotham" charset="0"/>
                <a:cs typeface="Gotham" charset="0"/>
              </a:rPr>
              <a:t>CT PRIORITY AND CT TRANSFER: CT EMPTIED PRIOR TO PATIENT ARRIVAL, AND PATIENT TRANSFERRED STRAIGHT ONTO CT TABLE, NOT ER BED</a:t>
            </a:r>
            <a:endParaRPr lang="en-US" sz="750" dirty="0">
              <a:solidFill>
                <a:srgbClr val="58595B"/>
              </a:solidFill>
              <a:ea typeface="Gotham" charset="0"/>
              <a:cs typeface="Gotham" charset="0"/>
            </a:endParaRPr>
          </a:p>
        </p:txBody>
      </p:sp>
      <p:sp>
        <p:nvSpPr>
          <p:cNvPr id="31" name="Pentagon 43">
            <a:extLst>
              <a:ext uri="{FF2B5EF4-FFF2-40B4-BE49-F238E27FC236}">
                <a16:creationId xmlns:a16="http://schemas.microsoft.com/office/drawing/2014/main" id="{3FBB1AB6-92E1-49CF-8A4B-B0862DCF4060}"/>
              </a:ext>
            </a:extLst>
          </p:cNvPr>
          <p:cNvSpPr/>
          <p:nvPr/>
        </p:nvSpPr>
        <p:spPr>
          <a:xfrm>
            <a:off x="4646499" y="1582143"/>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8</a:t>
            </a:r>
          </a:p>
        </p:txBody>
      </p:sp>
      <p:sp>
        <p:nvSpPr>
          <p:cNvPr id="33" name="Textfeld 38">
            <a:extLst>
              <a:ext uri="{FF2B5EF4-FFF2-40B4-BE49-F238E27FC236}">
                <a16:creationId xmlns:a16="http://schemas.microsoft.com/office/drawing/2014/main" id="{7C4D8F88-E2B3-478F-94BB-E5E3225C28E1}"/>
              </a:ext>
            </a:extLst>
          </p:cNvPr>
          <p:cNvSpPr txBox="1"/>
          <p:nvPr/>
        </p:nvSpPr>
        <p:spPr>
          <a:xfrm>
            <a:off x="4646499" y="2137289"/>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GB" sz="750" dirty="0">
                <a:solidFill>
                  <a:srgbClr val="58595B"/>
                </a:solidFill>
                <a:ea typeface="Gotham" charset="0"/>
                <a:cs typeface="Gotham" charset="0"/>
              </a:rPr>
              <a:t>RAPID NEUROLOGIC EVALUATION: PATIENT IS EXAMINED UPON ARRIVAL ON CT TABLE</a:t>
            </a:r>
            <a:endParaRPr lang="en-US" sz="750" dirty="0">
              <a:solidFill>
                <a:srgbClr val="58595B"/>
              </a:solidFill>
              <a:ea typeface="Gotham" charset="0"/>
              <a:cs typeface="Gotham" charset="0"/>
            </a:endParaRPr>
          </a:p>
        </p:txBody>
      </p:sp>
      <p:sp>
        <p:nvSpPr>
          <p:cNvPr id="34" name="Pentagon 44">
            <a:extLst>
              <a:ext uri="{FF2B5EF4-FFF2-40B4-BE49-F238E27FC236}">
                <a16:creationId xmlns:a16="http://schemas.microsoft.com/office/drawing/2014/main" id="{E69F68D3-92BB-4AA5-8F28-158B01B1E82B}"/>
              </a:ext>
            </a:extLst>
          </p:cNvPr>
          <p:cNvSpPr/>
          <p:nvPr/>
        </p:nvSpPr>
        <p:spPr>
          <a:xfrm>
            <a:off x="4646499" y="2137290"/>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9</a:t>
            </a:r>
          </a:p>
        </p:txBody>
      </p:sp>
      <p:sp>
        <p:nvSpPr>
          <p:cNvPr id="36" name="Textfeld 38">
            <a:extLst>
              <a:ext uri="{FF2B5EF4-FFF2-40B4-BE49-F238E27FC236}">
                <a16:creationId xmlns:a16="http://schemas.microsoft.com/office/drawing/2014/main" id="{DEE18598-F31F-4880-849E-C9EA9C62B2E3}"/>
              </a:ext>
            </a:extLst>
          </p:cNvPr>
          <p:cNvSpPr txBox="1"/>
          <p:nvPr/>
        </p:nvSpPr>
        <p:spPr>
          <a:xfrm>
            <a:off x="4646499" y="2692436"/>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GB" sz="750" dirty="0">
                <a:solidFill>
                  <a:srgbClr val="58595B"/>
                </a:solidFill>
                <a:ea typeface="Gotham" charset="0"/>
                <a:cs typeface="Gotham" charset="0"/>
              </a:rPr>
              <a:t>PRE-ACQUISITION OF HISTORY: STATEWIDE ELECTRONIC PATIENT RECORDS AND EYEWITNESS INTERVIEW BEFORE/DURING TRANSPORTATION</a:t>
            </a:r>
            <a:endParaRPr lang="en-US" sz="750" dirty="0">
              <a:solidFill>
                <a:srgbClr val="58595B"/>
              </a:solidFill>
              <a:ea typeface="Gotham" charset="0"/>
              <a:cs typeface="Gotham" charset="0"/>
            </a:endParaRPr>
          </a:p>
        </p:txBody>
      </p:sp>
      <p:sp>
        <p:nvSpPr>
          <p:cNvPr id="37" name="Pentagon 45">
            <a:extLst>
              <a:ext uri="{FF2B5EF4-FFF2-40B4-BE49-F238E27FC236}">
                <a16:creationId xmlns:a16="http://schemas.microsoft.com/office/drawing/2014/main" id="{D738AB7E-1443-4CF8-B556-89DCD2604B75}"/>
              </a:ext>
            </a:extLst>
          </p:cNvPr>
          <p:cNvSpPr/>
          <p:nvPr/>
        </p:nvSpPr>
        <p:spPr>
          <a:xfrm>
            <a:off x="4646499" y="2692436"/>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10</a:t>
            </a:r>
          </a:p>
        </p:txBody>
      </p:sp>
      <p:sp>
        <p:nvSpPr>
          <p:cNvPr id="39" name="Textfeld 38">
            <a:extLst>
              <a:ext uri="{FF2B5EF4-FFF2-40B4-BE49-F238E27FC236}">
                <a16:creationId xmlns:a16="http://schemas.microsoft.com/office/drawing/2014/main" id="{A41DA952-8347-4425-909F-F8988CB8AE8A}"/>
              </a:ext>
            </a:extLst>
          </p:cNvPr>
          <p:cNvSpPr txBox="1"/>
          <p:nvPr/>
        </p:nvSpPr>
        <p:spPr>
          <a:xfrm>
            <a:off x="4646499" y="3247582"/>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GB" sz="750" dirty="0">
                <a:solidFill>
                  <a:srgbClr val="58595B"/>
                </a:solidFill>
                <a:ea typeface="Gotham" charset="0"/>
                <a:cs typeface="Gotham" charset="0"/>
              </a:rPr>
              <a:t>POINT-OF-CARE INR: LABORATORY PERSONNEL DRAW BLOOD WHILE PATIENT ON CT TABLE, AND PERFORM INSTANT POC INR</a:t>
            </a:r>
            <a:endParaRPr lang="en-US" sz="750" dirty="0">
              <a:solidFill>
                <a:srgbClr val="58595B"/>
              </a:solidFill>
              <a:ea typeface="Gotham" charset="0"/>
              <a:cs typeface="Gotham" charset="0"/>
            </a:endParaRPr>
          </a:p>
        </p:txBody>
      </p:sp>
      <p:sp>
        <p:nvSpPr>
          <p:cNvPr id="40" name="Pentagon 46">
            <a:extLst>
              <a:ext uri="{FF2B5EF4-FFF2-40B4-BE49-F238E27FC236}">
                <a16:creationId xmlns:a16="http://schemas.microsoft.com/office/drawing/2014/main" id="{DEC23DB8-1A75-42B7-938A-4DFC1A6D1F6C}"/>
              </a:ext>
            </a:extLst>
          </p:cNvPr>
          <p:cNvSpPr/>
          <p:nvPr/>
        </p:nvSpPr>
        <p:spPr>
          <a:xfrm>
            <a:off x="4646499" y="3247583"/>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11</a:t>
            </a:r>
          </a:p>
        </p:txBody>
      </p:sp>
      <p:sp>
        <p:nvSpPr>
          <p:cNvPr id="42" name="Textfeld 38">
            <a:extLst>
              <a:ext uri="{FF2B5EF4-FFF2-40B4-BE49-F238E27FC236}">
                <a16:creationId xmlns:a16="http://schemas.microsoft.com/office/drawing/2014/main" id="{0D98B3A3-3EA2-4E75-BEC5-0B01CE97CEA7}"/>
              </a:ext>
            </a:extLst>
          </p:cNvPr>
          <p:cNvSpPr txBox="1"/>
          <p:nvPr/>
        </p:nvSpPr>
        <p:spPr>
          <a:xfrm>
            <a:off x="4646499" y="3802728"/>
            <a:ext cx="2926385" cy="427695"/>
          </a:xfrm>
          <a:prstGeom prst="rect">
            <a:avLst/>
          </a:prstGeom>
          <a:solidFill>
            <a:schemeClr val="bg2"/>
          </a:solidFill>
        </p:spPr>
        <p:txBody>
          <a:bodyPr wrap="square" lIns="594000" tIns="0" rIns="162000" bIns="0" rtlCol="0" anchor="ctr">
            <a:noAutofit/>
          </a:bodyPr>
          <a:lstStyle/>
          <a:p>
            <a:pPr algn="ctr">
              <a:buClr>
                <a:srgbClr val="EE1C25"/>
              </a:buClr>
              <a:buSzPct val="100000"/>
            </a:pPr>
            <a:r>
              <a:rPr lang="en-GB" sz="750" dirty="0">
                <a:solidFill>
                  <a:srgbClr val="58595B"/>
                </a:solidFill>
                <a:ea typeface="Gotham" charset="0"/>
                <a:cs typeface="Gotham" charset="0"/>
              </a:rPr>
              <a:t>REDUCED IMAGING: WHILE ALL PATIENTS HAVE A CT, ADVANCED IMAGING RESERVED FOR UNCLEAR                             CASES ONLY</a:t>
            </a:r>
            <a:endParaRPr lang="en-US" sz="750" dirty="0">
              <a:solidFill>
                <a:srgbClr val="58595B"/>
              </a:solidFill>
              <a:ea typeface="Gotham" charset="0"/>
              <a:cs typeface="Gotham" charset="0"/>
            </a:endParaRPr>
          </a:p>
        </p:txBody>
      </p:sp>
      <p:sp>
        <p:nvSpPr>
          <p:cNvPr id="43" name="Pentagon 47">
            <a:extLst>
              <a:ext uri="{FF2B5EF4-FFF2-40B4-BE49-F238E27FC236}">
                <a16:creationId xmlns:a16="http://schemas.microsoft.com/office/drawing/2014/main" id="{C121D854-F232-4EB3-BAE6-1D2D3316B482}"/>
              </a:ext>
            </a:extLst>
          </p:cNvPr>
          <p:cNvSpPr/>
          <p:nvPr/>
        </p:nvSpPr>
        <p:spPr>
          <a:xfrm>
            <a:off x="4646499" y="3802728"/>
            <a:ext cx="568948" cy="42769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GB" sz="1050" b="1" dirty="0">
                <a:ea typeface="Gotham Book" charset="0"/>
                <a:cs typeface="Gotham Book" charset="0"/>
              </a:rPr>
              <a:t>12</a:t>
            </a:r>
          </a:p>
        </p:txBody>
      </p:sp>
    </p:spTree>
    <p:extLst>
      <p:ext uri="{BB962C8B-B14F-4D97-AF65-F5344CB8AC3E}">
        <p14:creationId xmlns:p14="http://schemas.microsoft.com/office/powerpoint/2010/main" val="305234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ppt_x</p:attrName>
                                        </p:attrNameLst>
                                      </p:cBhvr>
                                      <p:tavLst>
                                        <p:tav tm="0">
                                          <p:val>
                                            <p:strVal val="#ppt_x-#ppt_w*1.125000"/>
                                          </p:val>
                                        </p:tav>
                                        <p:tav tm="100000">
                                          <p:val>
                                            <p:strVal val="#ppt_x"/>
                                          </p:val>
                                        </p:tav>
                                      </p:tavLst>
                                    </p:anim>
                                    <p:animEffect transition="in" filter="wipe(right)">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p:tgtEl>
                                          <p:spTgt spid="17"/>
                                        </p:tgtEl>
                                        <p:attrNameLst>
                                          <p:attrName>ppt_x</p:attrName>
                                        </p:attrNameLst>
                                      </p:cBhvr>
                                      <p:tavLst>
                                        <p:tav tm="0">
                                          <p:val>
                                            <p:strVal val="#ppt_x-#ppt_w*1.125000"/>
                                          </p:val>
                                        </p:tav>
                                        <p:tav tm="100000">
                                          <p:val>
                                            <p:strVal val="#ppt_x"/>
                                          </p:val>
                                        </p:tav>
                                      </p:tavLst>
                                    </p:anim>
                                    <p:animEffect transition="in" filter="wipe(right)">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p:tgtEl>
                                          <p:spTgt spid="28"/>
                                        </p:tgtEl>
                                        <p:attrNameLst>
                                          <p:attrName>ppt_x</p:attrName>
                                        </p:attrNameLst>
                                      </p:cBhvr>
                                      <p:tavLst>
                                        <p:tav tm="0">
                                          <p:val>
                                            <p:strVal val="#ppt_x-#ppt_w*1.125000"/>
                                          </p:val>
                                        </p:tav>
                                        <p:tav tm="100000">
                                          <p:val>
                                            <p:strVal val="#ppt_x"/>
                                          </p:val>
                                        </p:tav>
                                      </p:tavLst>
                                    </p:anim>
                                    <p:animEffect transition="in" filter="wipe(right)">
                                      <p:cBhvr>
                                        <p:cTn id="62" dur="500"/>
                                        <p:tgtEl>
                                          <p:spTgt spid="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8"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p:tgtEl>
                                          <p:spTgt spid="31"/>
                                        </p:tgtEl>
                                        <p:attrNameLst>
                                          <p:attrName>ppt_x</p:attrName>
                                        </p:attrNameLst>
                                      </p:cBhvr>
                                      <p:tavLst>
                                        <p:tav tm="0">
                                          <p:val>
                                            <p:strVal val="#ppt_x-#ppt_w*1.125000"/>
                                          </p:val>
                                        </p:tav>
                                        <p:tav tm="100000">
                                          <p:val>
                                            <p:strVal val="#ppt_x"/>
                                          </p:val>
                                        </p:tav>
                                      </p:tavLst>
                                    </p:anim>
                                    <p:animEffect transition="in" filter="wipe(right)">
                                      <p:cBhvr>
                                        <p:cTn id="71" dur="500"/>
                                        <p:tgtEl>
                                          <p:spTgt spid="3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p:tgtEl>
                                          <p:spTgt spid="34"/>
                                        </p:tgtEl>
                                        <p:attrNameLst>
                                          <p:attrName>ppt_x</p:attrName>
                                        </p:attrNameLst>
                                      </p:cBhvr>
                                      <p:tavLst>
                                        <p:tav tm="0">
                                          <p:val>
                                            <p:strVal val="#ppt_x-#ppt_w*1.125000"/>
                                          </p:val>
                                        </p:tav>
                                        <p:tav tm="100000">
                                          <p:val>
                                            <p:strVal val="#ppt_x"/>
                                          </p:val>
                                        </p:tav>
                                      </p:tavLst>
                                    </p:anim>
                                    <p:animEffect transition="in" filter="wipe(right)">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8" fill="hold" grpId="0" nodeType="clickEffect">
                                  <p:stCondLst>
                                    <p:cond delay="0"/>
                                  </p:stCondLst>
                                  <p:childTnLst>
                                    <p:set>
                                      <p:cBhvr>
                                        <p:cTn id="87" dur="1" fill="hold">
                                          <p:stCondLst>
                                            <p:cond delay="0"/>
                                          </p:stCondLst>
                                        </p:cTn>
                                        <p:tgtEl>
                                          <p:spTgt spid="37"/>
                                        </p:tgtEl>
                                        <p:attrNameLst>
                                          <p:attrName>style.visibility</p:attrName>
                                        </p:attrNameLst>
                                      </p:cBhvr>
                                      <p:to>
                                        <p:strVal val="visible"/>
                                      </p:to>
                                    </p:set>
                                    <p:anim calcmode="lin" valueType="num">
                                      <p:cBhvr additive="base">
                                        <p:cTn id="88" dur="500"/>
                                        <p:tgtEl>
                                          <p:spTgt spid="37"/>
                                        </p:tgtEl>
                                        <p:attrNameLst>
                                          <p:attrName>ppt_x</p:attrName>
                                        </p:attrNameLst>
                                      </p:cBhvr>
                                      <p:tavLst>
                                        <p:tav tm="0">
                                          <p:val>
                                            <p:strVal val="#ppt_x-#ppt_w*1.125000"/>
                                          </p:val>
                                        </p:tav>
                                        <p:tav tm="100000">
                                          <p:val>
                                            <p:strVal val="#ppt_x"/>
                                          </p:val>
                                        </p:tav>
                                      </p:tavLst>
                                    </p:anim>
                                    <p:animEffect transition="in" filter="wipe(right)">
                                      <p:cBhvr>
                                        <p:cTn id="89" dur="500"/>
                                        <p:tgtEl>
                                          <p:spTgt spid="3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8"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p:tgtEl>
                                          <p:spTgt spid="40"/>
                                        </p:tgtEl>
                                        <p:attrNameLst>
                                          <p:attrName>ppt_x</p:attrName>
                                        </p:attrNameLst>
                                      </p:cBhvr>
                                      <p:tavLst>
                                        <p:tav tm="0">
                                          <p:val>
                                            <p:strVal val="#ppt_x-#ppt_w*1.125000"/>
                                          </p:val>
                                        </p:tav>
                                        <p:tav tm="100000">
                                          <p:val>
                                            <p:strVal val="#ppt_x"/>
                                          </p:val>
                                        </p:tav>
                                      </p:tavLst>
                                    </p:anim>
                                    <p:animEffect transition="in" filter="wipe(right)">
                                      <p:cBhvr>
                                        <p:cTn id="98" dur="5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12" presetClass="entr" presetSubtype="8" fill="hold" grpId="0" nodeType="clickEffect">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cBhvr additive="base">
                                        <p:cTn id="106" dur="500"/>
                                        <p:tgtEl>
                                          <p:spTgt spid="43"/>
                                        </p:tgtEl>
                                        <p:attrNameLst>
                                          <p:attrName>ppt_x</p:attrName>
                                        </p:attrNameLst>
                                      </p:cBhvr>
                                      <p:tavLst>
                                        <p:tav tm="0">
                                          <p:val>
                                            <p:strVal val="#ppt_x-#ppt_w*1.125000"/>
                                          </p:val>
                                        </p:tav>
                                        <p:tav tm="100000">
                                          <p:val>
                                            <p:strVal val="#ppt_x"/>
                                          </p:val>
                                        </p:tav>
                                      </p:tavLst>
                                    </p:anim>
                                    <p:animEffect transition="in" filter="wipe(right)">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8" grpId="0" animBg="1"/>
      <p:bldP spid="14" grpId="0" animBg="1"/>
      <p:bldP spid="9" grpId="0" animBg="1"/>
      <p:bldP spid="15" grpId="0" animBg="1"/>
      <p:bldP spid="10" grpId="0" animBg="1"/>
      <p:bldP spid="16" grpId="0" animBg="1"/>
      <p:bldP spid="12" grpId="0" animBg="1"/>
      <p:bldP spid="17" grpId="0" animBg="1"/>
      <p:bldP spid="11" grpId="0" animBg="1"/>
      <p:bldP spid="18" grpId="0" animBg="1"/>
      <p:bldP spid="27" grpId="0" animBg="1"/>
      <p:bldP spid="28" grpId="0" animBg="1"/>
      <p:bldP spid="30" grpId="0" animBg="1"/>
      <p:bldP spid="31" grpId="0" animBg="1"/>
      <p:bldP spid="33" grpId="0" animBg="1"/>
      <p:bldP spid="34" grpId="0" animBg="1"/>
      <p:bldP spid="36" grpId="0" animBg="1"/>
      <p:bldP spid="37" grpId="0" animBg="1"/>
      <p:bldP spid="39" grpId="0" animBg="1"/>
      <p:bldP spid="40"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Helsinki measures</a:t>
            </a:r>
            <a:br>
              <a:rPr lang="en-US" dirty="0"/>
            </a:br>
            <a:r>
              <a:rPr lang="en-US" dirty="0"/>
              <a:t>12 steps to reduce treatment delays</a:t>
            </a:r>
          </a:p>
        </p:txBody>
      </p:sp>
      <p:sp>
        <p:nvSpPr>
          <p:cNvPr id="10" name="Footer Placeholder 4">
            <a:extLst>
              <a:ext uri="{FF2B5EF4-FFF2-40B4-BE49-F238E27FC236}">
                <a16:creationId xmlns:a16="http://schemas.microsoft.com/office/drawing/2014/main" id="{06F934FD-5356-4770-860B-B6B53D9512BC}"/>
              </a:ext>
            </a:extLst>
          </p:cNvPr>
          <p:cNvSpPr>
            <a:spLocks noGrp="1"/>
          </p:cNvSpPr>
          <p:nvPr>
            <p:ph type="ftr" sz="quarter" idx="11"/>
          </p:nvPr>
        </p:nvSpPr>
        <p:spPr/>
        <p:txBody>
          <a:bodyPr/>
          <a:lstStyle/>
          <a:p>
            <a:r>
              <a:rPr lang="en-US" dirty="0" err="1"/>
              <a:t>Meretoja</a:t>
            </a:r>
            <a:r>
              <a:rPr lang="en-US" dirty="0"/>
              <a:t> A1, </a:t>
            </a:r>
            <a:r>
              <a:rPr lang="en-US" dirty="0" err="1"/>
              <a:t>Strbian</a:t>
            </a:r>
            <a:r>
              <a:rPr lang="en-US" dirty="0"/>
              <a:t> D, </a:t>
            </a:r>
            <a:r>
              <a:rPr lang="en-US" dirty="0" err="1"/>
              <a:t>Mustanoja</a:t>
            </a:r>
            <a:r>
              <a:rPr lang="en-US" dirty="0"/>
              <a:t> S, </a:t>
            </a:r>
            <a:r>
              <a:rPr lang="en-US" dirty="0" err="1"/>
              <a:t>Tatlisumak</a:t>
            </a:r>
            <a:r>
              <a:rPr lang="en-US" dirty="0"/>
              <a:t> T, </a:t>
            </a:r>
            <a:r>
              <a:rPr lang="en-US" dirty="0" err="1"/>
              <a:t>Lindsberg</a:t>
            </a:r>
            <a:r>
              <a:rPr lang="en-US" dirty="0"/>
              <a:t> PJ, </a:t>
            </a:r>
            <a:r>
              <a:rPr lang="en-US" dirty="0" err="1"/>
              <a:t>Kaste</a:t>
            </a:r>
            <a:r>
              <a:rPr lang="en-US" dirty="0"/>
              <a:t> M Reducing in-hospital delay to 20 minutes in stroke thrombolysis. </a:t>
            </a:r>
          </a:p>
          <a:p>
            <a:r>
              <a:rPr lang="en-US" dirty="0"/>
              <a:t>Neurology. 2012 Jul 24;79(4):306-13</a:t>
            </a:r>
          </a:p>
        </p:txBody>
      </p:sp>
      <p:sp>
        <p:nvSpPr>
          <p:cNvPr id="48" name="Rectangle 47">
            <a:extLst>
              <a:ext uri="{FF2B5EF4-FFF2-40B4-BE49-F238E27FC236}">
                <a16:creationId xmlns:a16="http://schemas.microsoft.com/office/drawing/2014/main" id="{203D2A0E-9BEE-4B4D-8B27-34E35EA5AB08}"/>
              </a:ext>
            </a:extLst>
          </p:cNvPr>
          <p:cNvSpPr/>
          <p:nvPr/>
        </p:nvSpPr>
        <p:spPr>
          <a:xfrm>
            <a:off x="6756384" y="1781605"/>
            <a:ext cx="236600" cy="13715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52" name="Rectangle 51">
            <a:extLst>
              <a:ext uri="{FF2B5EF4-FFF2-40B4-BE49-F238E27FC236}">
                <a16:creationId xmlns:a16="http://schemas.microsoft.com/office/drawing/2014/main" id="{5667C57C-1987-4FFE-A7D2-DC00265094A1}"/>
              </a:ext>
            </a:extLst>
          </p:cNvPr>
          <p:cNvSpPr/>
          <p:nvPr/>
        </p:nvSpPr>
        <p:spPr>
          <a:xfrm>
            <a:off x="6405380" y="1942593"/>
            <a:ext cx="236600" cy="12106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55" name="Rectangle 54">
            <a:extLst>
              <a:ext uri="{FF2B5EF4-FFF2-40B4-BE49-F238E27FC236}">
                <a16:creationId xmlns:a16="http://schemas.microsoft.com/office/drawing/2014/main" id="{2A34F1AC-4A8A-4996-B63E-4604B784CFD6}"/>
              </a:ext>
            </a:extLst>
          </p:cNvPr>
          <p:cNvSpPr/>
          <p:nvPr/>
        </p:nvSpPr>
        <p:spPr>
          <a:xfrm>
            <a:off x="6054376" y="2060211"/>
            <a:ext cx="236600" cy="10929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58" name="Rectangle 57">
            <a:extLst>
              <a:ext uri="{FF2B5EF4-FFF2-40B4-BE49-F238E27FC236}">
                <a16:creationId xmlns:a16="http://schemas.microsoft.com/office/drawing/2014/main" id="{55C39C09-8151-4E9A-A0A0-4967DC238656}"/>
              </a:ext>
            </a:extLst>
          </p:cNvPr>
          <p:cNvSpPr/>
          <p:nvPr/>
        </p:nvSpPr>
        <p:spPr>
          <a:xfrm>
            <a:off x="5703373" y="2201044"/>
            <a:ext cx="236600" cy="952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61" name="Rectangle 60">
            <a:extLst>
              <a:ext uri="{FF2B5EF4-FFF2-40B4-BE49-F238E27FC236}">
                <a16:creationId xmlns:a16="http://schemas.microsoft.com/office/drawing/2014/main" id="{140D2E57-B0FF-4460-BF3E-8A1C3D8FE38D}"/>
              </a:ext>
            </a:extLst>
          </p:cNvPr>
          <p:cNvSpPr/>
          <p:nvPr/>
        </p:nvSpPr>
        <p:spPr>
          <a:xfrm>
            <a:off x="5352370" y="2286769"/>
            <a:ext cx="236600" cy="8664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64" name="Rectangle 63">
            <a:extLst>
              <a:ext uri="{FF2B5EF4-FFF2-40B4-BE49-F238E27FC236}">
                <a16:creationId xmlns:a16="http://schemas.microsoft.com/office/drawing/2014/main" id="{7A72D71A-F6C3-4D2A-A4B2-E9CC5E9B23A3}"/>
              </a:ext>
            </a:extLst>
          </p:cNvPr>
          <p:cNvSpPr/>
          <p:nvPr/>
        </p:nvSpPr>
        <p:spPr>
          <a:xfrm>
            <a:off x="5001366" y="2338818"/>
            <a:ext cx="236600" cy="814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67" name="Rectangle 66">
            <a:extLst>
              <a:ext uri="{FF2B5EF4-FFF2-40B4-BE49-F238E27FC236}">
                <a16:creationId xmlns:a16="http://schemas.microsoft.com/office/drawing/2014/main" id="{4908ADBA-9675-4FEA-B902-1B9CE4D69A0D}"/>
              </a:ext>
            </a:extLst>
          </p:cNvPr>
          <p:cNvSpPr/>
          <p:nvPr/>
        </p:nvSpPr>
        <p:spPr>
          <a:xfrm>
            <a:off x="4650362" y="2286769"/>
            <a:ext cx="236600" cy="8664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cxnSp>
        <p:nvCxnSpPr>
          <p:cNvPr id="12" name="Straight Connector 11">
            <a:extLst>
              <a:ext uri="{FF2B5EF4-FFF2-40B4-BE49-F238E27FC236}">
                <a16:creationId xmlns:a16="http://schemas.microsoft.com/office/drawing/2014/main" id="{30A52ACC-0DDB-4A6B-878D-7C6EEBCCD874}"/>
              </a:ext>
            </a:extLst>
          </p:cNvPr>
          <p:cNvCxnSpPr/>
          <p:nvPr/>
        </p:nvCxnSpPr>
        <p:spPr>
          <a:xfrm>
            <a:off x="2135133" y="1083558"/>
            <a:ext cx="0" cy="2097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3433AD5-9E26-4E2B-A1E7-E1479EA1D040}"/>
              </a:ext>
            </a:extLst>
          </p:cNvPr>
          <p:cNvCxnSpPr/>
          <p:nvPr/>
        </p:nvCxnSpPr>
        <p:spPr>
          <a:xfrm>
            <a:off x="7047293" y="1083558"/>
            <a:ext cx="0" cy="2097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FACBE9A-1BF0-4ADB-A043-E1A9B13774CC}"/>
              </a:ext>
            </a:extLst>
          </p:cNvPr>
          <p:cNvCxnSpPr/>
          <p:nvPr/>
        </p:nvCxnSpPr>
        <p:spPr>
          <a:xfrm>
            <a:off x="2108771" y="3150143"/>
            <a:ext cx="4972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DBA2E3-B114-4AA8-8A29-B777F98EDCD7}"/>
              </a:ext>
            </a:extLst>
          </p:cNvPr>
          <p:cNvCxnSpPr/>
          <p:nvPr/>
        </p:nvCxnSpPr>
        <p:spPr>
          <a:xfrm>
            <a:off x="2486002"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8DDE5F-7FA7-43B7-BC62-2CCECD1FF67D}"/>
              </a:ext>
            </a:extLst>
          </p:cNvPr>
          <p:cNvCxnSpPr/>
          <p:nvPr/>
        </p:nvCxnSpPr>
        <p:spPr>
          <a:xfrm>
            <a:off x="2836871"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D82CBC-61A9-4FED-84EC-7137B1DC0B17}"/>
              </a:ext>
            </a:extLst>
          </p:cNvPr>
          <p:cNvCxnSpPr/>
          <p:nvPr/>
        </p:nvCxnSpPr>
        <p:spPr>
          <a:xfrm>
            <a:off x="3187740"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CF53C9-E58B-41A4-8927-04625D0FD248}"/>
              </a:ext>
            </a:extLst>
          </p:cNvPr>
          <p:cNvCxnSpPr/>
          <p:nvPr/>
        </p:nvCxnSpPr>
        <p:spPr>
          <a:xfrm>
            <a:off x="3538609"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260710-574B-48C2-BD23-08911D794A9C}"/>
              </a:ext>
            </a:extLst>
          </p:cNvPr>
          <p:cNvCxnSpPr/>
          <p:nvPr/>
        </p:nvCxnSpPr>
        <p:spPr>
          <a:xfrm>
            <a:off x="3889478"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EBF093-5E67-40A7-A935-EBE1590D1856}"/>
              </a:ext>
            </a:extLst>
          </p:cNvPr>
          <p:cNvCxnSpPr/>
          <p:nvPr/>
        </p:nvCxnSpPr>
        <p:spPr>
          <a:xfrm>
            <a:off x="4240346"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CDAE7E-8E74-42B7-83AD-A53C7B0208FB}"/>
              </a:ext>
            </a:extLst>
          </p:cNvPr>
          <p:cNvCxnSpPr/>
          <p:nvPr/>
        </p:nvCxnSpPr>
        <p:spPr>
          <a:xfrm>
            <a:off x="4591216"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E97DC3-17EF-4ECB-9146-AF571463370A}"/>
              </a:ext>
            </a:extLst>
          </p:cNvPr>
          <p:cNvCxnSpPr/>
          <p:nvPr/>
        </p:nvCxnSpPr>
        <p:spPr>
          <a:xfrm>
            <a:off x="4942085"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694CC8-C7C6-4891-B7BA-6EC7FCF5CDF6}"/>
              </a:ext>
            </a:extLst>
          </p:cNvPr>
          <p:cNvCxnSpPr/>
          <p:nvPr/>
        </p:nvCxnSpPr>
        <p:spPr>
          <a:xfrm>
            <a:off x="5292953"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25556D-D6CE-4277-9D7A-2C299BB74B1D}"/>
              </a:ext>
            </a:extLst>
          </p:cNvPr>
          <p:cNvCxnSpPr/>
          <p:nvPr/>
        </p:nvCxnSpPr>
        <p:spPr>
          <a:xfrm>
            <a:off x="5643822"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EEFD8E-F786-4A3C-9578-8C961AC47CF1}"/>
              </a:ext>
            </a:extLst>
          </p:cNvPr>
          <p:cNvCxnSpPr/>
          <p:nvPr/>
        </p:nvCxnSpPr>
        <p:spPr>
          <a:xfrm>
            <a:off x="5994691"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CF5ED0-2F0D-465F-BA7A-1ED3893D811E}"/>
              </a:ext>
            </a:extLst>
          </p:cNvPr>
          <p:cNvCxnSpPr/>
          <p:nvPr/>
        </p:nvCxnSpPr>
        <p:spPr>
          <a:xfrm>
            <a:off x="6345560"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8768232-FD9C-46E8-ACF2-430AD91FF289}"/>
              </a:ext>
            </a:extLst>
          </p:cNvPr>
          <p:cNvCxnSpPr/>
          <p:nvPr/>
        </p:nvCxnSpPr>
        <p:spPr>
          <a:xfrm>
            <a:off x="6696429" y="3146470"/>
            <a:ext cx="0" cy="34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AE3CFDE6-146B-4A25-92E8-BC37AE7116DB}"/>
              </a:ext>
            </a:extLst>
          </p:cNvPr>
          <p:cNvGrpSpPr/>
          <p:nvPr/>
        </p:nvGrpSpPr>
        <p:grpSpPr>
          <a:xfrm>
            <a:off x="7042483" y="1083559"/>
            <a:ext cx="42179" cy="1810940"/>
            <a:chOff x="1873704" y="2865664"/>
            <a:chExt cx="5389473" cy="2414587"/>
          </a:xfrm>
        </p:grpSpPr>
        <p:cxnSp>
          <p:nvCxnSpPr>
            <p:cNvPr id="30" name="Straight Connector 29">
              <a:extLst>
                <a:ext uri="{FF2B5EF4-FFF2-40B4-BE49-F238E27FC236}">
                  <a16:creationId xmlns:a16="http://schemas.microsoft.com/office/drawing/2014/main" id="{EAEC67FD-099A-4723-B0BD-3B0CE04A14C4}"/>
                </a:ext>
              </a:extLst>
            </p:cNvPr>
            <p:cNvCxnSpPr/>
            <p:nvPr/>
          </p:nvCxnSpPr>
          <p:spPr>
            <a:xfrm>
              <a:off x="1873704" y="3210605"/>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42ABBE-71C8-4DFB-BB5D-DA094955A305}"/>
                </a:ext>
              </a:extLst>
            </p:cNvPr>
            <p:cNvCxnSpPr/>
            <p:nvPr/>
          </p:nvCxnSpPr>
          <p:spPr>
            <a:xfrm>
              <a:off x="1873704" y="3900487"/>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7FDF614-5761-49C9-83F4-0E0693337FC0}"/>
                </a:ext>
              </a:extLst>
            </p:cNvPr>
            <p:cNvCxnSpPr/>
            <p:nvPr/>
          </p:nvCxnSpPr>
          <p:spPr>
            <a:xfrm>
              <a:off x="1873704" y="4245428"/>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2DA635-FB39-47C3-8848-7012558AC124}"/>
                </a:ext>
              </a:extLst>
            </p:cNvPr>
            <p:cNvCxnSpPr/>
            <p:nvPr/>
          </p:nvCxnSpPr>
          <p:spPr>
            <a:xfrm>
              <a:off x="1873704" y="4590369"/>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5D7C30-C4D1-45C4-BB5F-1E0F37A404D0}"/>
                </a:ext>
              </a:extLst>
            </p:cNvPr>
            <p:cNvCxnSpPr/>
            <p:nvPr/>
          </p:nvCxnSpPr>
          <p:spPr>
            <a:xfrm>
              <a:off x="1873704" y="4935310"/>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8D10AE-F74D-4497-8629-03D15C5FF87D}"/>
                </a:ext>
              </a:extLst>
            </p:cNvPr>
            <p:cNvCxnSpPr/>
            <p:nvPr/>
          </p:nvCxnSpPr>
          <p:spPr>
            <a:xfrm>
              <a:off x="1873704" y="5280251"/>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C9F4DD-785C-4396-8023-3F3756E434B1}"/>
                </a:ext>
              </a:extLst>
            </p:cNvPr>
            <p:cNvCxnSpPr/>
            <p:nvPr/>
          </p:nvCxnSpPr>
          <p:spPr>
            <a:xfrm>
              <a:off x="1873704" y="2865664"/>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6EFECB-EA23-4FF0-ACFA-C61C63A62E8D}"/>
                </a:ext>
              </a:extLst>
            </p:cNvPr>
            <p:cNvCxnSpPr/>
            <p:nvPr/>
          </p:nvCxnSpPr>
          <p:spPr>
            <a:xfrm>
              <a:off x="1873704" y="3555546"/>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EB459817-88FD-4C1D-851C-90A6C6E0EF86}"/>
              </a:ext>
            </a:extLst>
          </p:cNvPr>
          <p:cNvGrpSpPr/>
          <p:nvPr/>
        </p:nvGrpSpPr>
        <p:grpSpPr>
          <a:xfrm>
            <a:off x="2091739" y="1083559"/>
            <a:ext cx="42179" cy="1810940"/>
            <a:chOff x="1873704" y="2865664"/>
            <a:chExt cx="5389473" cy="2414587"/>
          </a:xfrm>
        </p:grpSpPr>
        <p:cxnSp>
          <p:nvCxnSpPr>
            <p:cNvPr id="40" name="Straight Connector 39">
              <a:extLst>
                <a:ext uri="{FF2B5EF4-FFF2-40B4-BE49-F238E27FC236}">
                  <a16:creationId xmlns:a16="http://schemas.microsoft.com/office/drawing/2014/main" id="{E334083C-8D14-4018-A29C-B9044EFB3E61}"/>
                </a:ext>
              </a:extLst>
            </p:cNvPr>
            <p:cNvCxnSpPr/>
            <p:nvPr/>
          </p:nvCxnSpPr>
          <p:spPr>
            <a:xfrm>
              <a:off x="1873704" y="3210605"/>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3802EC2-D9CA-4C75-AEB9-4013F9B09FC6}"/>
                </a:ext>
              </a:extLst>
            </p:cNvPr>
            <p:cNvCxnSpPr/>
            <p:nvPr/>
          </p:nvCxnSpPr>
          <p:spPr>
            <a:xfrm>
              <a:off x="1873704" y="3900487"/>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E6069A0-DC80-438F-B921-38B33DE1C7B3}"/>
                </a:ext>
              </a:extLst>
            </p:cNvPr>
            <p:cNvCxnSpPr/>
            <p:nvPr/>
          </p:nvCxnSpPr>
          <p:spPr>
            <a:xfrm>
              <a:off x="1873704" y="4245428"/>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85FDA68-86F4-43B1-968A-C271027A7A60}"/>
                </a:ext>
              </a:extLst>
            </p:cNvPr>
            <p:cNvCxnSpPr/>
            <p:nvPr/>
          </p:nvCxnSpPr>
          <p:spPr>
            <a:xfrm>
              <a:off x="1873704" y="4590369"/>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2D4375F-23D9-4D82-84A2-785AFABE503D}"/>
                </a:ext>
              </a:extLst>
            </p:cNvPr>
            <p:cNvCxnSpPr/>
            <p:nvPr/>
          </p:nvCxnSpPr>
          <p:spPr>
            <a:xfrm>
              <a:off x="1873704" y="4935310"/>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08A60F-1AED-450D-AD00-9237970F8FA3}"/>
                </a:ext>
              </a:extLst>
            </p:cNvPr>
            <p:cNvCxnSpPr/>
            <p:nvPr/>
          </p:nvCxnSpPr>
          <p:spPr>
            <a:xfrm>
              <a:off x="1873704" y="5280251"/>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52442CD-A6BE-49F7-A017-F8ECB2649D35}"/>
                </a:ext>
              </a:extLst>
            </p:cNvPr>
            <p:cNvCxnSpPr/>
            <p:nvPr/>
          </p:nvCxnSpPr>
          <p:spPr>
            <a:xfrm>
              <a:off x="1873704" y="2865664"/>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2E712F4-30F3-4289-A8F5-5DBADBB3977C}"/>
                </a:ext>
              </a:extLst>
            </p:cNvPr>
            <p:cNvCxnSpPr/>
            <p:nvPr/>
          </p:nvCxnSpPr>
          <p:spPr>
            <a:xfrm>
              <a:off x="1873704" y="3555546"/>
              <a:ext cx="5389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02E5A308-2FA2-4651-8197-A64A88B2766A}"/>
              </a:ext>
            </a:extLst>
          </p:cNvPr>
          <p:cNvSpPr/>
          <p:nvPr/>
        </p:nvSpPr>
        <p:spPr>
          <a:xfrm>
            <a:off x="6756384" y="1393547"/>
            <a:ext cx="236600" cy="388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53" name="Rectangle 52">
            <a:extLst>
              <a:ext uri="{FF2B5EF4-FFF2-40B4-BE49-F238E27FC236}">
                <a16:creationId xmlns:a16="http://schemas.microsoft.com/office/drawing/2014/main" id="{ED7E4543-C2C4-4CD4-9449-38EFB07E9A53}"/>
              </a:ext>
            </a:extLst>
          </p:cNvPr>
          <p:cNvSpPr/>
          <p:nvPr/>
        </p:nvSpPr>
        <p:spPr>
          <a:xfrm>
            <a:off x="6405380" y="1674449"/>
            <a:ext cx="236600" cy="2681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56" name="Rectangle 55">
            <a:extLst>
              <a:ext uri="{FF2B5EF4-FFF2-40B4-BE49-F238E27FC236}">
                <a16:creationId xmlns:a16="http://schemas.microsoft.com/office/drawing/2014/main" id="{D2C0840D-30B0-4F0D-99C1-C710FDF8DAAB}"/>
              </a:ext>
            </a:extLst>
          </p:cNvPr>
          <p:cNvSpPr/>
          <p:nvPr/>
        </p:nvSpPr>
        <p:spPr>
          <a:xfrm>
            <a:off x="6054376" y="1868652"/>
            <a:ext cx="236600" cy="194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59" name="Rectangle 58">
            <a:extLst>
              <a:ext uri="{FF2B5EF4-FFF2-40B4-BE49-F238E27FC236}">
                <a16:creationId xmlns:a16="http://schemas.microsoft.com/office/drawing/2014/main" id="{637C8398-C8EC-43AE-8B39-CF3BEAA2302F}"/>
              </a:ext>
            </a:extLst>
          </p:cNvPr>
          <p:cNvSpPr/>
          <p:nvPr/>
        </p:nvSpPr>
        <p:spPr>
          <a:xfrm>
            <a:off x="5703373" y="2081643"/>
            <a:ext cx="236600" cy="11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62" name="Rectangle 61">
            <a:extLst>
              <a:ext uri="{FF2B5EF4-FFF2-40B4-BE49-F238E27FC236}">
                <a16:creationId xmlns:a16="http://schemas.microsoft.com/office/drawing/2014/main" id="{98ED0196-C638-4C00-91C3-1A5EC4524845}"/>
              </a:ext>
            </a:extLst>
          </p:cNvPr>
          <p:cNvSpPr/>
          <p:nvPr/>
        </p:nvSpPr>
        <p:spPr>
          <a:xfrm>
            <a:off x="5352370" y="2238198"/>
            <a:ext cx="236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65" name="Rectangle 64">
            <a:extLst>
              <a:ext uri="{FF2B5EF4-FFF2-40B4-BE49-F238E27FC236}">
                <a16:creationId xmlns:a16="http://schemas.microsoft.com/office/drawing/2014/main" id="{3F8456A4-252F-4664-8A2D-8329A4F096AB}"/>
              </a:ext>
            </a:extLst>
          </p:cNvPr>
          <p:cNvSpPr/>
          <p:nvPr/>
        </p:nvSpPr>
        <p:spPr>
          <a:xfrm>
            <a:off x="5001366" y="2286770"/>
            <a:ext cx="236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68" name="Rectangle 67">
            <a:extLst>
              <a:ext uri="{FF2B5EF4-FFF2-40B4-BE49-F238E27FC236}">
                <a16:creationId xmlns:a16="http://schemas.microsoft.com/office/drawing/2014/main" id="{2984511D-7518-4993-9493-B3EBCEBFB3DA}"/>
              </a:ext>
            </a:extLst>
          </p:cNvPr>
          <p:cNvSpPr/>
          <p:nvPr/>
        </p:nvSpPr>
        <p:spPr>
          <a:xfrm>
            <a:off x="4650362" y="2248916"/>
            <a:ext cx="236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70" name="Rectangle 69">
            <a:extLst>
              <a:ext uri="{FF2B5EF4-FFF2-40B4-BE49-F238E27FC236}">
                <a16:creationId xmlns:a16="http://schemas.microsoft.com/office/drawing/2014/main" id="{3ACE73B5-F425-47C4-97EB-5A597E11C478}"/>
              </a:ext>
            </a:extLst>
          </p:cNvPr>
          <p:cNvSpPr/>
          <p:nvPr/>
        </p:nvSpPr>
        <p:spPr>
          <a:xfrm>
            <a:off x="4299358" y="2742949"/>
            <a:ext cx="236600" cy="4102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71" name="Rectangle 70">
            <a:extLst>
              <a:ext uri="{FF2B5EF4-FFF2-40B4-BE49-F238E27FC236}">
                <a16:creationId xmlns:a16="http://schemas.microsoft.com/office/drawing/2014/main" id="{F8885F19-CDDC-4164-8EAC-B877202EF1D8}"/>
              </a:ext>
            </a:extLst>
          </p:cNvPr>
          <p:cNvSpPr/>
          <p:nvPr/>
        </p:nvSpPr>
        <p:spPr>
          <a:xfrm>
            <a:off x="4299358" y="2724092"/>
            <a:ext cx="236600" cy="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73" name="Rectangle 72">
            <a:extLst>
              <a:ext uri="{FF2B5EF4-FFF2-40B4-BE49-F238E27FC236}">
                <a16:creationId xmlns:a16="http://schemas.microsoft.com/office/drawing/2014/main" id="{1DC5D2D6-B2F4-45FC-A352-61DE06D2DCBE}"/>
              </a:ext>
            </a:extLst>
          </p:cNvPr>
          <p:cNvSpPr/>
          <p:nvPr/>
        </p:nvSpPr>
        <p:spPr>
          <a:xfrm>
            <a:off x="3948355" y="2862352"/>
            <a:ext cx="236600" cy="2908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74" name="Rectangle 73">
            <a:extLst>
              <a:ext uri="{FF2B5EF4-FFF2-40B4-BE49-F238E27FC236}">
                <a16:creationId xmlns:a16="http://schemas.microsoft.com/office/drawing/2014/main" id="{EE31BB0F-DC3A-4FBE-AFC4-245FF85AF18E}"/>
              </a:ext>
            </a:extLst>
          </p:cNvPr>
          <p:cNvSpPr/>
          <p:nvPr/>
        </p:nvSpPr>
        <p:spPr>
          <a:xfrm>
            <a:off x="3948355" y="2833749"/>
            <a:ext cx="236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76" name="Rectangle 75">
            <a:extLst>
              <a:ext uri="{FF2B5EF4-FFF2-40B4-BE49-F238E27FC236}">
                <a16:creationId xmlns:a16="http://schemas.microsoft.com/office/drawing/2014/main" id="{0107773C-3275-4D91-A877-310E5CD79092}"/>
              </a:ext>
            </a:extLst>
          </p:cNvPr>
          <p:cNvSpPr/>
          <p:nvPr/>
        </p:nvSpPr>
        <p:spPr>
          <a:xfrm>
            <a:off x="3597352" y="3009309"/>
            <a:ext cx="236600" cy="1438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77" name="Rectangle 76">
            <a:extLst>
              <a:ext uri="{FF2B5EF4-FFF2-40B4-BE49-F238E27FC236}">
                <a16:creationId xmlns:a16="http://schemas.microsoft.com/office/drawing/2014/main" id="{F47CFCA4-D7D3-4CE4-A978-BEC2971E2A6D}"/>
              </a:ext>
            </a:extLst>
          </p:cNvPr>
          <p:cNvSpPr/>
          <p:nvPr/>
        </p:nvSpPr>
        <p:spPr>
          <a:xfrm>
            <a:off x="3597352" y="2969924"/>
            <a:ext cx="236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79" name="Rectangle 78">
            <a:extLst>
              <a:ext uri="{FF2B5EF4-FFF2-40B4-BE49-F238E27FC236}">
                <a16:creationId xmlns:a16="http://schemas.microsoft.com/office/drawing/2014/main" id="{67BC237C-1E16-483D-AD59-40D716C445B3}"/>
              </a:ext>
            </a:extLst>
          </p:cNvPr>
          <p:cNvSpPr/>
          <p:nvPr/>
        </p:nvSpPr>
        <p:spPr>
          <a:xfrm>
            <a:off x="3246348" y="3064419"/>
            <a:ext cx="236600" cy="887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80" name="Rectangle 79">
            <a:extLst>
              <a:ext uri="{FF2B5EF4-FFF2-40B4-BE49-F238E27FC236}">
                <a16:creationId xmlns:a16="http://schemas.microsoft.com/office/drawing/2014/main" id="{21655DFE-C163-44FE-9B33-FA5F3AC6B5CE}"/>
              </a:ext>
            </a:extLst>
          </p:cNvPr>
          <p:cNvSpPr/>
          <p:nvPr/>
        </p:nvSpPr>
        <p:spPr>
          <a:xfrm>
            <a:off x="3246348" y="3023918"/>
            <a:ext cx="236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82" name="Rectangle 81">
            <a:extLst>
              <a:ext uri="{FF2B5EF4-FFF2-40B4-BE49-F238E27FC236}">
                <a16:creationId xmlns:a16="http://schemas.microsoft.com/office/drawing/2014/main" id="{FFB0583A-AFA3-4B79-8E1A-EC512D495282}"/>
              </a:ext>
            </a:extLst>
          </p:cNvPr>
          <p:cNvSpPr/>
          <p:nvPr/>
        </p:nvSpPr>
        <p:spPr>
          <a:xfrm>
            <a:off x="2895344" y="3036864"/>
            <a:ext cx="236600" cy="11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83" name="Rectangle 82">
            <a:extLst>
              <a:ext uri="{FF2B5EF4-FFF2-40B4-BE49-F238E27FC236}">
                <a16:creationId xmlns:a16="http://schemas.microsoft.com/office/drawing/2014/main" id="{4C3338EA-3F25-4CEC-8638-6CC6FE7E608F}"/>
              </a:ext>
            </a:extLst>
          </p:cNvPr>
          <p:cNvSpPr/>
          <p:nvPr/>
        </p:nvSpPr>
        <p:spPr>
          <a:xfrm>
            <a:off x="2895344" y="2984051"/>
            <a:ext cx="2366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85" name="Rectangle 84">
            <a:extLst>
              <a:ext uri="{FF2B5EF4-FFF2-40B4-BE49-F238E27FC236}">
                <a16:creationId xmlns:a16="http://schemas.microsoft.com/office/drawing/2014/main" id="{8D20FD02-7575-4B6A-9BC3-2606E99A2C07}"/>
              </a:ext>
            </a:extLst>
          </p:cNvPr>
          <p:cNvSpPr/>
          <p:nvPr/>
        </p:nvSpPr>
        <p:spPr>
          <a:xfrm>
            <a:off x="2544340" y="3088911"/>
            <a:ext cx="236600" cy="642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86" name="Rectangle 85">
            <a:extLst>
              <a:ext uri="{FF2B5EF4-FFF2-40B4-BE49-F238E27FC236}">
                <a16:creationId xmlns:a16="http://schemas.microsoft.com/office/drawing/2014/main" id="{246C2D54-0DE8-41DF-B434-32E377FAC57C}"/>
              </a:ext>
            </a:extLst>
          </p:cNvPr>
          <p:cNvSpPr/>
          <p:nvPr/>
        </p:nvSpPr>
        <p:spPr>
          <a:xfrm>
            <a:off x="2544340" y="3065333"/>
            <a:ext cx="236600" cy="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88" name="Rectangle 87">
            <a:extLst>
              <a:ext uri="{FF2B5EF4-FFF2-40B4-BE49-F238E27FC236}">
                <a16:creationId xmlns:a16="http://schemas.microsoft.com/office/drawing/2014/main" id="{C110AB92-E12E-4590-B492-F1DBFF20DE97}"/>
              </a:ext>
            </a:extLst>
          </p:cNvPr>
          <p:cNvSpPr/>
          <p:nvPr/>
        </p:nvSpPr>
        <p:spPr>
          <a:xfrm>
            <a:off x="2193337" y="3126204"/>
            <a:ext cx="236600" cy="2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89" name="Rectangle 88">
            <a:extLst>
              <a:ext uri="{FF2B5EF4-FFF2-40B4-BE49-F238E27FC236}">
                <a16:creationId xmlns:a16="http://schemas.microsoft.com/office/drawing/2014/main" id="{4B08F844-9D71-44C7-AF76-69FE55B59BB1}"/>
              </a:ext>
            </a:extLst>
          </p:cNvPr>
          <p:cNvSpPr/>
          <p:nvPr/>
        </p:nvSpPr>
        <p:spPr>
          <a:xfrm>
            <a:off x="2193337" y="3101712"/>
            <a:ext cx="236600" cy="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90" name="Freeform: Shape 89">
            <a:extLst>
              <a:ext uri="{FF2B5EF4-FFF2-40B4-BE49-F238E27FC236}">
                <a16:creationId xmlns:a16="http://schemas.microsoft.com/office/drawing/2014/main" id="{97610CB0-BEC3-4643-A909-3259B24AB16E}"/>
              </a:ext>
            </a:extLst>
          </p:cNvPr>
          <p:cNvSpPr/>
          <p:nvPr/>
        </p:nvSpPr>
        <p:spPr>
          <a:xfrm>
            <a:off x="2304604" y="1334611"/>
            <a:ext cx="4571962" cy="1472633"/>
          </a:xfrm>
          <a:custGeom>
            <a:avLst/>
            <a:gdLst>
              <a:gd name="connsiteX0" fmla="*/ 0 w 4955721"/>
              <a:gd name="connsiteY0" fmla="*/ 0 h 1963511"/>
              <a:gd name="connsiteX1" fmla="*/ 391886 w 4955721"/>
              <a:gd name="connsiteY1" fmla="*/ 395968 h 1963511"/>
              <a:gd name="connsiteX2" fmla="*/ 771525 w 4955721"/>
              <a:gd name="connsiteY2" fmla="*/ 465364 h 1963511"/>
              <a:gd name="connsiteX3" fmla="*/ 1143000 w 4955721"/>
              <a:gd name="connsiteY3" fmla="*/ 579664 h 1963511"/>
              <a:gd name="connsiteX4" fmla="*/ 1518557 w 4955721"/>
              <a:gd name="connsiteY4" fmla="*/ 502104 h 1963511"/>
              <a:gd name="connsiteX5" fmla="*/ 1914525 w 4955721"/>
              <a:gd name="connsiteY5" fmla="*/ 1053193 h 1963511"/>
              <a:gd name="connsiteX6" fmla="*/ 2294164 w 4955721"/>
              <a:gd name="connsiteY6" fmla="*/ 1155246 h 1963511"/>
              <a:gd name="connsiteX7" fmla="*/ 2673804 w 4955721"/>
              <a:gd name="connsiteY7" fmla="*/ 1636939 h 1963511"/>
              <a:gd name="connsiteX8" fmla="*/ 3065689 w 4955721"/>
              <a:gd name="connsiteY8" fmla="*/ 1800225 h 1963511"/>
              <a:gd name="connsiteX9" fmla="*/ 3424918 w 4955721"/>
              <a:gd name="connsiteY9" fmla="*/ 1845129 h 1963511"/>
              <a:gd name="connsiteX10" fmla="*/ 3816804 w 4955721"/>
              <a:gd name="connsiteY10" fmla="*/ 1906361 h 1963511"/>
              <a:gd name="connsiteX11" fmla="*/ 4192361 w 4955721"/>
              <a:gd name="connsiteY11" fmla="*/ 1918607 h 1963511"/>
              <a:gd name="connsiteX12" fmla="*/ 4567918 w 4955721"/>
              <a:gd name="connsiteY12" fmla="*/ 1959429 h 1963511"/>
              <a:gd name="connsiteX13" fmla="*/ 4955721 w 4955721"/>
              <a:gd name="connsiteY13" fmla="*/ 1963511 h 196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5721" h="1963511">
                <a:moveTo>
                  <a:pt x="0" y="0"/>
                </a:moveTo>
                <a:lnTo>
                  <a:pt x="391886" y="395968"/>
                </a:lnTo>
                <a:lnTo>
                  <a:pt x="771525" y="465364"/>
                </a:lnTo>
                <a:lnTo>
                  <a:pt x="1143000" y="579664"/>
                </a:lnTo>
                <a:lnTo>
                  <a:pt x="1518557" y="502104"/>
                </a:lnTo>
                <a:lnTo>
                  <a:pt x="1914525" y="1053193"/>
                </a:lnTo>
                <a:lnTo>
                  <a:pt x="2294164" y="1155246"/>
                </a:lnTo>
                <a:lnTo>
                  <a:pt x="2673804" y="1636939"/>
                </a:lnTo>
                <a:lnTo>
                  <a:pt x="3065689" y="1800225"/>
                </a:lnTo>
                <a:lnTo>
                  <a:pt x="3424918" y="1845129"/>
                </a:lnTo>
                <a:lnTo>
                  <a:pt x="3816804" y="1906361"/>
                </a:lnTo>
                <a:lnTo>
                  <a:pt x="4192361" y="1918607"/>
                </a:lnTo>
                <a:lnTo>
                  <a:pt x="4567918" y="1959429"/>
                </a:lnTo>
                <a:lnTo>
                  <a:pt x="4955721" y="19635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cxnSp>
        <p:nvCxnSpPr>
          <p:cNvPr id="92" name="Straight Connector 91">
            <a:extLst>
              <a:ext uri="{FF2B5EF4-FFF2-40B4-BE49-F238E27FC236}">
                <a16:creationId xmlns:a16="http://schemas.microsoft.com/office/drawing/2014/main" id="{19BF92BA-EE73-4FC4-8375-733E79B6567D}"/>
              </a:ext>
            </a:extLst>
          </p:cNvPr>
          <p:cNvCxnSpPr/>
          <p:nvPr/>
        </p:nvCxnSpPr>
        <p:spPr>
          <a:xfrm>
            <a:off x="2304604" y="1083558"/>
            <a:ext cx="0" cy="939914"/>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FC0D641-EFB3-4185-B71F-B407C30C14A5}"/>
              </a:ext>
            </a:extLst>
          </p:cNvPr>
          <p:cNvCxnSpPr>
            <a:cxnSpLocks/>
          </p:cNvCxnSpPr>
          <p:nvPr/>
        </p:nvCxnSpPr>
        <p:spPr>
          <a:xfrm>
            <a:off x="2656148" y="1121321"/>
            <a:ext cx="0" cy="821272"/>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5868815-05E1-43D1-924C-3D4E3ECC8868}"/>
              </a:ext>
            </a:extLst>
          </p:cNvPr>
          <p:cNvCxnSpPr>
            <a:cxnSpLocks/>
          </p:cNvCxnSpPr>
          <p:nvPr/>
        </p:nvCxnSpPr>
        <p:spPr>
          <a:xfrm>
            <a:off x="3007693" y="1506061"/>
            <a:ext cx="0" cy="436532"/>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B908E7B-1BA2-498F-B835-6EF99009436D}"/>
              </a:ext>
            </a:extLst>
          </p:cNvPr>
          <p:cNvCxnSpPr>
            <a:cxnSpLocks/>
          </p:cNvCxnSpPr>
          <p:nvPr/>
        </p:nvCxnSpPr>
        <p:spPr>
          <a:xfrm>
            <a:off x="3359237" y="1631586"/>
            <a:ext cx="0" cy="428625"/>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E6707D-C998-4BF8-AD29-4966A58E234C}"/>
              </a:ext>
            </a:extLst>
          </p:cNvPr>
          <p:cNvCxnSpPr>
            <a:cxnSpLocks/>
          </p:cNvCxnSpPr>
          <p:nvPr/>
        </p:nvCxnSpPr>
        <p:spPr>
          <a:xfrm>
            <a:off x="3710781" y="1342264"/>
            <a:ext cx="0" cy="720416"/>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166E0DF-A371-4751-A785-7E100F03B972}"/>
              </a:ext>
            </a:extLst>
          </p:cNvPr>
          <p:cNvCxnSpPr>
            <a:cxnSpLocks/>
          </p:cNvCxnSpPr>
          <p:nvPr/>
        </p:nvCxnSpPr>
        <p:spPr>
          <a:xfrm>
            <a:off x="4062326" y="1781605"/>
            <a:ext cx="0" cy="543967"/>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F9A55C-26AB-4233-A88E-B053501CFFC8}"/>
              </a:ext>
            </a:extLst>
          </p:cNvPr>
          <p:cNvCxnSpPr>
            <a:cxnSpLocks/>
          </p:cNvCxnSpPr>
          <p:nvPr/>
        </p:nvCxnSpPr>
        <p:spPr>
          <a:xfrm>
            <a:off x="4413869" y="1983670"/>
            <a:ext cx="0" cy="530714"/>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E3C85E6-A41B-4216-9249-3FCE69288F58}"/>
              </a:ext>
            </a:extLst>
          </p:cNvPr>
          <p:cNvCxnSpPr>
            <a:cxnSpLocks/>
          </p:cNvCxnSpPr>
          <p:nvPr/>
        </p:nvCxnSpPr>
        <p:spPr>
          <a:xfrm>
            <a:off x="4765414" y="2289416"/>
            <a:ext cx="0" cy="490273"/>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46F915D-7B2A-4C0C-8D50-86113369A63A}"/>
              </a:ext>
            </a:extLst>
          </p:cNvPr>
          <p:cNvCxnSpPr>
            <a:cxnSpLocks/>
          </p:cNvCxnSpPr>
          <p:nvPr/>
        </p:nvCxnSpPr>
        <p:spPr>
          <a:xfrm>
            <a:off x="5116958" y="2401097"/>
            <a:ext cx="0" cy="406147"/>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6206E8C-6BC7-4F7B-A41F-24F90A6279F5}"/>
              </a:ext>
            </a:extLst>
          </p:cNvPr>
          <p:cNvCxnSpPr>
            <a:cxnSpLocks/>
          </p:cNvCxnSpPr>
          <p:nvPr/>
        </p:nvCxnSpPr>
        <p:spPr>
          <a:xfrm>
            <a:off x="5468502" y="2476621"/>
            <a:ext cx="0" cy="357128"/>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2B9681E-3E1B-416B-A7AF-90095EAB313B}"/>
              </a:ext>
            </a:extLst>
          </p:cNvPr>
          <p:cNvCxnSpPr>
            <a:cxnSpLocks/>
          </p:cNvCxnSpPr>
          <p:nvPr/>
        </p:nvCxnSpPr>
        <p:spPr>
          <a:xfrm>
            <a:off x="5820047" y="2550069"/>
            <a:ext cx="0" cy="324181"/>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0CF759D-5225-4A30-8EC0-462EC5B11826}"/>
              </a:ext>
            </a:extLst>
          </p:cNvPr>
          <p:cNvCxnSpPr>
            <a:cxnSpLocks/>
          </p:cNvCxnSpPr>
          <p:nvPr/>
        </p:nvCxnSpPr>
        <p:spPr>
          <a:xfrm>
            <a:off x="6171590" y="2514384"/>
            <a:ext cx="0" cy="359865"/>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BC2432F-A846-42C0-888C-D195607CB03A}"/>
              </a:ext>
            </a:extLst>
          </p:cNvPr>
          <p:cNvCxnSpPr>
            <a:cxnSpLocks/>
          </p:cNvCxnSpPr>
          <p:nvPr/>
        </p:nvCxnSpPr>
        <p:spPr>
          <a:xfrm>
            <a:off x="6523135" y="2574562"/>
            <a:ext cx="0" cy="319937"/>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1E3C127-4A4E-42D3-8E44-FECEE838FDEA}"/>
              </a:ext>
            </a:extLst>
          </p:cNvPr>
          <p:cNvCxnSpPr>
            <a:cxnSpLocks/>
          </p:cNvCxnSpPr>
          <p:nvPr/>
        </p:nvCxnSpPr>
        <p:spPr>
          <a:xfrm>
            <a:off x="6874683" y="2602115"/>
            <a:ext cx="0" cy="292383"/>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B34CEF82-85CB-4AFA-A5D5-002C3D554EC9}"/>
              </a:ext>
            </a:extLst>
          </p:cNvPr>
          <p:cNvSpPr txBox="1"/>
          <p:nvPr/>
        </p:nvSpPr>
        <p:spPr>
          <a:xfrm>
            <a:off x="4499994" y="1028448"/>
            <a:ext cx="1879041" cy="213585"/>
          </a:xfrm>
          <a:prstGeom prst="rect">
            <a:avLst/>
          </a:prstGeom>
          <a:noFill/>
        </p:spPr>
        <p:txBody>
          <a:bodyPr wrap="none" rtlCol="0">
            <a:spAutoFit/>
          </a:bodyPr>
          <a:lstStyle/>
          <a:p>
            <a:r>
              <a:rPr lang="en-GB" sz="788" dirty="0"/>
              <a:t>Treatment &gt;3 hours from symptom onset</a:t>
            </a:r>
          </a:p>
        </p:txBody>
      </p:sp>
      <p:sp>
        <p:nvSpPr>
          <p:cNvPr id="132" name="TextBox 131">
            <a:extLst>
              <a:ext uri="{FF2B5EF4-FFF2-40B4-BE49-F238E27FC236}">
                <a16:creationId xmlns:a16="http://schemas.microsoft.com/office/drawing/2014/main" id="{EC33A3D5-642E-4C3E-99A8-FFF57CA1DFFB}"/>
              </a:ext>
            </a:extLst>
          </p:cNvPr>
          <p:cNvSpPr txBox="1"/>
          <p:nvPr/>
        </p:nvSpPr>
        <p:spPr>
          <a:xfrm>
            <a:off x="4499994" y="1167240"/>
            <a:ext cx="1911101" cy="213585"/>
          </a:xfrm>
          <a:prstGeom prst="rect">
            <a:avLst/>
          </a:prstGeom>
          <a:noFill/>
        </p:spPr>
        <p:txBody>
          <a:bodyPr wrap="none" rtlCol="0">
            <a:spAutoFit/>
          </a:bodyPr>
          <a:lstStyle/>
          <a:p>
            <a:r>
              <a:rPr lang="en-GB" sz="788" dirty="0"/>
              <a:t>Treatment 0-3 hours from symptom onset</a:t>
            </a:r>
          </a:p>
        </p:txBody>
      </p:sp>
      <p:sp>
        <p:nvSpPr>
          <p:cNvPr id="133" name="TextBox 132">
            <a:extLst>
              <a:ext uri="{FF2B5EF4-FFF2-40B4-BE49-F238E27FC236}">
                <a16:creationId xmlns:a16="http://schemas.microsoft.com/office/drawing/2014/main" id="{7DDE9F7D-2A4B-4FE8-B690-CC784EDFF76B}"/>
              </a:ext>
            </a:extLst>
          </p:cNvPr>
          <p:cNvSpPr txBox="1"/>
          <p:nvPr/>
        </p:nvSpPr>
        <p:spPr>
          <a:xfrm>
            <a:off x="4499994" y="1306032"/>
            <a:ext cx="1021433" cy="213585"/>
          </a:xfrm>
          <a:prstGeom prst="rect">
            <a:avLst/>
          </a:prstGeom>
          <a:noFill/>
        </p:spPr>
        <p:txBody>
          <a:bodyPr wrap="none" rtlCol="0">
            <a:spAutoFit/>
          </a:bodyPr>
          <a:lstStyle/>
          <a:p>
            <a:r>
              <a:rPr lang="en-GB" sz="788" dirty="0"/>
              <a:t>Door-to-needle time</a:t>
            </a:r>
          </a:p>
        </p:txBody>
      </p:sp>
      <p:sp>
        <p:nvSpPr>
          <p:cNvPr id="134" name="TextBox 133">
            <a:extLst>
              <a:ext uri="{FF2B5EF4-FFF2-40B4-BE49-F238E27FC236}">
                <a16:creationId xmlns:a16="http://schemas.microsoft.com/office/drawing/2014/main" id="{749A75DB-345E-4CC9-AC01-9417F629CBC7}"/>
              </a:ext>
            </a:extLst>
          </p:cNvPr>
          <p:cNvSpPr txBox="1"/>
          <p:nvPr/>
        </p:nvSpPr>
        <p:spPr>
          <a:xfrm rot="16200000">
            <a:off x="6661379" y="2025366"/>
            <a:ext cx="1435008" cy="213585"/>
          </a:xfrm>
          <a:prstGeom prst="rect">
            <a:avLst/>
          </a:prstGeom>
          <a:noFill/>
        </p:spPr>
        <p:txBody>
          <a:bodyPr wrap="none" rtlCol="0" anchor="ctr">
            <a:spAutoFit/>
          </a:bodyPr>
          <a:lstStyle/>
          <a:p>
            <a:r>
              <a:rPr lang="en-GB" sz="788" b="1" dirty="0"/>
              <a:t>Door-to-needle time, minutes</a:t>
            </a:r>
          </a:p>
        </p:txBody>
      </p:sp>
      <p:sp>
        <p:nvSpPr>
          <p:cNvPr id="135" name="TextBox 134">
            <a:extLst>
              <a:ext uri="{FF2B5EF4-FFF2-40B4-BE49-F238E27FC236}">
                <a16:creationId xmlns:a16="http://schemas.microsoft.com/office/drawing/2014/main" id="{8D595447-8F07-4391-9D0B-2B1A56281C81}"/>
              </a:ext>
            </a:extLst>
          </p:cNvPr>
          <p:cNvSpPr txBox="1"/>
          <p:nvPr/>
        </p:nvSpPr>
        <p:spPr>
          <a:xfrm rot="16200000">
            <a:off x="1248322" y="2025366"/>
            <a:ext cx="1005403" cy="213585"/>
          </a:xfrm>
          <a:prstGeom prst="rect">
            <a:avLst/>
          </a:prstGeom>
          <a:noFill/>
        </p:spPr>
        <p:txBody>
          <a:bodyPr wrap="none" rtlCol="0" anchor="ctr">
            <a:spAutoFit/>
          </a:bodyPr>
          <a:lstStyle/>
          <a:p>
            <a:r>
              <a:rPr lang="en-GB" sz="788" b="1" dirty="0"/>
              <a:t>Number of patients</a:t>
            </a:r>
          </a:p>
        </p:txBody>
      </p:sp>
      <p:sp>
        <p:nvSpPr>
          <p:cNvPr id="136" name="TextBox 135">
            <a:extLst>
              <a:ext uri="{FF2B5EF4-FFF2-40B4-BE49-F238E27FC236}">
                <a16:creationId xmlns:a16="http://schemas.microsoft.com/office/drawing/2014/main" id="{01D0CA91-DCDC-4E20-9DB2-AAE788216CCA}"/>
              </a:ext>
            </a:extLst>
          </p:cNvPr>
          <p:cNvSpPr txBox="1"/>
          <p:nvPr/>
        </p:nvSpPr>
        <p:spPr>
          <a:xfrm>
            <a:off x="1794605" y="988340"/>
            <a:ext cx="338554" cy="213585"/>
          </a:xfrm>
          <a:prstGeom prst="rect">
            <a:avLst/>
          </a:prstGeom>
          <a:noFill/>
        </p:spPr>
        <p:txBody>
          <a:bodyPr wrap="none" rtlCol="0">
            <a:spAutoFit/>
          </a:bodyPr>
          <a:lstStyle/>
          <a:p>
            <a:pPr algn="r"/>
            <a:r>
              <a:rPr lang="en-GB" sz="788" dirty="0"/>
              <a:t>400</a:t>
            </a:r>
          </a:p>
        </p:txBody>
      </p:sp>
      <p:sp>
        <p:nvSpPr>
          <p:cNvPr id="137" name="TextBox 136">
            <a:extLst>
              <a:ext uri="{FF2B5EF4-FFF2-40B4-BE49-F238E27FC236}">
                <a16:creationId xmlns:a16="http://schemas.microsoft.com/office/drawing/2014/main" id="{5EF859FA-EE9B-4F5A-AEFA-086521979CA9}"/>
              </a:ext>
            </a:extLst>
          </p:cNvPr>
          <p:cNvSpPr txBox="1"/>
          <p:nvPr/>
        </p:nvSpPr>
        <p:spPr>
          <a:xfrm>
            <a:off x="1794605" y="1246514"/>
            <a:ext cx="338554" cy="213585"/>
          </a:xfrm>
          <a:prstGeom prst="rect">
            <a:avLst/>
          </a:prstGeom>
          <a:noFill/>
        </p:spPr>
        <p:txBody>
          <a:bodyPr wrap="none" rtlCol="0">
            <a:spAutoFit/>
          </a:bodyPr>
          <a:lstStyle/>
          <a:p>
            <a:pPr algn="r"/>
            <a:r>
              <a:rPr lang="en-GB" sz="788" dirty="0"/>
              <a:t>350</a:t>
            </a:r>
          </a:p>
        </p:txBody>
      </p:sp>
      <p:sp>
        <p:nvSpPr>
          <p:cNvPr id="138" name="TextBox 137">
            <a:extLst>
              <a:ext uri="{FF2B5EF4-FFF2-40B4-BE49-F238E27FC236}">
                <a16:creationId xmlns:a16="http://schemas.microsoft.com/office/drawing/2014/main" id="{44D96F68-8FE7-4DDF-8178-FAB7C8953079}"/>
              </a:ext>
            </a:extLst>
          </p:cNvPr>
          <p:cNvSpPr txBox="1"/>
          <p:nvPr/>
        </p:nvSpPr>
        <p:spPr>
          <a:xfrm>
            <a:off x="1794605" y="1504688"/>
            <a:ext cx="338554" cy="213585"/>
          </a:xfrm>
          <a:prstGeom prst="rect">
            <a:avLst/>
          </a:prstGeom>
          <a:noFill/>
        </p:spPr>
        <p:txBody>
          <a:bodyPr wrap="none" rtlCol="0">
            <a:spAutoFit/>
          </a:bodyPr>
          <a:lstStyle/>
          <a:p>
            <a:pPr algn="r"/>
            <a:r>
              <a:rPr lang="en-GB" sz="788" dirty="0"/>
              <a:t>300</a:t>
            </a:r>
          </a:p>
        </p:txBody>
      </p:sp>
      <p:sp>
        <p:nvSpPr>
          <p:cNvPr id="139" name="TextBox 138">
            <a:extLst>
              <a:ext uri="{FF2B5EF4-FFF2-40B4-BE49-F238E27FC236}">
                <a16:creationId xmlns:a16="http://schemas.microsoft.com/office/drawing/2014/main" id="{8014CFF8-A665-428B-BEB5-D3DB967570DA}"/>
              </a:ext>
            </a:extLst>
          </p:cNvPr>
          <p:cNvSpPr txBox="1"/>
          <p:nvPr/>
        </p:nvSpPr>
        <p:spPr>
          <a:xfrm>
            <a:off x="1794605" y="1762862"/>
            <a:ext cx="338554" cy="213585"/>
          </a:xfrm>
          <a:prstGeom prst="rect">
            <a:avLst/>
          </a:prstGeom>
          <a:noFill/>
        </p:spPr>
        <p:txBody>
          <a:bodyPr wrap="none" rtlCol="0">
            <a:spAutoFit/>
          </a:bodyPr>
          <a:lstStyle/>
          <a:p>
            <a:pPr algn="r"/>
            <a:r>
              <a:rPr lang="en-GB" sz="788" dirty="0"/>
              <a:t>250</a:t>
            </a:r>
          </a:p>
        </p:txBody>
      </p:sp>
      <p:sp>
        <p:nvSpPr>
          <p:cNvPr id="140" name="TextBox 139">
            <a:extLst>
              <a:ext uri="{FF2B5EF4-FFF2-40B4-BE49-F238E27FC236}">
                <a16:creationId xmlns:a16="http://schemas.microsoft.com/office/drawing/2014/main" id="{5F113AF6-4815-49FC-9072-CEB27EBD2390}"/>
              </a:ext>
            </a:extLst>
          </p:cNvPr>
          <p:cNvSpPr txBox="1"/>
          <p:nvPr/>
        </p:nvSpPr>
        <p:spPr>
          <a:xfrm>
            <a:off x="1794605" y="2021036"/>
            <a:ext cx="338554" cy="213585"/>
          </a:xfrm>
          <a:prstGeom prst="rect">
            <a:avLst/>
          </a:prstGeom>
          <a:noFill/>
        </p:spPr>
        <p:txBody>
          <a:bodyPr wrap="none" rtlCol="0">
            <a:spAutoFit/>
          </a:bodyPr>
          <a:lstStyle/>
          <a:p>
            <a:pPr algn="r"/>
            <a:r>
              <a:rPr lang="en-GB" sz="788" dirty="0"/>
              <a:t>200</a:t>
            </a:r>
          </a:p>
        </p:txBody>
      </p:sp>
      <p:sp>
        <p:nvSpPr>
          <p:cNvPr id="141" name="TextBox 140">
            <a:extLst>
              <a:ext uri="{FF2B5EF4-FFF2-40B4-BE49-F238E27FC236}">
                <a16:creationId xmlns:a16="http://schemas.microsoft.com/office/drawing/2014/main" id="{4047A2F7-2338-4B9A-843A-03EEA9A34A3D}"/>
              </a:ext>
            </a:extLst>
          </p:cNvPr>
          <p:cNvSpPr txBox="1"/>
          <p:nvPr/>
        </p:nvSpPr>
        <p:spPr>
          <a:xfrm>
            <a:off x="1794605" y="2279210"/>
            <a:ext cx="338554" cy="213585"/>
          </a:xfrm>
          <a:prstGeom prst="rect">
            <a:avLst/>
          </a:prstGeom>
          <a:noFill/>
        </p:spPr>
        <p:txBody>
          <a:bodyPr wrap="none" rtlCol="0">
            <a:spAutoFit/>
          </a:bodyPr>
          <a:lstStyle/>
          <a:p>
            <a:pPr algn="r"/>
            <a:r>
              <a:rPr lang="en-GB" sz="788" dirty="0"/>
              <a:t>150</a:t>
            </a:r>
          </a:p>
        </p:txBody>
      </p:sp>
      <p:sp>
        <p:nvSpPr>
          <p:cNvPr id="142" name="TextBox 141">
            <a:extLst>
              <a:ext uri="{FF2B5EF4-FFF2-40B4-BE49-F238E27FC236}">
                <a16:creationId xmlns:a16="http://schemas.microsoft.com/office/drawing/2014/main" id="{BD286820-2D99-4BA7-9A26-172405EFEBFA}"/>
              </a:ext>
            </a:extLst>
          </p:cNvPr>
          <p:cNvSpPr txBox="1"/>
          <p:nvPr/>
        </p:nvSpPr>
        <p:spPr>
          <a:xfrm>
            <a:off x="1794605" y="2537384"/>
            <a:ext cx="338554" cy="213585"/>
          </a:xfrm>
          <a:prstGeom prst="rect">
            <a:avLst/>
          </a:prstGeom>
          <a:noFill/>
        </p:spPr>
        <p:txBody>
          <a:bodyPr wrap="none" rtlCol="0">
            <a:spAutoFit/>
          </a:bodyPr>
          <a:lstStyle/>
          <a:p>
            <a:pPr algn="r"/>
            <a:r>
              <a:rPr lang="en-GB" sz="788" dirty="0"/>
              <a:t>100</a:t>
            </a:r>
          </a:p>
        </p:txBody>
      </p:sp>
      <p:sp>
        <p:nvSpPr>
          <p:cNvPr id="143" name="TextBox 142">
            <a:extLst>
              <a:ext uri="{FF2B5EF4-FFF2-40B4-BE49-F238E27FC236}">
                <a16:creationId xmlns:a16="http://schemas.microsoft.com/office/drawing/2014/main" id="{0AF41332-A209-4FF2-BDD0-6A17A2090B2A}"/>
              </a:ext>
            </a:extLst>
          </p:cNvPr>
          <p:cNvSpPr txBox="1"/>
          <p:nvPr/>
        </p:nvSpPr>
        <p:spPr>
          <a:xfrm>
            <a:off x="1845901" y="2795558"/>
            <a:ext cx="287258" cy="213585"/>
          </a:xfrm>
          <a:prstGeom prst="rect">
            <a:avLst/>
          </a:prstGeom>
          <a:noFill/>
        </p:spPr>
        <p:txBody>
          <a:bodyPr wrap="none" rtlCol="0">
            <a:spAutoFit/>
          </a:bodyPr>
          <a:lstStyle/>
          <a:p>
            <a:pPr algn="r"/>
            <a:r>
              <a:rPr lang="en-GB" sz="788" dirty="0"/>
              <a:t>50</a:t>
            </a:r>
          </a:p>
        </p:txBody>
      </p:sp>
      <p:sp>
        <p:nvSpPr>
          <p:cNvPr id="144" name="TextBox 143">
            <a:extLst>
              <a:ext uri="{FF2B5EF4-FFF2-40B4-BE49-F238E27FC236}">
                <a16:creationId xmlns:a16="http://schemas.microsoft.com/office/drawing/2014/main" id="{227A33EF-F9D3-4B8F-A6E0-354CE34E085A}"/>
              </a:ext>
            </a:extLst>
          </p:cNvPr>
          <p:cNvSpPr txBox="1"/>
          <p:nvPr/>
        </p:nvSpPr>
        <p:spPr>
          <a:xfrm>
            <a:off x="1897197" y="3053733"/>
            <a:ext cx="235962" cy="213585"/>
          </a:xfrm>
          <a:prstGeom prst="rect">
            <a:avLst/>
          </a:prstGeom>
          <a:noFill/>
        </p:spPr>
        <p:txBody>
          <a:bodyPr wrap="none" rtlCol="0">
            <a:spAutoFit/>
          </a:bodyPr>
          <a:lstStyle/>
          <a:p>
            <a:pPr algn="r"/>
            <a:r>
              <a:rPr lang="en-GB" sz="788" dirty="0"/>
              <a:t>0</a:t>
            </a:r>
          </a:p>
        </p:txBody>
      </p:sp>
      <p:sp>
        <p:nvSpPr>
          <p:cNvPr id="145" name="TextBox 144">
            <a:extLst>
              <a:ext uri="{FF2B5EF4-FFF2-40B4-BE49-F238E27FC236}">
                <a16:creationId xmlns:a16="http://schemas.microsoft.com/office/drawing/2014/main" id="{3FA5CF67-3213-4AD6-A330-066DA5DAD526}"/>
              </a:ext>
            </a:extLst>
          </p:cNvPr>
          <p:cNvSpPr txBox="1"/>
          <p:nvPr/>
        </p:nvSpPr>
        <p:spPr>
          <a:xfrm>
            <a:off x="7046129" y="985236"/>
            <a:ext cx="338554" cy="213585"/>
          </a:xfrm>
          <a:prstGeom prst="rect">
            <a:avLst/>
          </a:prstGeom>
          <a:noFill/>
        </p:spPr>
        <p:txBody>
          <a:bodyPr wrap="none" rtlCol="0">
            <a:spAutoFit/>
          </a:bodyPr>
          <a:lstStyle/>
          <a:p>
            <a:r>
              <a:rPr lang="en-GB" sz="788" dirty="0"/>
              <a:t>120</a:t>
            </a:r>
          </a:p>
        </p:txBody>
      </p:sp>
      <p:sp>
        <p:nvSpPr>
          <p:cNvPr id="146" name="TextBox 145">
            <a:extLst>
              <a:ext uri="{FF2B5EF4-FFF2-40B4-BE49-F238E27FC236}">
                <a16:creationId xmlns:a16="http://schemas.microsoft.com/office/drawing/2014/main" id="{C1C8FD84-D56C-4628-9D67-C8517B372C06}"/>
              </a:ext>
            </a:extLst>
          </p:cNvPr>
          <p:cNvSpPr txBox="1"/>
          <p:nvPr/>
        </p:nvSpPr>
        <p:spPr>
          <a:xfrm>
            <a:off x="7046129" y="1243410"/>
            <a:ext cx="338554" cy="213585"/>
          </a:xfrm>
          <a:prstGeom prst="rect">
            <a:avLst/>
          </a:prstGeom>
          <a:noFill/>
        </p:spPr>
        <p:txBody>
          <a:bodyPr wrap="none" rtlCol="0">
            <a:spAutoFit/>
          </a:bodyPr>
          <a:lstStyle/>
          <a:p>
            <a:r>
              <a:rPr lang="en-GB" sz="788" dirty="0"/>
              <a:t>105</a:t>
            </a:r>
          </a:p>
        </p:txBody>
      </p:sp>
      <p:sp>
        <p:nvSpPr>
          <p:cNvPr id="147" name="TextBox 146">
            <a:extLst>
              <a:ext uri="{FF2B5EF4-FFF2-40B4-BE49-F238E27FC236}">
                <a16:creationId xmlns:a16="http://schemas.microsoft.com/office/drawing/2014/main" id="{127821D5-FE0A-4B90-97A8-7A56005F2507}"/>
              </a:ext>
            </a:extLst>
          </p:cNvPr>
          <p:cNvSpPr txBox="1"/>
          <p:nvPr/>
        </p:nvSpPr>
        <p:spPr>
          <a:xfrm>
            <a:off x="7046129" y="1501584"/>
            <a:ext cx="287258" cy="213585"/>
          </a:xfrm>
          <a:prstGeom prst="rect">
            <a:avLst/>
          </a:prstGeom>
          <a:noFill/>
        </p:spPr>
        <p:txBody>
          <a:bodyPr wrap="none" rtlCol="0">
            <a:spAutoFit/>
          </a:bodyPr>
          <a:lstStyle/>
          <a:p>
            <a:r>
              <a:rPr lang="en-GB" sz="788" dirty="0"/>
              <a:t>90</a:t>
            </a:r>
          </a:p>
        </p:txBody>
      </p:sp>
      <p:sp>
        <p:nvSpPr>
          <p:cNvPr id="148" name="TextBox 147">
            <a:extLst>
              <a:ext uri="{FF2B5EF4-FFF2-40B4-BE49-F238E27FC236}">
                <a16:creationId xmlns:a16="http://schemas.microsoft.com/office/drawing/2014/main" id="{041AB6BB-7299-46A3-90FC-0F0CE1EEB379}"/>
              </a:ext>
            </a:extLst>
          </p:cNvPr>
          <p:cNvSpPr txBox="1"/>
          <p:nvPr/>
        </p:nvSpPr>
        <p:spPr>
          <a:xfrm>
            <a:off x="7046129" y="1759758"/>
            <a:ext cx="287258" cy="213585"/>
          </a:xfrm>
          <a:prstGeom prst="rect">
            <a:avLst/>
          </a:prstGeom>
          <a:noFill/>
        </p:spPr>
        <p:txBody>
          <a:bodyPr wrap="none" rtlCol="0">
            <a:spAutoFit/>
          </a:bodyPr>
          <a:lstStyle/>
          <a:p>
            <a:r>
              <a:rPr lang="en-GB" sz="788" dirty="0"/>
              <a:t>75</a:t>
            </a:r>
          </a:p>
        </p:txBody>
      </p:sp>
      <p:sp>
        <p:nvSpPr>
          <p:cNvPr id="149" name="TextBox 148">
            <a:extLst>
              <a:ext uri="{FF2B5EF4-FFF2-40B4-BE49-F238E27FC236}">
                <a16:creationId xmlns:a16="http://schemas.microsoft.com/office/drawing/2014/main" id="{2A9957B7-EC13-4FC7-AB50-DD9FE94D3365}"/>
              </a:ext>
            </a:extLst>
          </p:cNvPr>
          <p:cNvSpPr txBox="1"/>
          <p:nvPr/>
        </p:nvSpPr>
        <p:spPr>
          <a:xfrm>
            <a:off x="7046129" y="2017932"/>
            <a:ext cx="287258" cy="213585"/>
          </a:xfrm>
          <a:prstGeom prst="rect">
            <a:avLst/>
          </a:prstGeom>
          <a:noFill/>
        </p:spPr>
        <p:txBody>
          <a:bodyPr wrap="none" rtlCol="0">
            <a:spAutoFit/>
          </a:bodyPr>
          <a:lstStyle/>
          <a:p>
            <a:r>
              <a:rPr lang="en-GB" sz="788" dirty="0"/>
              <a:t>60</a:t>
            </a:r>
          </a:p>
        </p:txBody>
      </p:sp>
      <p:sp>
        <p:nvSpPr>
          <p:cNvPr id="150" name="TextBox 149">
            <a:extLst>
              <a:ext uri="{FF2B5EF4-FFF2-40B4-BE49-F238E27FC236}">
                <a16:creationId xmlns:a16="http://schemas.microsoft.com/office/drawing/2014/main" id="{613FE2AD-7B50-445A-A732-025086F66D7D}"/>
              </a:ext>
            </a:extLst>
          </p:cNvPr>
          <p:cNvSpPr txBox="1"/>
          <p:nvPr/>
        </p:nvSpPr>
        <p:spPr>
          <a:xfrm>
            <a:off x="7046129" y="2276106"/>
            <a:ext cx="287258" cy="213585"/>
          </a:xfrm>
          <a:prstGeom prst="rect">
            <a:avLst/>
          </a:prstGeom>
          <a:noFill/>
        </p:spPr>
        <p:txBody>
          <a:bodyPr wrap="none" rtlCol="0">
            <a:spAutoFit/>
          </a:bodyPr>
          <a:lstStyle/>
          <a:p>
            <a:r>
              <a:rPr lang="en-GB" sz="788" dirty="0"/>
              <a:t>45</a:t>
            </a:r>
          </a:p>
        </p:txBody>
      </p:sp>
      <p:sp>
        <p:nvSpPr>
          <p:cNvPr id="151" name="TextBox 150">
            <a:extLst>
              <a:ext uri="{FF2B5EF4-FFF2-40B4-BE49-F238E27FC236}">
                <a16:creationId xmlns:a16="http://schemas.microsoft.com/office/drawing/2014/main" id="{DE330E93-2436-42C5-BB51-9A54645132E1}"/>
              </a:ext>
            </a:extLst>
          </p:cNvPr>
          <p:cNvSpPr txBox="1"/>
          <p:nvPr/>
        </p:nvSpPr>
        <p:spPr>
          <a:xfrm>
            <a:off x="7046129" y="2534280"/>
            <a:ext cx="287258" cy="213585"/>
          </a:xfrm>
          <a:prstGeom prst="rect">
            <a:avLst/>
          </a:prstGeom>
          <a:noFill/>
        </p:spPr>
        <p:txBody>
          <a:bodyPr wrap="none" rtlCol="0">
            <a:spAutoFit/>
          </a:bodyPr>
          <a:lstStyle/>
          <a:p>
            <a:r>
              <a:rPr lang="en-GB" sz="788" dirty="0"/>
              <a:t>30</a:t>
            </a:r>
          </a:p>
        </p:txBody>
      </p:sp>
      <p:sp>
        <p:nvSpPr>
          <p:cNvPr id="152" name="TextBox 151">
            <a:extLst>
              <a:ext uri="{FF2B5EF4-FFF2-40B4-BE49-F238E27FC236}">
                <a16:creationId xmlns:a16="http://schemas.microsoft.com/office/drawing/2014/main" id="{16868BD5-7E12-44FF-8830-3C6C285C62DA}"/>
              </a:ext>
            </a:extLst>
          </p:cNvPr>
          <p:cNvSpPr txBox="1"/>
          <p:nvPr/>
        </p:nvSpPr>
        <p:spPr>
          <a:xfrm>
            <a:off x="7046129" y="2792454"/>
            <a:ext cx="287258" cy="213585"/>
          </a:xfrm>
          <a:prstGeom prst="rect">
            <a:avLst/>
          </a:prstGeom>
          <a:noFill/>
        </p:spPr>
        <p:txBody>
          <a:bodyPr wrap="none" rtlCol="0">
            <a:spAutoFit/>
          </a:bodyPr>
          <a:lstStyle/>
          <a:p>
            <a:r>
              <a:rPr lang="en-GB" sz="788" dirty="0"/>
              <a:t>15</a:t>
            </a:r>
          </a:p>
        </p:txBody>
      </p:sp>
      <p:sp>
        <p:nvSpPr>
          <p:cNvPr id="153" name="TextBox 152">
            <a:extLst>
              <a:ext uri="{FF2B5EF4-FFF2-40B4-BE49-F238E27FC236}">
                <a16:creationId xmlns:a16="http://schemas.microsoft.com/office/drawing/2014/main" id="{91E8440F-F16F-43AA-9639-344347D27E91}"/>
              </a:ext>
            </a:extLst>
          </p:cNvPr>
          <p:cNvSpPr txBox="1"/>
          <p:nvPr/>
        </p:nvSpPr>
        <p:spPr>
          <a:xfrm>
            <a:off x="7046129" y="3050629"/>
            <a:ext cx="235962" cy="213585"/>
          </a:xfrm>
          <a:prstGeom prst="rect">
            <a:avLst/>
          </a:prstGeom>
          <a:noFill/>
        </p:spPr>
        <p:txBody>
          <a:bodyPr wrap="none" rtlCol="0">
            <a:spAutoFit/>
          </a:bodyPr>
          <a:lstStyle/>
          <a:p>
            <a:r>
              <a:rPr lang="en-GB" sz="788" dirty="0"/>
              <a:t>0</a:t>
            </a:r>
          </a:p>
        </p:txBody>
      </p:sp>
      <p:sp>
        <p:nvSpPr>
          <p:cNvPr id="154" name="Rectangle 153">
            <a:extLst>
              <a:ext uri="{FF2B5EF4-FFF2-40B4-BE49-F238E27FC236}">
                <a16:creationId xmlns:a16="http://schemas.microsoft.com/office/drawing/2014/main" id="{F9E64621-E7DA-4B9E-BDF9-258D897100C5}"/>
              </a:ext>
            </a:extLst>
          </p:cNvPr>
          <p:cNvSpPr/>
          <p:nvPr/>
        </p:nvSpPr>
        <p:spPr>
          <a:xfrm>
            <a:off x="4333555" y="1104988"/>
            <a:ext cx="166439" cy="37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155" name="Rectangle 154">
            <a:extLst>
              <a:ext uri="{FF2B5EF4-FFF2-40B4-BE49-F238E27FC236}">
                <a16:creationId xmlns:a16="http://schemas.microsoft.com/office/drawing/2014/main" id="{6006DE4E-22C5-4AB4-AE50-E38B6D8170DC}"/>
              </a:ext>
            </a:extLst>
          </p:cNvPr>
          <p:cNvSpPr/>
          <p:nvPr/>
        </p:nvSpPr>
        <p:spPr>
          <a:xfrm>
            <a:off x="4333555" y="1243577"/>
            <a:ext cx="166439" cy="377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156" name="Rectangle 155">
            <a:extLst>
              <a:ext uri="{FF2B5EF4-FFF2-40B4-BE49-F238E27FC236}">
                <a16:creationId xmlns:a16="http://schemas.microsoft.com/office/drawing/2014/main" id="{52041E3B-146A-4AD0-B8C3-CC12D03A097E}"/>
              </a:ext>
            </a:extLst>
          </p:cNvPr>
          <p:cNvSpPr/>
          <p:nvPr/>
        </p:nvSpPr>
        <p:spPr>
          <a:xfrm>
            <a:off x="4333555" y="1391801"/>
            <a:ext cx="166439" cy="1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atin typeface="Gotham Book" charset="0"/>
              <a:ea typeface="Gotham Book" charset="0"/>
              <a:cs typeface="Gotham Book" charset="0"/>
            </a:endParaRPr>
          </a:p>
        </p:txBody>
      </p:sp>
      <p:sp>
        <p:nvSpPr>
          <p:cNvPr id="157" name="Freeform: Shape 156">
            <a:extLst>
              <a:ext uri="{FF2B5EF4-FFF2-40B4-BE49-F238E27FC236}">
                <a16:creationId xmlns:a16="http://schemas.microsoft.com/office/drawing/2014/main" id="{C29E2C95-92BB-4D8F-9D28-626965ECF3F0}"/>
              </a:ext>
            </a:extLst>
          </p:cNvPr>
          <p:cNvSpPr/>
          <p:nvPr/>
        </p:nvSpPr>
        <p:spPr>
          <a:xfrm>
            <a:off x="2304604" y="1337672"/>
            <a:ext cx="4564430" cy="1469572"/>
          </a:xfrm>
          <a:custGeom>
            <a:avLst/>
            <a:gdLst>
              <a:gd name="connsiteX0" fmla="*/ 0 w 4947557"/>
              <a:gd name="connsiteY0" fmla="*/ 0 h 1959429"/>
              <a:gd name="connsiteX1" fmla="*/ 383721 w 4947557"/>
              <a:gd name="connsiteY1" fmla="*/ 404132 h 1959429"/>
              <a:gd name="connsiteX2" fmla="*/ 771525 w 4947557"/>
              <a:gd name="connsiteY2" fmla="*/ 457200 h 1959429"/>
              <a:gd name="connsiteX3" fmla="*/ 1134836 w 4947557"/>
              <a:gd name="connsiteY3" fmla="*/ 575582 h 1959429"/>
              <a:gd name="connsiteX4" fmla="*/ 1518557 w 4947557"/>
              <a:gd name="connsiteY4" fmla="*/ 498022 h 1959429"/>
              <a:gd name="connsiteX5" fmla="*/ 1906361 w 4947557"/>
              <a:gd name="connsiteY5" fmla="*/ 1040947 h 1959429"/>
              <a:gd name="connsiteX6" fmla="*/ 2290082 w 4947557"/>
              <a:gd name="connsiteY6" fmla="*/ 1151164 h 1959429"/>
              <a:gd name="connsiteX7" fmla="*/ 2661557 w 4947557"/>
              <a:gd name="connsiteY7" fmla="*/ 1641022 h 1959429"/>
              <a:gd name="connsiteX8" fmla="*/ 3045279 w 4947557"/>
              <a:gd name="connsiteY8" fmla="*/ 1792061 h 1959429"/>
              <a:gd name="connsiteX9" fmla="*/ 3433082 w 4947557"/>
              <a:gd name="connsiteY9" fmla="*/ 1841047 h 1959429"/>
              <a:gd name="connsiteX10" fmla="*/ 3812721 w 4947557"/>
              <a:gd name="connsiteY10" fmla="*/ 1918607 h 1959429"/>
              <a:gd name="connsiteX11" fmla="*/ 4188279 w 4947557"/>
              <a:gd name="connsiteY11" fmla="*/ 1914525 h 1959429"/>
              <a:gd name="connsiteX12" fmla="*/ 4563836 w 4947557"/>
              <a:gd name="connsiteY12" fmla="*/ 1959429 h 1959429"/>
              <a:gd name="connsiteX13" fmla="*/ 4947557 w 4947557"/>
              <a:gd name="connsiteY13" fmla="*/ 1959429 h 19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7557" h="1959429">
                <a:moveTo>
                  <a:pt x="0" y="0"/>
                </a:moveTo>
                <a:lnTo>
                  <a:pt x="383721" y="404132"/>
                </a:lnTo>
                <a:lnTo>
                  <a:pt x="771525" y="457200"/>
                </a:lnTo>
                <a:lnTo>
                  <a:pt x="1134836" y="575582"/>
                </a:lnTo>
                <a:lnTo>
                  <a:pt x="1518557" y="498022"/>
                </a:lnTo>
                <a:lnTo>
                  <a:pt x="1906361" y="1040947"/>
                </a:lnTo>
                <a:lnTo>
                  <a:pt x="2290082" y="1151164"/>
                </a:lnTo>
                <a:lnTo>
                  <a:pt x="2661557" y="1641022"/>
                </a:lnTo>
                <a:lnTo>
                  <a:pt x="3045279" y="1792061"/>
                </a:lnTo>
                <a:lnTo>
                  <a:pt x="3433082" y="1841047"/>
                </a:lnTo>
                <a:lnTo>
                  <a:pt x="3812721" y="1918607"/>
                </a:lnTo>
                <a:lnTo>
                  <a:pt x="4188279" y="1914525"/>
                </a:lnTo>
                <a:lnTo>
                  <a:pt x="4563836" y="1959429"/>
                </a:lnTo>
                <a:lnTo>
                  <a:pt x="4947557" y="1959429"/>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9" name="TextBox 158">
            <a:extLst>
              <a:ext uri="{FF2B5EF4-FFF2-40B4-BE49-F238E27FC236}">
                <a16:creationId xmlns:a16="http://schemas.microsoft.com/office/drawing/2014/main" id="{C9F75E86-BB6F-4985-905D-6891A3BB4F25}"/>
              </a:ext>
            </a:extLst>
          </p:cNvPr>
          <p:cNvSpPr txBox="1"/>
          <p:nvPr/>
        </p:nvSpPr>
        <p:spPr>
          <a:xfrm>
            <a:off x="4393559" y="3369253"/>
            <a:ext cx="373820" cy="213585"/>
          </a:xfrm>
          <a:prstGeom prst="rect">
            <a:avLst/>
          </a:prstGeom>
          <a:noFill/>
        </p:spPr>
        <p:txBody>
          <a:bodyPr wrap="none" rtlCol="0">
            <a:spAutoFit/>
          </a:bodyPr>
          <a:lstStyle/>
          <a:p>
            <a:r>
              <a:rPr lang="en-GB" sz="788" b="1" dirty="0"/>
              <a:t>Year</a:t>
            </a:r>
          </a:p>
        </p:txBody>
      </p:sp>
      <p:sp>
        <p:nvSpPr>
          <p:cNvPr id="160" name="TextBox 159">
            <a:extLst>
              <a:ext uri="{FF2B5EF4-FFF2-40B4-BE49-F238E27FC236}">
                <a16:creationId xmlns:a16="http://schemas.microsoft.com/office/drawing/2014/main" id="{DF4BF379-1FD4-442B-B0EF-5B186DBE88F4}"/>
              </a:ext>
            </a:extLst>
          </p:cNvPr>
          <p:cNvSpPr txBox="1"/>
          <p:nvPr/>
        </p:nvSpPr>
        <p:spPr>
          <a:xfrm>
            <a:off x="2135439" y="3153204"/>
            <a:ext cx="345491" cy="201241"/>
          </a:xfrm>
          <a:prstGeom prst="rect">
            <a:avLst/>
          </a:prstGeom>
          <a:noFill/>
        </p:spPr>
        <p:txBody>
          <a:bodyPr wrap="none" rtlCol="0">
            <a:noAutofit/>
          </a:bodyPr>
          <a:lstStyle/>
          <a:p>
            <a:pPr algn="ctr"/>
            <a:r>
              <a:rPr lang="en-GB" sz="788" dirty="0"/>
              <a:t>1998</a:t>
            </a:r>
          </a:p>
        </p:txBody>
      </p:sp>
      <p:sp>
        <p:nvSpPr>
          <p:cNvPr id="161" name="TextBox 160">
            <a:extLst>
              <a:ext uri="{FF2B5EF4-FFF2-40B4-BE49-F238E27FC236}">
                <a16:creationId xmlns:a16="http://schemas.microsoft.com/office/drawing/2014/main" id="{EF87F549-A7C0-47EC-B920-38067109CBBA}"/>
              </a:ext>
            </a:extLst>
          </p:cNvPr>
          <p:cNvSpPr txBox="1"/>
          <p:nvPr/>
        </p:nvSpPr>
        <p:spPr>
          <a:xfrm>
            <a:off x="2486307" y="3153204"/>
            <a:ext cx="345491" cy="201241"/>
          </a:xfrm>
          <a:prstGeom prst="rect">
            <a:avLst/>
          </a:prstGeom>
          <a:noFill/>
        </p:spPr>
        <p:txBody>
          <a:bodyPr wrap="none" rtlCol="0">
            <a:noAutofit/>
          </a:bodyPr>
          <a:lstStyle/>
          <a:p>
            <a:pPr algn="ctr"/>
            <a:r>
              <a:rPr lang="en-GB" sz="788" dirty="0"/>
              <a:t>1999</a:t>
            </a:r>
          </a:p>
        </p:txBody>
      </p:sp>
      <p:sp>
        <p:nvSpPr>
          <p:cNvPr id="162" name="TextBox 161">
            <a:extLst>
              <a:ext uri="{FF2B5EF4-FFF2-40B4-BE49-F238E27FC236}">
                <a16:creationId xmlns:a16="http://schemas.microsoft.com/office/drawing/2014/main" id="{73BA0D1C-74B1-48DA-99E0-43C0F698F133}"/>
              </a:ext>
            </a:extLst>
          </p:cNvPr>
          <p:cNvSpPr txBox="1"/>
          <p:nvPr/>
        </p:nvSpPr>
        <p:spPr>
          <a:xfrm>
            <a:off x="2837175" y="3153204"/>
            <a:ext cx="345491" cy="201241"/>
          </a:xfrm>
          <a:prstGeom prst="rect">
            <a:avLst/>
          </a:prstGeom>
          <a:noFill/>
        </p:spPr>
        <p:txBody>
          <a:bodyPr wrap="none" rtlCol="0">
            <a:noAutofit/>
          </a:bodyPr>
          <a:lstStyle/>
          <a:p>
            <a:pPr algn="ctr"/>
            <a:r>
              <a:rPr lang="en-GB" sz="788" dirty="0"/>
              <a:t>2000</a:t>
            </a:r>
          </a:p>
        </p:txBody>
      </p:sp>
      <p:sp>
        <p:nvSpPr>
          <p:cNvPr id="163" name="TextBox 162">
            <a:extLst>
              <a:ext uri="{FF2B5EF4-FFF2-40B4-BE49-F238E27FC236}">
                <a16:creationId xmlns:a16="http://schemas.microsoft.com/office/drawing/2014/main" id="{8B071A0A-9EAB-4BF3-9E53-6ABFB6C1FB3D}"/>
              </a:ext>
            </a:extLst>
          </p:cNvPr>
          <p:cNvSpPr txBox="1"/>
          <p:nvPr/>
        </p:nvSpPr>
        <p:spPr>
          <a:xfrm>
            <a:off x="3188043" y="3153204"/>
            <a:ext cx="345491" cy="201241"/>
          </a:xfrm>
          <a:prstGeom prst="rect">
            <a:avLst/>
          </a:prstGeom>
          <a:noFill/>
        </p:spPr>
        <p:txBody>
          <a:bodyPr wrap="none" rtlCol="0">
            <a:noAutofit/>
          </a:bodyPr>
          <a:lstStyle/>
          <a:p>
            <a:pPr algn="ctr"/>
            <a:r>
              <a:rPr lang="en-GB" sz="788" dirty="0"/>
              <a:t>2001</a:t>
            </a:r>
          </a:p>
        </p:txBody>
      </p:sp>
      <p:sp>
        <p:nvSpPr>
          <p:cNvPr id="164" name="TextBox 163">
            <a:extLst>
              <a:ext uri="{FF2B5EF4-FFF2-40B4-BE49-F238E27FC236}">
                <a16:creationId xmlns:a16="http://schemas.microsoft.com/office/drawing/2014/main" id="{6500CA41-33F7-449A-9142-DC2273C8F0D4}"/>
              </a:ext>
            </a:extLst>
          </p:cNvPr>
          <p:cNvSpPr txBox="1"/>
          <p:nvPr/>
        </p:nvSpPr>
        <p:spPr>
          <a:xfrm>
            <a:off x="3538911" y="3153204"/>
            <a:ext cx="345491" cy="201241"/>
          </a:xfrm>
          <a:prstGeom prst="rect">
            <a:avLst/>
          </a:prstGeom>
          <a:noFill/>
        </p:spPr>
        <p:txBody>
          <a:bodyPr wrap="none" rtlCol="0">
            <a:noAutofit/>
          </a:bodyPr>
          <a:lstStyle/>
          <a:p>
            <a:pPr algn="ctr"/>
            <a:r>
              <a:rPr lang="en-GB" sz="788" dirty="0"/>
              <a:t>2002</a:t>
            </a:r>
          </a:p>
        </p:txBody>
      </p:sp>
      <p:sp>
        <p:nvSpPr>
          <p:cNvPr id="165" name="TextBox 164">
            <a:extLst>
              <a:ext uri="{FF2B5EF4-FFF2-40B4-BE49-F238E27FC236}">
                <a16:creationId xmlns:a16="http://schemas.microsoft.com/office/drawing/2014/main" id="{81E22C45-316E-49C6-9F7B-952F0EB22E24}"/>
              </a:ext>
            </a:extLst>
          </p:cNvPr>
          <p:cNvSpPr txBox="1"/>
          <p:nvPr/>
        </p:nvSpPr>
        <p:spPr>
          <a:xfrm>
            <a:off x="3889779" y="3153204"/>
            <a:ext cx="345491" cy="201241"/>
          </a:xfrm>
          <a:prstGeom prst="rect">
            <a:avLst/>
          </a:prstGeom>
          <a:noFill/>
        </p:spPr>
        <p:txBody>
          <a:bodyPr wrap="none" rtlCol="0">
            <a:noAutofit/>
          </a:bodyPr>
          <a:lstStyle/>
          <a:p>
            <a:pPr algn="ctr"/>
            <a:r>
              <a:rPr lang="en-GB" sz="788" dirty="0"/>
              <a:t>2003</a:t>
            </a:r>
          </a:p>
        </p:txBody>
      </p:sp>
      <p:sp>
        <p:nvSpPr>
          <p:cNvPr id="166" name="TextBox 165">
            <a:extLst>
              <a:ext uri="{FF2B5EF4-FFF2-40B4-BE49-F238E27FC236}">
                <a16:creationId xmlns:a16="http://schemas.microsoft.com/office/drawing/2014/main" id="{9D0A3CD1-D888-4096-9466-794C0D0AE61D}"/>
              </a:ext>
            </a:extLst>
          </p:cNvPr>
          <p:cNvSpPr txBox="1"/>
          <p:nvPr/>
        </p:nvSpPr>
        <p:spPr>
          <a:xfrm>
            <a:off x="4240647" y="3153204"/>
            <a:ext cx="345491" cy="201241"/>
          </a:xfrm>
          <a:prstGeom prst="rect">
            <a:avLst/>
          </a:prstGeom>
          <a:noFill/>
        </p:spPr>
        <p:txBody>
          <a:bodyPr wrap="none" rtlCol="0">
            <a:noAutofit/>
          </a:bodyPr>
          <a:lstStyle/>
          <a:p>
            <a:pPr algn="ctr"/>
            <a:r>
              <a:rPr lang="en-GB" sz="788" dirty="0"/>
              <a:t>2004</a:t>
            </a:r>
          </a:p>
        </p:txBody>
      </p:sp>
      <p:sp>
        <p:nvSpPr>
          <p:cNvPr id="167" name="TextBox 166">
            <a:extLst>
              <a:ext uri="{FF2B5EF4-FFF2-40B4-BE49-F238E27FC236}">
                <a16:creationId xmlns:a16="http://schemas.microsoft.com/office/drawing/2014/main" id="{C870A450-F392-43B0-BEFF-A1BB7E51758C}"/>
              </a:ext>
            </a:extLst>
          </p:cNvPr>
          <p:cNvSpPr txBox="1"/>
          <p:nvPr/>
        </p:nvSpPr>
        <p:spPr>
          <a:xfrm>
            <a:off x="4591515" y="3153204"/>
            <a:ext cx="345491" cy="201241"/>
          </a:xfrm>
          <a:prstGeom prst="rect">
            <a:avLst/>
          </a:prstGeom>
          <a:noFill/>
        </p:spPr>
        <p:txBody>
          <a:bodyPr wrap="none" rtlCol="0">
            <a:noAutofit/>
          </a:bodyPr>
          <a:lstStyle/>
          <a:p>
            <a:pPr algn="ctr"/>
            <a:r>
              <a:rPr lang="en-GB" sz="788" dirty="0"/>
              <a:t>2005</a:t>
            </a:r>
          </a:p>
        </p:txBody>
      </p:sp>
      <p:sp>
        <p:nvSpPr>
          <p:cNvPr id="168" name="TextBox 167">
            <a:extLst>
              <a:ext uri="{FF2B5EF4-FFF2-40B4-BE49-F238E27FC236}">
                <a16:creationId xmlns:a16="http://schemas.microsoft.com/office/drawing/2014/main" id="{40A1F4B9-4E07-457F-8190-1B17137D449F}"/>
              </a:ext>
            </a:extLst>
          </p:cNvPr>
          <p:cNvSpPr txBox="1"/>
          <p:nvPr/>
        </p:nvSpPr>
        <p:spPr>
          <a:xfrm>
            <a:off x="4942383" y="3153204"/>
            <a:ext cx="345491" cy="201241"/>
          </a:xfrm>
          <a:prstGeom prst="rect">
            <a:avLst/>
          </a:prstGeom>
          <a:noFill/>
        </p:spPr>
        <p:txBody>
          <a:bodyPr wrap="none" rtlCol="0">
            <a:noAutofit/>
          </a:bodyPr>
          <a:lstStyle/>
          <a:p>
            <a:pPr algn="ctr"/>
            <a:r>
              <a:rPr lang="en-GB" sz="788" dirty="0"/>
              <a:t>2006</a:t>
            </a:r>
          </a:p>
        </p:txBody>
      </p:sp>
      <p:sp>
        <p:nvSpPr>
          <p:cNvPr id="169" name="TextBox 168">
            <a:extLst>
              <a:ext uri="{FF2B5EF4-FFF2-40B4-BE49-F238E27FC236}">
                <a16:creationId xmlns:a16="http://schemas.microsoft.com/office/drawing/2014/main" id="{9FCE8124-725D-4301-B038-283DF8F4B670}"/>
              </a:ext>
            </a:extLst>
          </p:cNvPr>
          <p:cNvSpPr txBox="1"/>
          <p:nvPr/>
        </p:nvSpPr>
        <p:spPr>
          <a:xfrm>
            <a:off x="5293251" y="3153204"/>
            <a:ext cx="345491" cy="201241"/>
          </a:xfrm>
          <a:prstGeom prst="rect">
            <a:avLst/>
          </a:prstGeom>
          <a:noFill/>
        </p:spPr>
        <p:txBody>
          <a:bodyPr wrap="none" rtlCol="0">
            <a:noAutofit/>
          </a:bodyPr>
          <a:lstStyle/>
          <a:p>
            <a:pPr algn="ctr"/>
            <a:r>
              <a:rPr lang="en-GB" sz="788" dirty="0"/>
              <a:t>2007</a:t>
            </a:r>
          </a:p>
        </p:txBody>
      </p:sp>
      <p:sp>
        <p:nvSpPr>
          <p:cNvPr id="170" name="TextBox 169">
            <a:extLst>
              <a:ext uri="{FF2B5EF4-FFF2-40B4-BE49-F238E27FC236}">
                <a16:creationId xmlns:a16="http://schemas.microsoft.com/office/drawing/2014/main" id="{B3CC2D7C-5951-46F1-93EE-AFACC718523F}"/>
              </a:ext>
            </a:extLst>
          </p:cNvPr>
          <p:cNvSpPr txBox="1"/>
          <p:nvPr/>
        </p:nvSpPr>
        <p:spPr>
          <a:xfrm>
            <a:off x="5644119" y="3153204"/>
            <a:ext cx="345491" cy="201241"/>
          </a:xfrm>
          <a:prstGeom prst="rect">
            <a:avLst/>
          </a:prstGeom>
          <a:noFill/>
        </p:spPr>
        <p:txBody>
          <a:bodyPr wrap="none" rtlCol="0">
            <a:noAutofit/>
          </a:bodyPr>
          <a:lstStyle/>
          <a:p>
            <a:pPr algn="ctr"/>
            <a:r>
              <a:rPr lang="en-GB" sz="788" dirty="0"/>
              <a:t>2008</a:t>
            </a:r>
          </a:p>
        </p:txBody>
      </p:sp>
      <p:sp>
        <p:nvSpPr>
          <p:cNvPr id="171" name="TextBox 170">
            <a:extLst>
              <a:ext uri="{FF2B5EF4-FFF2-40B4-BE49-F238E27FC236}">
                <a16:creationId xmlns:a16="http://schemas.microsoft.com/office/drawing/2014/main" id="{6B48EF21-04F0-439E-9EBE-A719C85EF001}"/>
              </a:ext>
            </a:extLst>
          </p:cNvPr>
          <p:cNvSpPr txBox="1"/>
          <p:nvPr/>
        </p:nvSpPr>
        <p:spPr>
          <a:xfrm>
            <a:off x="5994987" y="3153204"/>
            <a:ext cx="345491" cy="201241"/>
          </a:xfrm>
          <a:prstGeom prst="rect">
            <a:avLst/>
          </a:prstGeom>
          <a:noFill/>
        </p:spPr>
        <p:txBody>
          <a:bodyPr wrap="none" rtlCol="0">
            <a:noAutofit/>
          </a:bodyPr>
          <a:lstStyle/>
          <a:p>
            <a:pPr algn="ctr"/>
            <a:r>
              <a:rPr lang="en-GB" sz="788" dirty="0"/>
              <a:t>2009</a:t>
            </a:r>
          </a:p>
        </p:txBody>
      </p:sp>
      <p:sp>
        <p:nvSpPr>
          <p:cNvPr id="172" name="TextBox 171">
            <a:extLst>
              <a:ext uri="{FF2B5EF4-FFF2-40B4-BE49-F238E27FC236}">
                <a16:creationId xmlns:a16="http://schemas.microsoft.com/office/drawing/2014/main" id="{28B6AC72-1733-4906-9ACF-DA05893B22F9}"/>
              </a:ext>
            </a:extLst>
          </p:cNvPr>
          <p:cNvSpPr txBox="1"/>
          <p:nvPr/>
        </p:nvSpPr>
        <p:spPr>
          <a:xfrm>
            <a:off x="6345855" y="3153204"/>
            <a:ext cx="345491" cy="201241"/>
          </a:xfrm>
          <a:prstGeom prst="rect">
            <a:avLst/>
          </a:prstGeom>
          <a:noFill/>
        </p:spPr>
        <p:txBody>
          <a:bodyPr wrap="none" rtlCol="0">
            <a:noAutofit/>
          </a:bodyPr>
          <a:lstStyle/>
          <a:p>
            <a:pPr algn="ctr"/>
            <a:r>
              <a:rPr lang="en-GB" sz="788" dirty="0"/>
              <a:t>2010</a:t>
            </a:r>
          </a:p>
        </p:txBody>
      </p:sp>
      <p:sp>
        <p:nvSpPr>
          <p:cNvPr id="173" name="TextBox 172">
            <a:extLst>
              <a:ext uri="{FF2B5EF4-FFF2-40B4-BE49-F238E27FC236}">
                <a16:creationId xmlns:a16="http://schemas.microsoft.com/office/drawing/2014/main" id="{C3DD310F-D6DF-46CE-9636-E30B092CC2B8}"/>
              </a:ext>
            </a:extLst>
          </p:cNvPr>
          <p:cNvSpPr txBox="1"/>
          <p:nvPr/>
        </p:nvSpPr>
        <p:spPr>
          <a:xfrm>
            <a:off x="6696723" y="3153204"/>
            <a:ext cx="345491" cy="201241"/>
          </a:xfrm>
          <a:prstGeom prst="rect">
            <a:avLst/>
          </a:prstGeom>
          <a:noFill/>
        </p:spPr>
        <p:txBody>
          <a:bodyPr wrap="none" rtlCol="0">
            <a:noAutofit/>
          </a:bodyPr>
          <a:lstStyle/>
          <a:p>
            <a:pPr algn="ctr"/>
            <a:r>
              <a:rPr lang="en-GB" sz="788" dirty="0"/>
              <a:t>2011</a:t>
            </a:r>
          </a:p>
        </p:txBody>
      </p:sp>
      <p:sp>
        <p:nvSpPr>
          <p:cNvPr id="174" name="Rectangle 173">
            <a:extLst>
              <a:ext uri="{FF2B5EF4-FFF2-40B4-BE49-F238E27FC236}">
                <a16:creationId xmlns:a16="http://schemas.microsoft.com/office/drawing/2014/main" id="{21E75910-D9F1-41DB-ACD3-739B494A88E0}"/>
              </a:ext>
            </a:extLst>
          </p:cNvPr>
          <p:cNvSpPr/>
          <p:nvPr/>
        </p:nvSpPr>
        <p:spPr>
          <a:xfrm>
            <a:off x="1570436" y="3609979"/>
            <a:ext cx="6008172" cy="270273"/>
          </a:xfrm>
          <a:prstGeom prst="rect">
            <a:avLst/>
          </a:prstGeom>
          <a:solidFill>
            <a:schemeClr val="accent3"/>
          </a:solidFill>
        </p:spPr>
        <p:txBody>
          <a:bodyPr wrap="square" lIns="67500" tIns="35100" rIns="67500" anchor="ctr">
            <a:noAutofit/>
          </a:bodyPr>
          <a:lstStyle/>
          <a:p>
            <a:pPr algn="ctr"/>
            <a:r>
              <a:rPr lang="en-GB" sz="900" dirty="0">
                <a:solidFill>
                  <a:schemeClr val="bg1"/>
                </a:solidFill>
                <a:ea typeface="Gotham Book" charset="0"/>
                <a:cs typeface="Gotham Book" charset="0"/>
              </a:rPr>
              <a:t>NUMBER OF ANNUALLY TREATED PATIENTS AND MEDIAN DOOR-TO-NEEDLE TIMES</a:t>
            </a:r>
            <a:endParaRPr lang="en-US" sz="900" dirty="0">
              <a:solidFill>
                <a:schemeClr val="bg1"/>
              </a:solidFill>
              <a:ea typeface="Gotham Book" charset="0"/>
              <a:cs typeface="Gotham Book" charset="0"/>
            </a:endParaRPr>
          </a:p>
        </p:txBody>
      </p:sp>
      <p:sp>
        <p:nvSpPr>
          <p:cNvPr id="175" name="Rectangle 174">
            <a:extLst>
              <a:ext uri="{FF2B5EF4-FFF2-40B4-BE49-F238E27FC236}">
                <a16:creationId xmlns:a16="http://schemas.microsoft.com/office/drawing/2014/main" id="{A741E495-5498-4A53-BF9B-4C0865A417E0}"/>
              </a:ext>
            </a:extLst>
          </p:cNvPr>
          <p:cNvSpPr/>
          <p:nvPr/>
        </p:nvSpPr>
        <p:spPr>
          <a:xfrm>
            <a:off x="1570436" y="3927780"/>
            <a:ext cx="6008172" cy="516338"/>
          </a:xfrm>
          <a:prstGeom prst="rect">
            <a:avLst/>
          </a:prstGeom>
          <a:solidFill>
            <a:schemeClr val="accent3"/>
          </a:solidFill>
        </p:spPr>
        <p:txBody>
          <a:bodyPr wrap="square" lIns="67500" tIns="35100" rIns="67500" anchor="ctr">
            <a:noAutofit/>
          </a:bodyPr>
          <a:lstStyle/>
          <a:p>
            <a:pPr algn="ctr"/>
            <a:r>
              <a:rPr lang="en-GB" sz="900" dirty="0">
                <a:solidFill>
                  <a:schemeClr val="bg1"/>
                </a:solidFill>
                <a:ea typeface="Gotham Book" charset="0"/>
                <a:cs typeface="Gotham Book" charset="0"/>
              </a:rPr>
              <a:t>ANNUAL PATIENTS, WITH THOSE TREATED BEYOND 3 HOURS IN RED (BARS, LEFT AXIS) AND MEDIAN DOOR-TO-NEEDLE TIME IN MINUTES WITH INTERQUARTILE RANGE (LINE, RIGHT AXIS). TOTAL N  1,686. THE PROJECTED NUMBER OF PATIENTS FOR 2011 IS BASED ON THE OBSERVED NUMBERS OF THE FIRST 6 MONTHS.</a:t>
            </a:r>
          </a:p>
        </p:txBody>
      </p:sp>
    </p:spTree>
    <p:extLst>
      <p:ext uri="{BB962C8B-B14F-4D97-AF65-F5344CB8AC3E}">
        <p14:creationId xmlns:p14="http://schemas.microsoft.com/office/powerpoint/2010/main" val="219377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a:t>Hospital simulation video</a:t>
            </a:r>
          </a:p>
        </p:txBody>
      </p:sp>
      <p:grpSp>
        <p:nvGrpSpPr>
          <p:cNvPr id="6" name="Group 5">
            <a:extLst>
              <a:ext uri="{FF2B5EF4-FFF2-40B4-BE49-F238E27FC236}">
                <a16:creationId xmlns:a16="http://schemas.microsoft.com/office/drawing/2014/main" id="{E15211D6-ADDC-49CF-8056-2379AE6ED946}"/>
              </a:ext>
            </a:extLst>
          </p:cNvPr>
          <p:cNvGrpSpPr/>
          <p:nvPr/>
        </p:nvGrpSpPr>
        <p:grpSpPr>
          <a:xfrm>
            <a:off x="4577999" y="2924159"/>
            <a:ext cx="458501" cy="273653"/>
            <a:chOff x="6169025" y="3081338"/>
            <a:chExt cx="1909763" cy="1139825"/>
          </a:xfrm>
          <a:solidFill>
            <a:schemeClr val="accent2"/>
          </a:solidFill>
        </p:grpSpPr>
        <p:sp>
          <p:nvSpPr>
            <p:cNvPr id="7" name="Freeform 1">
              <a:extLst>
                <a:ext uri="{FF2B5EF4-FFF2-40B4-BE49-F238E27FC236}">
                  <a16:creationId xmlns:a16="http://schemas.microsoft.com/office/drawing/2014/main" id="{AEAD1557-FDD6-4DC7-A531-76DCCAEC7465}"/>
                </a:ext>
              </a:extLst>
            </p:cNvPr>
            <p:cNvSpPr>
              <a:spLocks noChangeArrowheads="1"/>
            </p:cNvSpPr>
            <p:nvPr/>
          </p:nvSpPr>
          <p:spPr bwMode="auto">
            <a:xfrm>
              <a:off x="6169025" y="3081338"/>
              <a:ext cx="1909763" cy="1139825"/>
            </a:xfrm>
            <a:custGeom>
              <a:avLst/>
              <a:gdLst>
                <a:gd name="T0" fmla="*/ 4957 w 5304"/>
                <a:gd name="T1" fmla="*/ 312 h 3168"/>
                <a:gd name="T2" fmla="*/ 5303 w 5304"/>
                <a:gd name="T3" fmla="*/ 519 h 3168"/>
                <a:gd name="T4" fmla="*/ 5303 w 5304"/>
                <a:gd name="T5" fmla="*/ 2649 h 3168"/>
                <a:gd name="T6" fmla="*/ 4957 w 5304"/>
                <a:gd name="T7" fmla="*/ 2855 h 3168"/>
                <a:gd name="T8" fmla="*/ 3836 w 5304"/>
                <a:gd name="T9" fmla="*/ 2265 h 3168"/>
                <a:gd name="T10" fmla="*/ 3836 w 5304"/>
                <a:gd name="T11" fmla="*/ 2995 h 3168"/>
                <a:gd name="T12" fmla="*/ 3663 w 5304"/>
                <a:gd name="T13" fmla="*/ 3167 h 3168"/>
                <a:gd name="T14" fmla="*/ 173 w 5304"/>
                <a:gd name="T15" fmla="*/ 3167 h 3168"/>
                <a:gd name="T16" fmla="*/ 0 w 5304"/>
                <a:gd name="T17" fmla="*/ 2995 h 3168"/>
                <a:gd name="T18" fmla="*/ 0 w 5304"/>
                <a:gd name="T19" fmla="*/ 173 h 3168"/>
                <a:gd name="T20" fmla="*/ 173 w 5304"/>
                <a:gd name="T21" fmla="*/ 0 h 3168"/>
                <a:gd name="T22" fmla="*/ 3663 w 5304"/>
                <a:gd name="T23" fmla="*/ 0 h 3168"/>
                <a:gd name="T24" fmla="*/ 3836 w 5304"/>
                <a:gd name="T25" fmla="*/ 173 h 3168"/>
                <a:gd name="T26" fmla="*/ 3836 w 5304"/>
                <a:gd name="T27" fmla="*/ 904 h 3168"/>
                <a:gd name="T28" fmla="*/ 4957 w 5304"/>
                <a:gd name="T29" fmla="*/ 312 h 3168"/>
                <a:gd name="T30" fmla="*/ 1896 w 5304"/>
                <a:gd name="T31" fmla="*/ 2576 h 3168"/>
                <a:gd name="T32" fmla="*/ 2888 w 5304"/>
                <a:gd name="T33" fmla="*/ 1584 h 3168"/>
                <a:gd name="T34" fmla="*/ 1896 w 5304"/>
                <a:gd name="T35" fmla="*/ 591 h 3168"/>
                <a:gd name="T36" fmla="*/ 903 w 5304"/>
                <a:gd name="T37" fmla="*/ 1584 h 3168"/>
                <a:gd name="T38" fmla="*/ 1896 w 5304"/>
                <a:gd name="T39" fmla="*/ 2576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4" h="3168">
                  <a:moveTo>
                    <a:pt x="4957" y="312"/>
                  </a:moveTo>
                  <a:cubicBezTo>
                    <a:pt x="5113" y="229"/>
                    <a:pt x="5303" y="340"/>
                    <a:pt x="5303" y="519"/>
                  </a:cubicBezTo>
                  <a:lnTo>
                    <a:pt x="5303" y="2649"/>
                  </a:lnTo>
                  <a:cubicBezTo>
                    <a:pt x="5303" y="2827"/>
                    <a:pt x="5113" y="2939"/>
                    <a:pt x="4957" y="2855"/>
                  </a:cubicBezTo>
                  <a:lnTo>
                    <a:pt x="3836" y="2265"/>
                  </a:lnTo>
                  <a:lnTo>
                    <a:pt x="3836" y="2995"/>
                  </a:lnTo>
                  <a:cubicBezTo>
                    <a:pt x="3836" y="3089"/>
                    <a:pt x="3758" y="3167"/>
                    <a:pt x="3663" y="3167"/>
                  </a:cubicBezTo>
                  <a:lnTo>
                    <a:pt x="173" y="3167"/>
                  </a:lnTo>
                  <a:cubicBezTo>
                    <a:pt x="78" y="3167"/>
                    <a:pt x="0" y="3089"/>
                    <a:pt x="0" y="2995"/>
                  </a:cubicBezTo>
                  <a:lnTo>
                    <a:pt x="0" y="173"/>
                  </a:lnTo>
                  <a:cubicBezTo>
                    <a:pt x="0" y="78"/>
                    <a:pt x="78" y="0"/>
                    <a:pt x="173" y="0"/>
                  </a:cubicBezTo>
                  <a:lnTo>
                    <a:pt x="3663" y="0"/>
                  </a:lnTo>
                  <a:cubicBezTo>
                    <a:pt x="3758" y="0"/>
                    <a:pt x="3836" y="78"/>
                    <a:pt x="3836" y="173"/>
                  </a:cubicBezTo>
                  <a:lnTo>
                    <a:pt x="3836" y="904"/>
                  </a:lnTo>
                  <a:lnTo>
                    <a:pt x="4957" y="312"/>
                  </a:lnTo>
                  <a:close/>
                  <a:moveTo>
                    <a:pt x="1896" y="2576"/>
                  </a:moveTo>
                  <a:cubicBezTo>
                    <a:pt x="2443" y="2576"/>
                    <a:pt x="2888" y="2130"/>
                    <a:pt x="2888" y="1584"/>
                  </a:cubicBezTo>
                  <a:cubicBezTo>
                    <a:pt x="2888" y="1037"/>
                    <a:pt x="2443" y="591"/>
                    <a:pt x="1896" y="591"/>
                  </a:cubicBezTo>
                  <a:cubicBezTo>
                    <a:pt x="1349" y="591"/>
                    <a:pt x="903" y="1037"/>
                    <a:pt x="903" y="1584"/>
                  </a:cubicBezTo>
                  <a:cubicBezTo>
                    <a:pt x="903" y="2130"/>
                    <a:pt x="1349" y="2576"/>
                    <a:pt x="1896" y="25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sp>
          <p:nvSpPr>
            <p:cNvPr id="8" name="Freeform 2">
              <a:extLst>
                <a:ext uri="{FF2B5EF4-FFF2-40B4-BE49-F238E27FC236}">
                  <a16:creationId xmlns:a16="http://schemas.microsoft.com/office/drawing/2014/main" id="{2CEEA710-CF11-4AF0-AB20-96CD2C5CB132}"/>
                </a:ext>
              </a:extLst>
            </p:cNvPr>
            <p:cNvSpPr>
              <a:spLocks noChangeArrowheads="1"/>
            </p:cNvSpPr>
            <p:nvPr/>
          </p:nvSpPr>
          <p:spPr bwMode="auto">
            <a:xfrm>
              <a:off x="6729413" y="3454400"/>
              <a:ext cx="319087" cy="393700"/>
            </a:xfrm>
            <a:custGeom>
              <a:avLst/>
              <a:gdLst>
                <a:gd name="T0" fmla="*/ 831 w 888"/>
                <a:gd name="T1" fmla="*/ 468 h 1094"/>
                <a:gd name="T2" fmla="*/ 831 w 888"/>
                <a:gd name="T3" fmla="*/ 624 h 1094"/>
                <a:gd name="T4" fmla="*/ 145 w 888"/>
                <a:gd name="T5" fmla="*/ 1054 h 1094"/>
                <a:gd name="T6" fmla="*/ 0 w 888"/>
                <a:gd name="T7" fmla="*/ 976 h 1094"/>
                <a:gd name="T8" fmla="*/ 0 w 888"/>
                <a:gd name="T9" fmla="*/ 117 h 1094"/>
                <a:gd name="T10" fmla="*/ 145 w 888"/>
                <a:gd name="T11" fmla="*/ 39 h 1094"/>
                <a:gd name="T12" fmla="*/ 831 w 888"/>
                <a:gd name="T13" fmla="*/ 468 h 1094"/>
              </a:gdLst>
              <a:ahLst/>
              <a:cxnLst>
                <a:cxn ang="0">
                  <a:pos x="T0" y="T1"/>
                </a:cxn>
                <a:cxn ang="0">
                  <a:pos x="T2" y="T3"/>
                </a:cxn>
                <a:cxn ang="0">
                  <a:pos x="T4" y="T5"/>
                </a:cxn>
                <a:cxn ang="0">
                  <a:pos x="T6" y="T7"/>
                </a:cxn>
                <a:cxn ang="0">
                  <a:pos x="T8" y="T9"/>
                </a:cxn>
                <a:cxn ang="0">
                  <a:pos x="T10" y="T11"/>
                </a:cxn>
                <a:cxn ang="0">
                  <a:pos x="T12" y="T13"/>
                </a:cxn>
              </a:cxnLst>
              <a:rect l="0" t="0" r="r" b="b"/>
              <a:pathLst>
                <a:path w="888" h="1094">
                  <a:moveTo>
                    <a:pt x="831" y="468"/>
                  </a:moveTo>
                  <a:cubicBezTo>
                    <a:pt x="887" y="502"/>
                    <a:pt x="887" y="591"/>
                    <a:pt x="831" y="624"/>
                  </a:cubicBezTo>
                  <a:lnTo>
                    <a:pt x="145" y="1054"/>
                  </a:lnTo>
                  <a:cubicBezTo>
                    <a:pt x="84" y="1093"/>
                    <a:pt x="0" y="1048"/>
                    <a:pt x="0" y="976"/>
                  </a:cubicBezTo>
                  <a:lnTo>
                    <a:pt x="0" y="117"/>
                  </a:lnTo>
                  <a:cubicBezTo>
                    <a:pt x="0" y="44"/>
                    <a:pt x="84" y="0"/>
                    <a:pt x="145" y="39"/>
                  </a:cubicBezTo>
                  <a:lnTo>
                    <a:pt x="831" y="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050"/>
            </a:p>
          </p:txBody>
        </p:sp>
      </p:grpSp>
    </p:spTree>
    <p:extLst>
      <p:ext uri="{BB962C8B-B14F-4D97-AF65-F5344CB8AC3E}">
        <p14:creationId xmlns:p14="http://schemas.microsoft.com/office/powerpoint/2010/main" val="127590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2AF51F5-1A66-4AB6-83AA-573E095F7095}"/>
              </a:ext>
            </a:extLst>
          </p:cNvPr>
          <p:cNvGrpSpPr/>
          <p:nvPr/>
        </p:nvGrpSpPr>
        <p:grpSpPr>
          <a:xfrm>
            <a:off x="3616808" y="1728821"/>
            <a:ext cx="2195420" cy="2195420"/>
            <a:chOff x="3690554" y="2458869"/>
            <a:chExt cx="2142939" cy="2142939"/>
          </a:xfrm>
        </p:grpSpPr>
        <p:sp>
          <p:nvSpPr>
            <p:cNvPr id="34" name="Rechteck 7">
              <a:extLst>
                <a:ext uri="{FF2B5EF4-FFF2-40B4-BE49-F238E27FC236}">
                  <a16:creationId xmlns:a16="http://schemas.microsoft.com/office/drawing/2014/main" id="{2610772D-E93D-4F35-B5CB-3F90EBBDF66E}"/>
                </a:ext>
              </a:extLst>
            </p:cNvPr>
            <p:cNvSpPr/>
            <p:nvPr/>
          </p:nvSpPr>
          <p:spPr bwMode="auto">
            <a:xfrm>
              <a:off x="3690554" y="2458869"/>
              <a:ext cx="2142939" cy="2142939"/>
            </a:xfrm>
            <a:prstGeom prst="ellipse">
              <a:avLst/>
            </a:prstGeom>
            <a:solidFill>
              <a:srgbClr val="898B8E"/>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750" dirty="0">
                <a:solidFill>
                  <a:schemeClr val="bg1"/>
                </a:solidFill>
                <a:ea typeface="Gotham Book" charset="0"/>
                <a:cs typeface="Gotham Book" charset="0"/>
              </a:endParaRPr>
            </a:p>
          </p:txBody>
        </p:sp>
        <p:sp>
          <p:nvSpPr>
            <p:cNvPr id="35" name="Oval 34">
              <a:extLst>
                <a:ext uri="{FF2B5EF4-FFF2-40B4-BE49-F238E27FC236}">
                  <a16:creationId xmlns:a16="http://schemas.microsoft.com/office/drawing/2014/main" id="{132B4EA0-95E6-4F8F-A71B-2EE4D19424E3}"/>
                </a:ext>
              </a:extLst>
            </p:cNvPr>
            <p:cNvSpPr/>
            <p:nvPr/>
          </p:nvSpPr>
          <p:spPr>
            <a:xfrm>
              <a:off x="3736828" y="2505143"/>
              <a:ext cx="2050393" cy="2050393"/>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ea typeface="Gotham Book" charset="0"/>
                <a:cs typeface="Gotham Book" charset="0"/>
              </a:endParaRPr>
            </a:p>
          </p:txBody>
        </p:sp>
        <p:pic>
          <p:nvPicPr>
            <p:cNvPr id="36" name="Picture 4">
              <a:extLst>
                <a:ext uri="{FF2B5EF4-FFF2-40B4-BE49-F238E27FC236}">
                  <a16:creationId xmlns:a16="http://schemas.microsoft.com/office/drawing/2014/main" id="{615B2D39-567D-45A8-87C4-AC62998594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78" r="14780"/>
            <a:stretch/>
          </p:blipFill>
          <p:spPr bwMode="auto">
            <a:xfrm>
              <a:off x="3799885" y="2568201"/>
              <a:ext cx="1924276" cy="1924274"/>
            </a:xfrm>
            <a:prstGeom prst="ellipse">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7" name="Group 36">
            <a:extLst>
              <a:ext uri="{FF2B5EF4-FFF2-40B4-BE49-F238E27FC236}">
                <a16:creationId xmlns:a16="http://schemas.microsoft.com/office/drawing/2014/main" id="{C863A1AD-9D5B-4576-8994-FDC6DF44F6A5}"/>
              </a:ext>
            </a:extLst>
          </p:cNvPr>
          <p:cNvGrpSpPr/>
          <p:nvPr/>
        </p:nvGrpSpPr>
        <p:grpSpPr>
          <a:xfrm>
            <a:off x="934357" y="1728821"/>
            <a:ext cx="2195420" cy="2195420"/>
            <a:chOff x="1143343" y="2458869"/>
            <a:chExt cx="2142939" cy="2142939"/>
          </a:xfrm>
        </p:grpSpPr>
        <p:sp>
          <p:nvSpPr>
            <p:cNvPr id="38" name="Rechteck 7">
              <a:extLst>
                <a:ext uri="{FF2B5EF4-FFF2-40B4-BE49-F238E27FC236}">
                  <a16:creationId xmlns:a16="http://schemas.microsoft.com/office/drawing/2014/main" id="{A31ADF42-A12B-4678-B769-E37F9C5429DF}"/>
                </a:ext>
              </a:extLst>
            </p:cNvPr>
            <p:cNvSpPr/>
            <p:nvPr/>
          </p:nvSpPr>
          <p:spPr bwMode="auto">
            <a:xfrm>
              <a:off x="1143343" y="2458869"/>
              <a:ext cx="2142939" cy="2142939"/>
            </a:xfrm>
            <a:prstGeom prst="ellipse">
              <a:avLst/>
            </a:prstGeom>
            <a:solidFill>
              <a:srgbClr val="898B8E"/>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750" dirty="0">
                <a:solidFill>
                  <a:schemeClr val="bg1"/>
                </a:solidFill>
                <a:ea typeface="Gotham Book" charset="0"/>
                <a:cs typeface="Gotham Book" charset="0"/>
              </a:endParaRPr>
            </a:p>
          </p:txBody>
        </p:sp>
        <p:sp>
          <p:nvSpPr>
            <p:cNvPr id="39" name="Oval 38">
              <a:extLst>
                <a:ext uri="{FF2B5EF4-FFF2-40B4-BE49-F238E27FC236}">
                  <a16:creationId xmlns:a16="http://schemas.microsoft.com/office/drawing/2014/main" id="{21C5867F-CA28-4C75-9ED6-34FAE3D4DFEC}"/>
                </a:ext>
              </a:extLst>
            </p:cNvPr>
            <p:cNvSpPr/>
            <p:nvPr/>
          </p:nvSpPr>
          <p:spPr>
            <a:xfrm>
              <a:off x="1200282" y="2515808"/>
              <a:ext cx="2029064" cy="2029064"/>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ea typeface="Gotham Book" charset="0"/>
                <a:cs typeface="Gotham Book" charset="0"/>
              </a:endParaRPr>
            </a:p>
          </p:txBody>
        </p:sp>
        <p:pic>
          <p:nvPicPr>
            <p:cNvPr id="40" name="Picture 2">
              <a:extLst>
                <a:ext uri="{FF2B5EF4-FFF2-40B4-BE49-F238E27FC236}">
                  <a16:creationId xmlns:a16="http://schemas.microsoft.com/office/drawing/2014/main" id="{5E603558-9E9A-4C4A-9237-2E946CA6A9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56" r="16698"/>
            <a:stretch/>
          </p:blipFill>
          <p:spPr bwMode="auto">
            <a:xfrm>
              <a:off x="1252675" y="2568201"/>
              <a:ext cx="1924274" cy="1924274"/>
            </a:xfrm>
            <a:prstGeom prst="ellipse">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1" name="Group 40">
            <a:extLst>
              <a:ext uri="{FF2B5EF4-FFF2-40B4-BE49-F238E27FC236}">
                <a16:creationId xmlns:a16="http://schemas.microsoft.com/office/drawing/2014/main" id="{688414F9-EF82-4232-99E1-C2B9A28962EE}"/>
              </a:ext>
            </a:extLst>
          </p:cNvPr>
          <p:cNvGrpSpPr/>
          <p:nvPr/>
        </p:nvGrpSpPr>
        <p:grpSpPr>
          <a:xfrm>
            <a:off x="6333698" y="1728821"/>
            <a:ext cx="2195420" cy="2195420"/>
            <a:chOff x="6237765" y="2458869"/>
            <a:chExt cx="2142939" cy="2142939"/>
          </a:xfrm>
        </p:grpSpPr>
        <p:sp>
          <p:nvSpPr>
            <p:cNvPr id="42" name="Rechteck 7">
              <a:extLst>
                <a:ext uri="{FF2B5EF4-FFF2-40B4-BE49-F238E27FC236}">
                  <a16:creationId xmlns:a16="http://schemas.microsoft.com/office/drawing/2014/main" id="{7CDF2D53-275D-4D25-8364-687348A19B2B}"/>
                </a:ext>
              </a:extLst>
            </p:cNvPr>
            <p:cNvSpPr/>
            <p:nvPr/>
          </p:nvSpPr>
          <p:spPr bwMode="auto">
            <a:xfrm>
              <a:off x="6237765" y="2458869"/>
              <a:ext cx="2142939" cy="2142939"/>
            </a:xfrm>
            <a:prstGeom prst="ellipse">
              <a:avLst/>
            </a:prstGeom>
            <a:solidFill>
              <a:srgbClr val="898B8E"/>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en-US" sz="750" dirty="0">
                <a:solidFill>
                  <a:schemeClr val="bg1"/>
                </a:solidFill>
                <a:ea typeface="Gotham Book" charset="0"/>
                <a:cs typeface="Gotham Book" charset="0"/>
              </a:endParaRPr>
            </a:p>
          </p:txBody>
        </p:sp>
        <p:pic>
          <p:nvPicPr>
            <p:cNvPr id="43" name="Picture 42">
              <a:extLst>
                <a:ext uri="{FF2B5EF4-FFF2-40B4-BE49-F238E27FC236}">
                  <a16:creationId xmlns:a16="http://schemas.microsoft.com/office/drawing/2014/main" id="{F42466CA-2972-4DDD-BE82-AC7597C7BBC5}"/>
                </a:ext>
              </a:extLst>
            </p:cNvPr>
            <p:cNvPicPr>
              <a:picLocks noChangeAspect="1"/>
            </p:cNvPicPr>
            <p:nvPr/>
          </p:nvPicPr>
          <p:blipFill rotWithShape="1">
            <a:blip r:embed="rId4">
              <a:extLst>
                <a:ext uri="{28A0092B-C50C-407E-A947-70E740481C1C}">
                  <a14:useLocalDpi xmlns:a14="http://schemas.microsoft.com/office/drawing/2010/main" val="0"/>
                </a:ext>
              </a:extLst>
            </a:blip>
            <a:srcRect l="28006" r="11994"/>
            <a:stretch/>
          </p:blipFill>
          <p:spPr>
            <a:xfrm>
              <a:off x="6347097" y="2568201"/>
              <a:ext cx="1924274" cy="1924274"/>
            </a:xfrm>
            <a:prstGeom prst="ellipse">
              <a:avLst/>
            </a:prstGeom>
          </p:spPr>
        </p:pic>
        <p:sp>
          <p:nvSpPr>
            <p:cNvPr id="44" name="Oval 43">
              <a:extLst>
                <a:ext uri="{FF2B5EF4-FFF2-40B4-BE49-F238E27FC236}">
                  <a16:creationId xmlns:a16="http://schemas.microsoft.com/office/drawing/2014/main" id="{C140F3CE-872B-4EB2-A982-DD8275693F12}"/>
                </a:ext>
              </a:extLst>
            </p:cNvPr>
            <p:cNvSpPr/>
            <p:nvPr/>
          </p:nvSpPr>
          <p:spPr>
            <a:xfrm>
              <a:off x="6295547" y="2516651"/>
              <a:ext cx="2027377" cy="2027377"/>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ea typeface="Gotham Book" charset="0"/>
                <a:cs typeface="Gotham Book" charset="0"/>
              </a:endParaRPr>
            </a:p>
          </p:txBody>
        </p:sp>
      </p:grpSp>
      <p:grpSp>
        <p:nvGrpSpPr>
          <p:cNvPr id="45" name="Group 44">
            <a:extLst>
              <a:ext uri="{FF2B5EF4-FFF2-40B4-BE49-F238E27FC236}">
                <a16:creationId xmlns:a16="http://schemas.microsoft.com/office/drawing/2014/main" id="{C7770DAA-20AD-4386-AEFB-32FDAAA76EBA}"/>
              </a:ext>
            </a:extLst>
          </p:cNvPr>
          <p:cNvGrpSpPr/>
          <p:nvPr/>
        </p:nvGrpSpPr>
        <p:grpSpPr>
          <a:xfrm>
            <a:off x="775404" y="1401963"/>
            <a:ext cx="1254252" cy="1254252"/>
            <a:chOff x="763295" y="1854947"/>
            <a:chExt cx="1224270" cy="1224270"/>
          </a:xfrm>
        </p:grpSpPr>
        <p:sp>
          <p:nvSpPr>
            <p:cNvPr id="46" name="Rechteck 7">
              <a:extLst>
                <a:ext uri="{FF2B5EF4-FFF2-40B4-BE49-F238E27FC236}">
                  <a16:creationId xmlns:a16="http://schemas.microsoft.com/office/drawing/2014/main" id="{371A2F02-A704-488E-8F58-A69AA9C491A2}"/>
                </a:ext>
              </a:extLst>
            </p:cNvPr>
            <p:cNvSpPr/>
            <p:nvPr/>
          </p:nvSpPr>
          <p:spPr bwMode="auto">
            <a:xfrm>
              <a:off x="763295" y="1854947"/>
              <a:ext cx="1224270" cy="122427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900" dirty="0">
                  <a:solidFill>
                    <a:schemeClr val="bg1"/>
                  </a:solidFill>
                  <a:ea typeface="Gotham Book" charset="0"/>
                  <a:cs typeface="Gotham Book" charset="0"/>
                </a:rPr>
                <a:t>1. AMBULANCE PRE-NOTIFICATION</a:t>
              </a:r>
            </a:p>
          </p:txBody>
        </p:sp>
        <p:sp>
          <p:nvSpPr>
            <p:cNvPr id="47" name="Oval 46">
              <a:extLst>
                <a:ext uri="{FF2B5EF4-FFF2-40B4-BE49-F238E27FC236}">
                  <a16:creationId xmlns:a16="http://schemas.microsoft.com/office/drawing/2014/main" id="{37535BC2-A286-479F-BC77-A28E78C3B027}"/>
                </a:ext>
              </a:extLst>
            </p:cNvPr>
            <p:cNvSpPr/>
            <p:nvPr/>
          </p:nvSpPr>
          <p:spPr>
            <a:xfrm>
              <a:off x="825758" y="1917410"/>
              <a:ext cx="1099345" cy="1099345"/>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ea typeface="Gotham Book" charset="0"/>
                <a:cs typeface="Gotham Book" charset="0"/>
              </a:endParaRPr>
            </a:p>
          </p:txBody>
        </p:sp>
      </p:grpSp>
      <p:grpSp>
        <p:nvGrpSpPr>
          <p:cNvPr id="48" name="Group 47">
            <a:extLst>
              <a:ext uri="{FF2B5EF4-FFF2-40B4-BE49-F238E27FC236}">
                <a16:creationId xmlns:a16="http://schemas.microsoft.com/office/drawing/2014/main" id="{B2774417-2760-4589-B0A9-926EE0EDB254}"/>
              </a:ext>
            </a:extLst>
          </p:cNvPr>
          <p:cNvGrpSpPr/>
          <p:nvPr/>
        </p:nvGrpSpPr>
        <p:grpSpPr>
          <a:xfrm>
            <a:off x="3457855" y="1401963"/>
            <a:ext cx="1254252" cy="1254252"/>
            <a:chOff x="3310506" y="1854947"/>
            <a:chExt cx="1224270" cy="1224270"/>
          </a:xfrm>
        </p:grpSpPr>
        <p:sp>
          <p:nvSpPr>
            <p:cNvPr id="49" name="Rechteck 7">
              <a:extLst>
                <a:ext uri="{FF2B5EF4-FFF2-40B4-BE49-F238E27FC236}">
                  <a16:creationId xmlns:a16="http://schemas.microsoft.com/office/drawing/2014/main" id="{89795E02-1C25-4CF1-BBF3-0DB6850B57FF}"/>
                </a:ext>
              </a:extLst>
            </p:cNvPr>
            <p:cNvSpPr/>
            <p:nvPr/>
          </p:nvSpPr>
          <p:spPr bwMode="auto">
            <a:xfrm>
              <a:off x="3310506" y="1854947"/>
              <a:ext cx="1224270" cy="122427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900" dirty="0">
                  <a:solidFill>
                    <a:schemeClr val="bg1"/>
                  </a:solidFill>
                  <a:ea typeface="Gotham Book" charset="0"/>
                  <a:cs typeface="Gotham Book" charset="0"/>
                </a:rPr>
                <a:t> 2. DIRECT TO CT</a:t>
              </a:r>
            </a:p>
            <a:p>
              <a:pPr algn="ctr"/>
              <a:r>
                <a:rPr lang="en-GB" sz="900" dirty="0">
                  <a:solidFill>
                    <a:schemeClr val="bg1"/>
                  </a:solidFill>
                  <a:ea typeface="Gotham Book" charset="0"/>
                  <a:cs typeface="Gotham Book" charset="0"/>
                </a:rPr>
                <a:t>3. TREAT AT CT</a:t>
              </a:r>
              <a:endParaRPr lang="en-US" sz="900" dirty="0">
                <a:solidFill>
                  <a:schemeClr val="bg1"/>
                </a:solidFill>
                <a:ea typeface="Gotham Book" charset="0"/>
                <a:cs typeface="Gotham Book" charset="0"/>
              </a:endParaRPr>
            </a:p>
          </p:txBody>
        </p:sp>
        <p:sp>
          <p:nvSpPr>
            <p:cNvPr id="50" name="Oval 49">
              <a:extLst>
                <a:ext uri="{FF2B5EF4-FFF2-40B4-BE49-F238E27FC236}">
                  <a16:creationId xmlns:a16="http://schemas.microsoft.com/office/drawing/2014/main" id="{4A54780A-9C42-4FB1-BE60-339B9C9953B5}"/>
                </a:ext>
              </a:extLst>
            </p:cNvPr>
            <p:cNvSpPr/>
            <p:nvPr/>
          </p:nvSpPr>
          <p:spPr>
            <a:xfrm>
              <a:off x="3372969" y="1917410"/>
              <a:ext cx="1099345" cy="1099345"/>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ea typeface="Gotham Book" charset="0"/>
                <a:cs typeface="Gotham Book" charset="0"/>
              </a:endParaRPr>
            </a:p>
          </p:txBody>
        </p:sp>
      </p:grpSp>
      <p:grpSp>
        <p:nvGrpSpPr>
          <p:cNvPr id="51" name="Group 50">
            <a:extLst>
              <a:ext uri="{FF2B5EF4-FFF2-40B4-BE49-F238E27FC236}">
                <a16:creationId xmlns:a16="http://schemas.microsoft.com/office/drawing/2014/main" id="{CB6818F9-2AAE-4B5D-BE86-0C0BA4269FF4}"/>
              </a:ext>
            </a:extLst>
          </p:cNvPr>
          <p:cNvGrpSpPr/>
          <p:nvPr/>
        </p:nvGrpSpPr>
        <p:grpSpPr>
          <a:xfrm>
            <a:off x="6174746" y="1401963"/>
            <a:ext cx="1254252" cy="1254252"/>
            <a:chOff x="5857717" y="1854947"/>
            <a:chExt cx="1224270" cy="1224270"/>
          </a:xfrm>
        </p:grpSpPr>
        <p:sp>
          <p:nvSpPr>
            <p:cNvPr id="52" name="Rechteck 7">
              <a:extLst>
                <a:ext uri="{FF2B5EF4-FFF2-40B4-BE49-F238E27FC236}">
                  <a16:creationId xmlns:a16="http://schemas.microsoft.com/office/drawing/2014/main" id="{6BFF46BC-B8FB-42F5-BFE6-AD62B16A7521}"/>
                </a:ext>
              </a:extLst>
            </p:cNvPr>
            <p:cNvSpPr/>
            <p:nvPr/>
          </p:nvSpPr>
          <p:spPr bwMode="auto">
            <a:xfrm>
              <a:off x="5857717" y="1854947"/>
              <a:ext cx="1224270" cy="122427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900" dirty="0">
                  <a:solidFill>
                    <a:schemeClr val="bg1"/>
                  </a:solidFill>
                  <a:ea typeface="Gotham Book" charset="0"/>
                  <a:cs typeface="Gotham Book" charset="0"/>
                </a:rPr>
                <a:t>4. PRIORITY BLOODS</a:t>
              </a:r>
            </a:p>
          </p:txBody>
        </p:sp>
        <p:sp>
          <p:nvSpPr>
            <p:cNvPr id="53" name="Oval 52">
              <a:extLst>
                <a:ext uri="{FF2B5EF4-FFF2-40B4-BE49-F238E27FC236}">
                  <a16:creationId xmlns:a16="http://schemas.microsoft.com/office/drawing/2014/main" id="{4D49C6E8-7FD5-49A6-B8A0-BECBC7A0FC9F}"/>
                </a:ext>
              </a:extLst>
            </p:cNvPr>
            <p:cNvSpPr/>
            <p:nvPr/>
          </p:nvSpPr>
          <p:spPr>
            <a:xfrm>
              <a:off x="5920180" y="1917410"/>
              <a:ext cx="1099345" cy="1099345"/>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ea typeface="Gotham Book" charset="0"/>
                <a:cs typeface="Gotham Book" charset="0"/>
              </a:endParaRPr>
            </a:p>
          </p:txBody>
        </p:sp>
      </p:grpSp>
      <p:sp>
        <p:nvSpPr>
          <p:cNvPr id="2" name="Title 1"/>
          <p:cNvSpPr>
            <a:spLocks noGrp="1"/>
          </p:cNvSpPr>
          <p:nvPr>
            <p:ph type="title"/>
          </p:nvPr>
        </p:nvSpPr>
        <p:spPr/>
        <p:txBody>
          <a:bodyPr/>
          <a:lstStyle/>
          <a:p>
            <a:r>
              <a:rPr lang="en-US"/>
              <a:t>4 key actions to reduce DTN Time</a:t>
            </a:r>
            <a:endParaRPr lang="en-US" dirty="0"/>
          </a:p>
        </p:txBody>
      </p:sp>
    </p:spTree>
    <p:extLst>
      <p:ext uri="{BB962C8B-B14F-4D97-AF65-F5344CB8AC3E}">
        <p14:creationId xmlns:p14="http://schemas.microsoft.com/office/powerpoint/2010/main" val="172861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par>
                                <p:cTn id="11" presetID="3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1000" fill="hold"/>
                                        <p:tgtEl>
                                          <p:spTgt spid="48"/>
                                        </p:tgtEl>
                                        <p:attrNameLst>
                                          <p:attrName>ppt_w</p:attrName>
                                        </p:attrNameLst>
                                      </p:cBhvr>
                                      <p:tavLst>
                                        <p:tav tm="0">
                                          <p:val>
                                            <p:fltVal val="0"/>
                                          </p:val>
                                        </p:tav>
                                        <p:tav tm="100000">
                                          <p:val>
                                            <p:strVal val="#ppt_w"/>
                                          </p:val>
                                        </p:tav>
                                      </p:tavLst>
                                    </p:anim>
                                    <p:anim calcmode="lin" valueType="num">
                                      <p:cBhvr>
                                        <p:cTn id="22" dur="1000" fill="hold"/>
                                        <p:tgtEl>
                                          <p:spTgt spid="48"/>
                                        </p:tgtEl>
                                        <p:attrNameLst>
                                          <p:attrName>ppt_h</p:attrName>
                                        </p:attrNameLst>
                                      </p:cBhvr>
                                      <p:tavLst>
                                        <p:tav tm="0">
                                          <p:val>
                                            <p:fltVal val="0"/>
                                          </p:val>
                                        </p:tav>
                                        <p:tav tm="100000">
                                          <p:val>
                                            <p:strVal val="#ppt_h"/>
                                          </p:val>
                                        </p:tav>
                                      </p:tavLst>
                                    </p:anim>
                                    <p:anim calcmode="lin" valueType="num">
                                      <p:cBhvr>
                                        <p:cTn id="23" dur="1000" fill="hold"/>
                                        <p:tgtEl>
                                          <p:spTgt spid="48"/>
                                        </p:tgtEl>
                                        <p:attrNameLst>
                                          <p:attrName>style.rotation</p:attrName>
                                        </p:attrNameLst>
                                      </p:cBhvr>
                                      <p:tavLst>
                                        <p:tav tm="0">
                                          <p:val>
                                            <p:fltVal val="90"/>
                                          </p:val>
                                        </p:tav>
                                        <p:tav tm="100000">
                                          <p:val>
                                            <p:fltVal val="0"/>
                                          </p:val>
                                        </p:tav>
                                      </p:tavLst>
                                    </p:anim>
                                    <p:animEffect transition="in" filter="fade">
                                      <p:cBhvr>
                                        <p:cTn id="24" dur="1000"/>
                                        <p:tgtEl>
                                          <p:spTgt spid="48"/>
                                        </p:tgtEl>
                                      </p:cBhvr>
                                    </p:animEffect>
                                  </p:childTnLst>
                                </p:cTn>
                              </p:par>
                              <p:par>
                                <p:cTn id="25" presetID="3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ppt_w</p:attrName>
                                        </p:attrNameLst>
                                      </p:cBhvr>
                                      <p:tavLst>
                                        <p:tav tm="0">
                                          <p:val>
                                            <p:fltVal val="0"/>
                                          </p:val>
                                        </p:tav>
                                        <p:tav tm="100000">
                                          <p:val>
                                            <p:strVal val="#ppt_w"/>
                                          </p:val>
                                        </p:tav>
                                      </p:tavLst>
                                    </p:anim>
                                    <p:anim calcmode="lin" valueType="num">
                                      <p:cBhvr>
                                        <p:cTn id="28" dur="1000" fill="hold"/>
                                        <p:tgtEl>
                                          <p:spTgt spid="33"/>
                                        </p:tgtEl>
                                        <p:attrNameLst>
                                          <p:attrName>ppt_h</p:attrName>
                                        </p:attrNameLst>
                                      </p:cBhvr>
                                      <p:tavLst>
                                        <p:tav tm="0">
                                          <p:val>
                                            <p:fltVal val="0"/>
                                          </p:val>
                                        </p:tav>
                                        <p:tav tm="100000">
                                          <p:val>
                                            <p:strVal val="#ppt_h"/>
                                          </p:val>
                                        </p:tav>
                                      </p:tavLst>
                                    </p:anim>
                                    <p:anim calcmode="lin" valueType="num">
                                      <p:cBhvr>
                                        <p:cTn id="29" dur="1000" fill="hold"/>
                                        <p:tgtEl>
                                          <p:spTgt spid="33"/>
                                        </p:tgtEl>
                                        <p:attrNameLst>
                                          <p:attrName>style.rotation</p:attrName>
                                        </p:attrNameLst>
                                      </p:cBhvr>
                                      <p:tavLst>
                                        <p:tav tm="0">
                                          <p:val>
                                            <p:fltVal val="90"/>
                                          </p:val>
                                        </p:tav>
                                        <p:tav tm="100000">
                                          <p:val>
                                            <p:fltVal val="0"/>
                                          </p:val>
                                        </p:tav>
                                      </p:tavLst>
                                    </p:anim>
                                    <p:animEffect transition="in" filter="fade">
                                      <p:cBhvr>
                                        <p:cTn id="30" dur="1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1000" fill="hold"/>
                                        <p:tgtEl>
                                          <p:spTgt spid="51"/>
                                        </p:tgtEl>
                                        <p:attrNameLst>
                                          <p:attrName>ppt_w</p:attrName>
                                        </p:attrNameLst>
                                      </p:cBhvr>
                                      <p:tavLst>
                                        <p:tav tm="0">
                                          <p:val>
                                            <p:fltVal val="0"/>
                                          </p:val>
                                        </p:tav>
                                        <p:tav tm="100000">
                                          <p:val>
                                            <p:strVal val="#ppt_w"/>
                                          </p:val>
                                        </p:tav>
                                      </p:tavLst>
                                    </p:anim>
                                    <p:anim calcmode="lin" valueType="num">
                                      <p:cBhvr>
                                        <p:cTn id="36" dur="1000" fill="hold"/>
                                        <p:tgtEl>
                                          <p:spTgt spid="51"/>
                                        </p:tgtEl>
                                        <p:attrNameLst>
                                          <p:attrName>ppt_h</p:attrName>
                                        </p:attrNameLst>
                                      </p:cBhvr>
                                      <p:tavLst>
                                        <p:tav tm="0">
                                          <p:val>
                                            <p:fltVal val="0"/>
                                          </p:val>
                                        </p:tav>
                                        <p:tav tm="100000">
                                          <p:val>
                                            <p:strVal val="#ppt_h"/>
                                          </p:val>
                                        </p:tav>
                                      </p:tavLst>
                                    </p:anim>
                                    <p:anim calcmode="lin" valueType="num">
                                      <p:cBhvr>
                                        <p:cTn id="37" dur="1000" fill="hold"/>
                                        <p:tgtEl>
                                          <p:spTgt spid="51"/>
                                        </p:tgtEl>
                                        <p:attrNameLst>
                                          <p:attrName>style.rotation</p:attrName>
                                        </p:attrNameLst>
                                      </p:cBhvr>
                                      <p:tavLst>
                                        <p:tav tm="0">
                                          <p:val>
                                            <p:fltVal val="90"/>
                                          </p:val>
                                        </p:tav>
                                        <p:tav tm="100000">
                                          <p:val>
                                            <p:fltVal val="0"/>
                                          </p:val>
                                        </p:tav>
                                      </p:tavLst>
                                    </p:anim>
                                    <p:animEffect transition="in" filter="fade">
                                      <p:cBhvr>
                                        <p:cTn id="38" dur="1000"/>
                                        <p:tgtEl>
                                          <p:spTgt spid="51"/>
                                        </p:tgtEl>
                                      </p:cBhvr>
                                    </p:animEffect>
                                  </p:childTnLst>
                                </p:cTn>
                              </p:par>
                              <p:par>
                                <p:cTn id="39" presetID="3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fltVal val="0"/>
                                          </p:val>
                                        </p:tav>
                                        <p:tav tm="100000">
                                          <p:val>
                                            <p:strVal val="#ppt_w"/>
                                          </p:val>
                                        </p:tav>
                                      </p:tavLst>
                                    </p:anim>
                                    <p:anim calcmode="lin" valueType="num">
                                      <p:cBhvr>
                                        <p:cTn id="42" dur="1000" fill="hold"/>
                                        <p:tgtEl>
                                          <p:spTgt spid="41"/>
                                        </p:tgtEl>
                                        <p:attrNameLst>
                                          <p:attrName>ppt_h</p:attrName>
                                        </p:attrNameLst>
                                      </p:cBhvr>
                                      <p:tavLst>
                                        <p:tav tm="0">
                                          <p:val>
                                            <p:fltVal val="0"/>
                                          </p:val>
                                        </p:tav>
                                        <p:tav tm="100000">
                                          <p:val>
                                            <p:strVal val="#ppt_h"/>
                                          </p:val>
                                        </p:tav>
                                      </p:tavLst>
                                    </p:anim>
                                    <p:anim calcmode="lin" valueType="num">
                                      <p:cBhvr>
                                        <p:cTn id="43" dur="1000" fill="hold"/>
                                        <p:tgtEl>
                                          <p:spTgt spid="41"/>
                                        </p:tgtEl>
                                        <p:attrNameLst>
                                          <p:attrName>style.rotation</p:attrName>
                                        </p:attrNameLst>
                                      </p:cBhvr>
                                      <p:tavLst>
                                        <p:tav tm="0">
                                          <p:val>
                                            <p:fltVal val="90"/>
                                          </p:val>
                                        </p:tav>
                                        <p:tav tm="100000">
                                          <p:val>
                                            <p:fltVal val="0"/>
                                          </p:val>
                                        </p:tav>
                                      </p:tavLst>
                                    </p:anim>
                                    <p:animEffect transition="in" filter="fade">
                                      <p:cBhvr>
                                        <p:cTn id="4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b="1" dirty="0"/>
              <a:t>Pre-Notification</a:t>
            </a:r>
          </a:p>
        </p:txBody>
      </p:sp>
    </p:spTree>
    <p:extLst>
      <p:ext uri="{BB962C8B-B14F-4D97-AF65-F5344CB8AC3E}">
        <p14:creationId xmlns:p14="http://schemas.microsoft.com/office/powerpoint/2010/main" val="392300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ehringer Ingelheim">
  <a:themeElements>
    <a:clrScheme name="Angels">
      <a:dk1>
        <a:srgbClr val="58595B"/>
      </a:dk1>
      <a:lt1>
        <a:srgbClr val="FFFFFF"/>
      </a:lt1>
      <a:dk2>
        <a:srgbClr val="898B8E"/>
      </a:dk2>
      <a:lt2>
        <a:srgbClr val="E2E3E4"/>
      </a:lt2>
      <a:accent1>
        <a:srgbClr val="ED1D24"/>
      </a:accent1>
      <a:accent2>
        <a:srgbClr val="75C043"/>
      </a:accent2>
      <a:accent3>
        <a:srgbClr val="005B79"/>
      </a:accent3>
      <a:accent4>
        <a:srgbClr val="003366"/>
      </a:accent4>
      <a:accent5>
        <a:srgbClr val="0066CC"/>
      </a:accent5>
      <a:accent6>
        <a:srgbClr val="00AEF0"/>
      </a:accent6>
      <a:hlink>
        <a:srgbClr val="FFCC00"/>
      </a:hlink>
      <a:folHlink>
        <a:srgbClr val="FF99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8BB32"/>
        </a:solidFill>
        <a:ln>
          <a:noFill/>
        </a:ln>
      </a:spPr>
      <a:bodyPr rtlCol="0" anchor="ctr"/>
      <a:lstStyle>
        <a:defPPr algn="ctr">
          <a:defRPr sz="1400" dirty="0" smtClean="0">
            <a:latin typeface="Gotham Book" charset="0"/>
            <a:ea typeface="Gotham Book" charset="0"/>
            <a:cs typeface="Gotham Book"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1702</Words>
  <Application>Microsoft Office PowerPoint</Application>
  <PresentationFormat>On-screen Show (16:9)</PresentationFormat>
  <Paragraphs>224</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Gotham Book</vt:lpstr>
      <vt:lpstr>Boehringer Ingelheim</vt:lpstr>
      <vt:lpstr>Hyper-acute phase</vt:lpstr>
      <vt:lpstr>PowerPoint Presentation</vt:lpstr>
      <vt:lpstr>Hospital data</vt:lpstr>
      <vt:lpstr>Stroke patients pathway</vt:lpstr>
      <vt:lpstr>Helsinki measures 12 measures to reduce treatment delays</vt:lpstr>
      <vt:lpstr>Helsinki measures 12 steps to reduce treatment delays</vt:lpstr>
      <vt:lpstr>PowerPoint Presentation</vt:lpstr>
      <vt:lpstr>4 key actions to reduce DTN Time</vt:lpstr>
      <vt:lpstr>PowerPoint Presentation</vt:lpstr>
      <vt:lpstr>1. Pre-notification</vt:lpstr>
      <vt:lpstr>PowerPoint Presentation</vt:lpstr>
      <vt:lpstr>2. Direct to CT</vt:lpstr>
      <vt:lpstr>PowerPoint Presentation</vt:lpstr>
      <vt:lpstr>3. Treat at CT</vt:lpstr>
      <vt:lpstr>PowerPoint Presentation</vt:lpstr>
      <vt:lpstr>Therapeutic Decision Making Process</vt:lpstr>
      <vt:lpstr>PowerPoint Presentation</vt:lpstr>
      <vt:lpstr>Phases of acute stroke treatment</vt:lpstr>
      <vt:lpstr>Phase 1: Hyper acute treatment </vt:lpstr>
      <vt:lpstr>Phase 2: Acute treatment </vt:lpstr>
      <vt:lpstr>Bloods - after hyper acute 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monitoring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Whitehead</dc:creator>
  <cp:lastModifiedBy>Lee Whitehead</cp:lastModifiedBy>
  <cp:revision>506</cp:revision>
  <dcterms:created xsi:type="dcterms:W3CDTF">2016-03-24T07:27:19Z</dcterms:created>
  <dcterms:modified xsi:type="dcterms:W3CDTF">2019-09-24T07:41:25Z</dcterms:modified>
</cp:coreProperties>
</file>