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5666" r:id="rId5"/>
    <p:sldId id="2007578733" r:id="rId6"/>
    <p:sldId id="2007578736" r:id="rId7"/>
    <p:sldId id="2007578735" r:id="rId8"/>
    <p:sldId id="2007578720" r:id="rId9"/>
    <p:sldId id="2007578721" r:id="rId10"/>
    <p:sldId id="2007578714" r:id="rId11"/>
    <p:sldId id="2007578728" r:id="rId12"/>
    <p:sldId id="2007578722" r:id="rId13"/>
    <p:sldId id="2007578739" r:id="rId14"/>
    <p:sldId id="2007578718" r:id="rId15"/>
    <p:sldId id="2007578740" r:id="rId16"/>
    <p:sldId id="2007578742" r:id="rId17"/>
    <p:sldId id="2007578756" r:id="rId18"/>
    <p:sldId id="2007578743" r:id="rId19"/>
    <p:sldId id="2007578754" r:id="rId20"/>
    <p:sldId id="2007578755" r:id="rId21"/>
    <p:sldId id="2007578737" r:id="rId22"/>
    <p:sldId id="2007578757" r:id="rId23"/>
    <p:sldId id="2007578729" r:id="rId24"/>
    <p:sldId id="2007578744" r:id="rId25"/>
    <p:sldId id="2007578745" r:id="rId26"/>
    <p:sldId id="2007578747" r:id="rId27"/>
    <p:sldId id="2007578748" r:id="rId28"/>
    <p:sldId id="2007578749" r:id="rId29"/>
    <p:sldId id="2007578750" r:id="rId30"/>
    <p:sldId id="2007578751" r:id="rId31"/>
    <p:sldId id="2007578752" r:id="rId32"/>
    <p:sldId id="258" r:id="rId33"/>
    <p:sldId id="606" r:id="rId34"/>
    <p:sldId id="262" r:id="rId35"/>
    <p:sldId id="610" r:id="rId36"/>
    <p:sldId id="609" r:id="rId37"/>
    <p:sldId id="614" r:id="rId38"/>
    <p:sldId id="613" r:id="rId39"/>
    <p:sldId id="272" r:id="rId40"/>
    <p:sldId id="284" r:id="rId41"/>
    <p:sldId id="283" r:id="rId42"/>
    <p:sldId id="282" r:id="rId43"/>
    <p:sldId id="281" r:id="rId44"/>
    <p:sldId id="273" r:id="rId45"/>
    <p:sldId id="276" r:id="rId46"/>
    <p:sldId id="277" r:id="rId47"/>
    <p:sldId id="278" r:id="rId48"/>
    <p:sldId id="279" r:id="rId49"/>
    <p:sldId id="280" r:id="rId50"/>
    <p:sldId id="285" r:id="rId51"/>
    <p:sldId id="96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e" id="{78B1B640-FC91-4F1D-A3A5-41B3710E72B0}">
          <p14:sldIdLst>
            <p14:sldId id="5666"/>
            <p14:sldId id="2007578733"/>
            <p14:sldId id="2007578736"/>
            <p14:sldId id="2007578735"/>
            <p14:sldId id="2007578720"/>
            <p14:sldId id="2007578721"/>
            <p14:sldId id="2007578714"/>
            <p14:sldId id="2007578728"/>
            <p14:sldId id="2007578722"/>
            <p14:sldId id="2007578739"/>
            <p14:sldId id="2007578718"/>
            <p14:sldId id="2007578740"/>
            <p14:sldId id="2007578742"/>
            <p14:sldId id="2007578756"/>
            <p14:sldId id="2007578743"/>
            <p14:sldId id="2007578754"/>
            <p14:sldId id="2007578755"/>
            <p14:sldId id="2007578737"/>
            <p14:sldId id="2007578757"/>
            <p14:sldId id="2007578729"/>
            <p14:sldId id="2007578744"/>
            <p14:sldId id="2007578745"/>
            <p14:sldId id="2007578747"/>
            <p14:sldId id="2007578748"/>
            <p14:sldId id="2007578749"/>
            <p14:sldId id="2007578750"/>
            <p14:sldId id="2007578751"/>
            <p14:sldId id="2007578752"/>
            <p14:sldId id="258"/>
            <p14:sldId id="606"/>
            <p14:sldId id="262"/>
            <p14:sldId id="610"/>
            <p14:sldId id="609"/>
            <p14:sldId id="614"/>
            <p14:sldId id="613"/>
            <p14:sldId id="272"/>
            <p14:sldId id="284"/>
            <p14:sldId id="283"/>
            <p14:sldId id="282"/>
            <p14:sldId id="281"/>
            <p14:sldId id="273"/>
            <p14:sldId id="276"/>
            <p14:sldId id="277"/>
            <p14:sldId id="278"/>
            <p14:sldId id="279"/>
            <p14:sldId id="280"/>
            <p14:sldId id="285"/>
            <p14:sldId id="96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3A95"/>
    <a:srgbClr val="8D8F91"/>
    <a:srgbClr val="0066CC"/>
    <a:srgbClr val="000000"/>
    <a:srgbClr val="FF9900"/>
    <a:srgbClr val="0066F0"/>
    <a:srgbClr val="005B79"/>
    <a:srgbClr val="58595B"/>
    <a:srgbClr val="F01AB3"/>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4" autoAdjust="0"/>
    <p:restoredTop sz="84499" autoAdjust="0"/>
  </p:normalViewPr>
  <p:slideViewPr>
    <p:cSldViewPr snapToGrid="0">
      <p:cViewPr varScale="1">
        <p:scale>
          <a:sx n="53" d="100"/>
          <a:sy n="53" d="100"/>
        </p:scale>
        <p:origin x="972" y="48"/>
      </p:cViewPr>
      <p:guideLst>
        <p:guide orient="horz" pos="2160"/>
        <p:guide pos="3840"/>
      </p:guideLst>
    </p:cSldViewPr>
  </p:slideViewPr>
  <p:notesTextViewPr>
    <p:cViewPr>
      <p:scale>
        <a:sx n="400" d="100"/>
        <a:sy n="4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76AA8-AB57-42E2-BF46-F82E1F4B839C}" type="datetimeFigureOut">
              <a:rPr lang="it-IT" smtClean="0"/>
              <a:t>02/03/2026</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6B285-A7B4-4E0F-B223-FD3EE206C4D8}" type="slidenum">
              <a:rPr lang="it-IT" smtClean="0"/>
              <a:t>‹#›</a:t>
            </a:fld>
            <a:endParaRPr lang="it-IT"/>
          </a:p>
        </p:txBody>
      </p:sp>
    </p:spTree>
    <p:extLst>
      <p:ext uri="{BB962C8B-B14F-4D97-AF65-F5344CB8AC3E}">
        <p14:creationId xmlns:p14="http://schemas.microsoft.com/office/powerpoint/2010/main" val="1052965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16B285-A7B4-4E0F-B223-FD3EE206C4D8}" type="slidenum">
              <a:rPr lang="it-IT" smtClean="0"/>
              <a:t>1</a:t>
            </a:fld>
            <a:endParaRPr lang="it-IT"/>
          </a:p>
        </p:txBody>
      </p:sp>
    </p:spTree>
    <p:extLst>
      <p:ext uri="{BB962C8B-B14F-4D97-AF65-F5344CB8AC3E}">
        <p14:creationId xmlns:p14="http://schemas.microsoft.com/office/powerpoint/2010/main" val="306018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Russell and </a:t>
            </a:r>
            <a:r>
              <a:rPr lang="it-IT" dirty="0" err="1"/>
              <a:t>Feldman-Barret</a:t>
            </a:r>
            <a:r>
              <a:rPr lang="it-IT" dirty="0"/>
              <a:t> </a:t>
            </a:r>
            <a:r>
              <a:rPr lang="it-IT" dirty="0" err="1"/>
              <a:t>thing</a:t>
            </a:r>
            <a:r>
              <a:rPr lang="it-IT" dirty="0"/>
              <a:t> </a:t>
            </a:r>
            <a:r>
              <a:rPr lang="it-IT" dirty="0">
                <a:sym typeface="Wingdings" panose="05000000000000000000" pitchFamily="2" charset="2"/>
              </a:rPr>
              <a:t> </a:t>
            </a:r>
            <a:r>
              <a:rPr lang="it-IT" dirty="0" err="1">
                <a:sym typeface="Wingdings" panose="05000000000000000000" pitchFamily="2" charset="2"/>
              </a:rPr>
              <a:t>interaction</a:t>
            </a:r>
            <a:r>
              <a:rPr lang="it-IT" dirty="0">
                <a:sym typeface="Wingdings" panose="05000000000000000000" pitchFamily="2" charset="2"/>
              </a:rPr>
              <a:t> with audience</a:t>
            </a:r>
          </a:p>
          <a:p>
            <a:endParaRPr lang="it-IT" dirty="0">
              <a:sym typeface="Wingdings" panose="05000000000000000000" pitchFamily="2" charset="2"/>
            </a:endParaRPr>
          </a:p>
          <a:p>
            <a:r>
              <a:rPr lang="it-IT" dirty="0" err="1">
                <a:sym typeface="Wingdings" panose="05000000000000000000" pitchFamily="2" charset="2"/>
              </a:rPr>
              <a:t>Helpful</a:t>
            </a:r>
            <a:r>
              <a:rPr lang="it-IT" dirty="0">
                <a:sym typeface="Wingdings" panose="05000000000000000000" pitchFamily="2" charset="2"/>
              </a:rPr>
              <a:t> for the </a:t>
            </a:r>
            <a:r>
              <a:rPr lang="it-IT" dirty="0" err="1">
                <a:sym typeface="Wingdings" panose="05000000000000000000" pitchFamily="2" charset="2"/>
              </a:rPr>
              <a:t>discussion</a:t>
            </a:r>
            <a:r>
              <a:rPr lang="it-IT"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11</a:t>
            </a:fld>
            <a:endParaRPr lang="it-IT"/>
          </a:p>
        </p:txBody>
      </p:sp>
    </p:spTree>
    <p:extLst>
      <p:ext uri="{BB962C8B-B14F-4D97-AF65-F5344CB8AC3E}">
        <p14:creationId xmlns:p14="http://schemas.microsoft.com/office/powerpoint/2010/main" val="3130874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2° </a:t>
            </a:r>
            <a:r>
              <a:rPr lang="it-IT" dirty="0" err="1"/>
              <a:t>step</a:t>
            </a:r>
            <a:r>
              <a:rPr lang="it-IT" dirty="0"/>
              <a:t> – Plus &amp; Delta Analysis</a:t>
            </a:r>
          </a:p>
        </p:txBody>
      </p:sp>
      <p:sp>
        <p:nvSpPr>
          <p:cNvPr id="4" name="Slide Number Placeholder 3"/>
          <p:cNvSpPr>
            <a:spLocks noGrp="1"/>
          </p:cNvSpPr>
          <p:nvPr>
            <p:ph type="sldNum" sz="quarter" idx="5"/>
          </p:nvPr>
        </p:nvSpPr>
        <p:spPr/>
        <p:txBody>
          <a:bodyPr/>
          <a:lstStyle/>
          <a:p>
            <a:fld id="{FB16B285-A7B4-4E0F-B223-FD3EE206C4D8}" type="slidenum">
              <a:rPr lang="it-IT" smtClean="0"/>
              <a:t>12</a:t>
            </a:fld>
            <a:endParaRPr lang="it-IT"/>
          </a:p>
        </p:txBody>
      </p:sp>
    </p:spTree>
    <p:extLst>
      <p:ext uri="{BB962C8B-B14F-4D97-AF65-F5344CB8AC3E}">
        <p14:creationId xmlns:p14="http://schemas.microsoft.com/office/powerpoint/2010/main" val="1862917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1° </a:t>
            </a:r>
            <a:r>
              <a:rPr lang="it-IT" dirty="0" err="1"/>
              <a:t>step</a:t>
            </a:r>
            <a:endParaRPr lang="it-IT"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dirty="0"/>
              <a:t>Show the </a:t>
            </a:r>
            <a:r>
              <a:rPr lang="it-IT" dirty="0" err="1"/>
              <a:t>graph</a:t>
            </a:r>
            <a:r>
              <a:rPr lang="it-IT" dirty="0"/>
              <a:t> with time </a:t>
            </a:r>
            <a:r>
              <a:rPr lang="it-IT" dirty="0" err="1"/>
              <a:t>delays</a:t>
            </a:r>
            <a:endParaRPr lang="it-IT"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dirty="0"/>
              <a:t>Show the video of the </a:t>
            </a:r>
            <a:r>
              <a:rPr lang="it-IT" dirty="0" err="1"/>
              <a:t>simulation</a:t>
            </a:r>
            <a:endParaRPr lang="it-IT" dirty="0"/>
          </a:p>
        </p:txBody>
      </p:sp>
      <p:sp>
        <p:nvSpPr>
          <p:cNvPr id="4" name="Slide Number Placeholder 3"/>
          <p:cNvSpPr>
            <a:spLocks noGrp="1"/>
          </p:cNvSpPr>
          <p:nvPr>
            <p:ph type="sldNum" sz="quarter" idx="5"/>
          </p:nvPr>
        </p:nvSpPr>
        <p:spPr/>
        <p:txBody>
          <a:bodyPr/>
          <a:lstStyle/>
          <a:p>
            <a:fld id="{FB16B285-A7B4-4E0F-B223-FD3EE206C4D8}" type="slidenum">
              <a:rPr lang="it-IT" smtClean="0"/>
              <a:t>13</a:t>
            </a:fld>
            <a:endParaRPr lang="it-IT"/>
          </a:p>
        </p:txBody>
      </p:sp>
    </p:spTree>
    <p:extLst>
      <p:ext uri="{BB962C8B-B14F-4D97-AF65-F5344CB8AC3E}">
        <p14:creationId xmlns:p14="http://schemas.microsoft.com/office/powerpoint/2010/main" val="2980695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2° </a:t>
            </a:r>
            <a:r>
              <a:rPr lang="it-IT" dirty="0" err="1"/>
              <a:t>step</a:t>
            </a:r>
            <a:r>
              <a:rPr lang="it-IT" dirty="0"/>
              <a:t> – Plus &amp; Delta</a:t>
            </a:r>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15</a:t>
            </a:fld>
            <a:endParaRPr lang="it-IT"/>
          </a:p>
        </p:txBody>
      </p:sp>
    </p:spTree>
    <p:extLst>
      <p:ext uri="{BB962C8B-B14F-4D97-AF65-F5344CB8AC3E}">
        <p14:creationId xmlns:p14="http://schemas.microsoft.com/office/powerpoint/2010/main" val="2214876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ways and ways of doing a debriefing... debriefing is often perceived as a not very important activity, The team is not motivated and when you introduce a debriefing you could have a reaction like this....</a:t>
            </a:r>
          </a:p>
        </p:txBody>
      </p:sp>
      <p:sp>
        <p:nvSpPr>
          <p:cNvPr id="4" name="Slide Number Placeholder 3"/>
          <p:cNvSpPr>
            <a:spLocks noGrp="1"/>
          </p:cNvSpPr>
          <p:nvPr>
            <p:ph type="sldNum" sz="quarter" idx="5"/>
          </p:nvPr>
        </p:nvSpPr>
        <p:spPr/>
        <p:txBody>
          <a:bodyPr/>
          <a:lstStyle/>
          <a:p>
            <a:fld id="{FB16B285-A7B4-4E0F-B223-FD3EE206C4D8}" type="slidenum">
              <a:rPr lang="it-IT" smtClean="0"/>
              <a:t>18</a:t>
            </a:fld>
            <a:endParaRPr lang="it-IT"/>
          </a:p>
        </p:txBody>
      </p:sp>
    </p:spTree>
    <p:extLst>
      <p:ext uri="{BB962C8B-B14F-4D97-AF65-F5344CB8AC3E}">
        <p14:creationId xmlns:p14="http://schemas.microsoft.com/office/powerpoint/2010/main" val="1383271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https://youtu.be/59--f9WS0-4?si=llzP8FPG5SQvGOfI</a:t>
            </a:r>
          </a:p>
        </p:txBody>
      </p:sp>
      <p:sp>
        <p:nvSpPr>
          <p:cNvPr id="4" name="Slide Number Placeholder 3"/>
          <p:cNvSpPr>
            <a:spLocks noGrp="1"/>
          </p:cNvSpPr>
          <p:nvPr>
            <p:ph type="sldNum" sz="quarter" idx="5"/>
          </p:nvPr>
        </p:nvSpPr>
        <p:spPr/>
        <p:txBody>
          <a:bodyPr/>
          <a:lstStyle/>
          <a:p>
            <a:fld id="{FB16B285-A7B4-4E0F-B223-FD3EE206C4D8}" type="slidenum">
              <a:rPr lang="it-IT" smtClean="0"/>
              <a:t>19</a:t>
            </a:fld>
            <a:endParaRPr lang="it-IT"/>
          </a:p>
        </p:txBody>
      </p:sp>
    </p:spTree>
    <p:extLst>
      <p:ext uri="{BB962C8B-B14F-4D97-AF65-F5344CB8AC3E}">
        <p14:creationId xmlns:p14="http://schemas.microsoft.com/office/powerpoint/2010/main" val="2227421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20</a:t>
            </a:fld>
            <a:endParaRPr lang="it-IT"/>
          </a:p>
        </p:txBody>
      </p:sp>
    </p:spTree>
    <p:extLst>
      <p:ext uri="{BB962C8B-B14F-4D97-AF65-F5344CB8AC3E}">
        <p14:creationId xmlns:p14="http://schemas.microsoft.com/office/powerpoint/2010/main" val="176545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Video Monster and co</a:t>
            </a:r>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21</a:t>
            </a:fld>
            <a:endParaRPr lang="it-IT"/>
          </a:p>
        </p:txBody>
      </p:sp>
    </p:spTree>
    <p:extLst>
      <p:ext uri="{BB962C8B-B14F-4D97-AF65-F5344CB8AC3E}">
        <p14:creationId xmlns:p14="http://schemas.microsoft.com/office/powerpoint/2010/main" val="1221137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Parole chiave nelle palle</a:t>
            </a:r>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22</a:t>
            </a:fld>
            <a:endParaRPr lang="it-IT"/>
          </a:p>
        </p:txBody>
      </p:sp>
    </p:spTree>
    <p:extLst>
      <p:ext uri="{BB962C8B-B14F-4D97-AF65-F5344CB8AC3E}">
        <p14:creationId xmlns:p14="http://schemas.microsoft.com/office/powerpoint/2010/main" val="767552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Parole chiave nelle palle</a:t>
            </a:r>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23</a:t>
            </a:fld>
            <a:endParaRPr lang="it-IT"/>
          </a:p>
        </p:txBody>
      </p:sp>
    </p:spTree>
    <p:extLst>
      <p:ext uri="{BB962C8B-B14F-4D97-AF65-F5344CB8AC3E}">
        <p14:creationId xmlns:p14="http://schemas.microsoft.com/office/powerpoint/2010/main" val="3814127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effectLst/>
                <a:latin typeface="Figtree"/>
              </a:rPr>
              <a:t>Script the critical moves.</a:t>
            </a:r>
            <a:r>
              <a:rPr lang="en-US" b="0" i="0" dirty="0">
                <a:effectLst/>
                <a:latin typeface="Figtree"/>
              </a:rPr>
              <a:t> Be concrete and specific about what actions you want them to take – the more detailed and actionable, the better.</a:t>
            </a:r>
          </a:p>
          <a:p>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2</a:t>
            </a:fld>
            <a:endParaRPr lang="it-IT"/>
          </a:p>
        </p:txBody>
      </p:sp>
    </p:spTree>
    <p:extLst>
      <p:ext uri="{BB962C8B-B14F-4D97-AF65-F5344CB8AC3E}">
        <p14:creationId xmlns:p14="http://schemas.microsoft.com/office/powerpoint/2010/main" val="2925342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Examples</a:t>
            </a:r>
            <a:r>
              <a:rPr lang="it-IT" dirty="0"/>
              <a:t> of </a:t>
            </a:r>
            <a:r>
              <a:rPr lang="it-IT" dirty="0" err="1"/>
              <a:t>questions</a:t>
            </a:r>
            <a:r>
              <a:rPr lang="it-IT" dirty="0"/>
              <a:t> or </a:t>
            </a:r>
            <a:r>
              <a:rPr lang="it-IT" dirty="0" err="1"/>
              <a:t>sentences</a:t>
            </a:r>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25</a:t>
            </a:fld>
            <a:endParaRPr lang="it-IT"/>
          </a:p>
        </p:txBody>
      </p:sp>
    </p:spTree>
    <p:extLst>
      <p:ext uri="{BB962C8B-B14F-4D97-AF65-F5344CB8AC3E}">
        <p14:creationId xmlns:p14="http://schemas.microsoft.com/office/powerpoint/2010/main" val="600282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Esempi</a:t>
            </a:r>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26</a:t>
            </a:fld>
            <a:endParaRPr lang="it-IT"/>
          </a:p>
        </p:txBody>
      </p:sp>
    </p:spTree>
    <p:extLst>
      <p:ext uri="{BB962C8B-B14F-4D97-AF65-F5344CB8AC3E}">
        <p14:creationId xmlns:p14="http://schemas.microsoft.com/office/powerpoint/2010/main" val="2258739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Dove la mettiamo??</a:t>
            </a:r>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27</a:t>
            </a:fld>
            <a:endParaRPr lang="it-IT"/>
          </a:p>
        </p:txBody>
      </p:sp>
    </p:spTree>
    <p:extLst>
      <p:ext uri="{BB962C8B-B14F-4D97-AF65-F5344CB8AC3E}">
        <p14:creationId xmlns:p14="http://schemas.microsoft.com/office/powerpoint/2010/main" val="497552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28</a:t>
            </a:fld>
            <a:endParaRPr lang="it-IT"/>
          </a:p>
        </p:txBody>
      </p:sp>
    </p:spTree>
    <p:extLst>
      <p:ext uri="{BB962C8B-B14F-4D97-AF65-F5344CB8AC3E}">
        <p14:creationId xmlns:p14="http://schemas.microsoft.com/office/powerpoint/2010/main" val="28655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874EB20C-0877-4579-834B-A2443E152107}" type="slidenum">
              <a:rPr lang="it-IT" smtClean="0"/>
              <a:t>31</a:t>
            </a:fld>
            <a:endParaRPr lang="it-IT"/>
          </a:p>
        </p:txBody>
      </p:sp>
    </p:spTree>
    <p:extLst>
      <p:ext uri="{BB962C8B-B14F-4D97-AF65-F5344CB8AC3E}">
        <p14:creationId xmlns:p14="http://schemas.microsoft.com/office/powerpoint/2010/main" val="3854589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B18D8-59AB-4025-B785-8A593EE04BA9}" type="slidenum">
              <a:rPr lang="en-GB" smtClean="0"/>
              <a:t>44</a:t>
            </a:fld>
            <a:endParaRPr lang="en-GB"/>
          </a:p>
        </p:txBody>
      </p:sp>
    </p:spTree>
    <p:extLst>
      <p:ext uri="{BB962C8B-B14F-4D97-AF65-F5344CB8AC3E}">
        <p14:creationId xmlns:p14="http://schemas.microsoft.com/office/powerpoint/2010/main" val="105630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1" dirty="0">
                <a:effectLst/>
                <a:latin typeface="Figtree"/>
              </a:rPr>
              <a:t>Grow your people.</a:t>
            </a:r>
            <a:r>
              <a:rPr lang="en-US" sz="1100" b="0" i="0" dirty="0">
                <a:effectLst/>
                <a:latin typeface="Figtree"/>
              </a:rPr>
              <a:t> Help your people develop a sense of identity that relates to the change and cultivate a growth mindset</a:t>
            </a:r>
            <a:endParaRPr lang="en-US" sz="1100" dirty="0"/>
          </a:p>
        </p:txBody>
      </p:sp>
      <p:sp>
        <p:nvSpPr>
          <p:cNvPr id="4" name="Slide Number Placeholder 3"/>
          <p:cNvSpPr>
            <a:spLocks noGrp="1"/>
          </p:cNvSpPr>
          <p:nvPr>
            <p:ph type="sldNum" sz="quarter" idx="5"/>
          </p:nvPr>
        </p:nvSpPr>
        <p:spPr/>
        <p:txBody>
          <a:bodyPr/>
          <a:lstStyle/>
          <a:p>
            <a:fld id="{FB16B285-A7B4-4E0F-B223-FD3EE206C4D8}" type="slidenum">
              <a:rPr lang="it-IT" smtClean="0"/>
              <a:t>3</a:t>
            </a:fld>
            <a:endParaRPr lang="it-IT"/>
          </a:p>
        </p:txBody>
      </p:sp>
    </p:spTree>
    <p:extLst>
      <p:ext uri="{BB962C8B-B14F-4D97-AF65-F5344CB8AC3E}">
        <p14:creationId xmlns:p14="http://schemas.microsoft.com/office/powerpoint/2010/main" val="231399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effectLst/>
                <a:latin typeface="Figtree"/>
              </a:rPr>
              <a:t>Tweak the environment.</a:t>
            </a:r>
            <a:r>
              <a:rPr lang="en-US" b="0" i="0" dirty="0">
                <a:effectLst/>
                <a:latin typeface="Figtree"/>
              </a:rPr>
              <a:t> Make a change to the situation that will change behavior.</a:t>
            </a:r>
          </a:p>
          <a:p>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4</a:t>
            </a:fld>
            <a:endParaRPr lang="it-IT"/>
          </a:p>
        </p:txBody>
      </p:sp>
    </p:spTree>
    <p:extLst>
      <p:ext uri="{BB962C8B-B14F-4D97-AF65-F5344CB8AC3E}">
        <p14:creationId xmlns:p14="http://schemas.microsoft.com/office/powerpoint/2010/main" val="3823367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5</a:t>
            </a:fld>
            <a:endParaRPr lang="it-IT"/>
          </a:p>
        </p:txBody>
      </p:sp>
    </p:spTree>
    <p:extLst>
      <p:ext uri="{BB962C8B-B14F-4D97-AF65-F5344CB8AC3E}">
        <p14:creationId xmlns:p14="http://schemas.microsoft.com/office/powerpoint/2010/main" val="24072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B16B285-A7B4-4E0F-B223-FD3EE206C4D8}" type="slidenum">
              <a:rPr lang="it-IT" smtClean="0"/>
              <a:t>7</a:t>
            </a:fld>
            <a:endParaRPr lang="it-IT"/>
          </a:p>
        </p:txBody>
      </p:sp>
    </p:spTree>
    <p:extLst>
      <p:ext uri="{BB962C8B-B14F-4D97-AF65-F5344CB8AC3E}">
        <p14:creationId xmlns:p14="http://schemas.microsoft.com/office/powerpoint/2010/main" val="3701654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We</a:t>
            </a:r>
            <a:r>
              <a:rPr lang="it-IT" dirty="0"/>
              <a:t> </a:t>
            </a:r>
            <a:r>
              <a:rPr lang="it-IT" dirty="0" err="1"/>
              <a:t>will</a:t>
            </a:r>
            <a:r>
              <a:rPr lang="it-IT" dirty="0"/>
              <a:t> </a:t>
            </a:r>
            <a:r>
              <a:rPr lang="it-IT" dirty="0" err="1"/>
              <a:t>give</a:t>
            </a:r>
            <a:r>
              <a:rPr lang="it-IT" dirty="0"/>
              <a:t> </a:t>
            </a:r>
            <a:r>
              <a:rPr lang="it-IT" dirty="0" err="1"/>
              <a:t>you</a:t>
            </a:r>
            <a:r>
              <a:rPr lang="it-IT" dirty="0"/>
              <a:t> </a:t>
            </a:r>
            <a:r>
              <a:rPr lang="it-IT" dirty="0" err="1"/>
              <a:t>practicat</a:t>
            </a:r>
            <a:r>
              <a:rPr lang="it-IT" dirty="0"/>
              <a:t> </a:t>
            </a:r>
            <a:r>
              <a:rPr lang="it-IT" dirty="0" err="1"/>
              <a:t>tips</a:t>
            </a:r>
            <a:r>
              <a:rPr lang="it-IT" dirty="0"/>
              <a:t> to </a:t>
            </a:r>
            <a:r>
              <a:rPr lang="it-IT" dirty="0" err="1"/>
              <a:t>avoid</a:t>
            </a:r>
            <a:r>
              <a:rPr lang="it-IT" dirty="0"/>
              <a:t> </a:t>
            </a:r>
            <a:r>
              <a:rPr lang="it-IT" dirty="0" err="1"/>
              <a:t>these</a:t>
            </a:r>
            <a:r>
              <a:rPr lang="it-IT" dirty="0"/>
              <a:t> situation</a:t>
            </a:r>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8</a:t>
            </a:fld>
            <a:endParaRPr lang="it-IT"/>
          </a:p>
        </p:txBody>
      </p:sp>
    </p:spTree>
    <p:extLst>
      <p:ext uri="{BB962C8B-B14F-4D97-AF65-F5344CB8AC3E}">
        <p14:creationId xmlns:p14="http://schemas.microsoft.com/office/powerpoint/2010/main" val="1306850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9</a:t>
            </a:fld>
            <a:endParaRPr lang="it-IT"/>
          </a:p>
        </p:txBody>
      </p:sp>
    </p:spTree>
    <p:extLst>
      <p:ext uri="{BB962C8B-B14F-4D97-AF65-F5344CB8AC3E}">
        <p14:creationId xmlns:p14="http://schemas.microsoft.com/office/powerpoint/2010/main" val="2528599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6B285-A7B4-4E0F-B223-FD3EE206C4D8}" type="slidenum">
              <a:rPr lang="it-IT" smtClean="0"/>
              <a:t>10</a:t>
            </a:fld>
            <a:endParaRPr lang="it-IT"/>
          </a:p>
        </p:txBody>
      </p:sp>
    </p:spTree>
    <p:extLst>
      <p:ext uri="{BB962C8B-B14F-4D97-AF65-F5344CB8AC3E}">
        <p14:creationId xmlns:p14="http://schemas.microsoft.com/office/powerpoint/2010/main" val="1656428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 Option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949A7F-6B6A-45E6-93FA-7F5B6BEFDB18}"/>
              </a:ext>
            </a:extLst>
          </p:cNvPr>
          <p:cNvPicPr>
            <a:picLocks noChangeAspect="1"/>
          </p:cNvPicPr>
          <p:nvPr/>
        </p:nvPicPr>
        <p:blipFill>
          <a:blip r:embed="rId3"/>
          <a:stretch>
            <a:fillRect/>
          </a:stretch>
        </p:blipFill>
        <p:spPr>
          <a:xfrm>
            <a:off x="7793182" y="4450214"/>
            <a:ext cx="3908690" cy="1963309"/>
          </a:xfrm>
          <a:prstGeom prst="rect">
            <a:avLst/>
          </a:prstGeom>
        </p:spPr>
      </p:pic>
      <p:sp>
        <p:nvSpPr>
          <p:cNvPr id="2" name="Title 1"/>
          <p:cNvSpPr>
            <a:spLocks noGrp="1"/>
          </p:cNvSpPr>
          <p:nvPr>
            <p:ph type="ctrTitle"/>
          </p:nvPr>
        </p:nvSpPr>
        <p:spPr>
          <a:xfrm>
            <a:off x="766764" y="797441"/>
            <a:ext cx="9899726" cy="1882800"/>
          </a:xfrm>
        </p:spPr>
        <p:txBody>
          <a:bodyPr anchor="t">
            <a:normAutofit/>
          </a:bodyPr>
          <a:lstStyle>
            <a:lvl1pPr algn="l">
              <a:defRPr sz="40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113720" y="2870924"/>
            <a:ext cx="4554279" cy="1095158"/>
          </a:xfrm>
        </p:spPr>
        <p:txBody>
          <a:bodyPr>
            <a:noAutofit/>
          </a:bodyPr>
          <a:lstStyle>
            <a:lvl1pPr marL="0" indent="0" algn="l">
              <a:buNone/>
              <a:defRPr sz="32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2" name="Rectangle 31"/>
          <p:cNvSpPr/>
          <p:nvPr/>
        </p:nvSpPr>
        <p:spPr>
          <a:xfrm>
            <a:off x="5928231" y="2889196"/>
            <a:ext cx="45719" cy="868296"/>
          </a:xfrm>
          <a:prstGeom prst="rect">
            <a:avLst/>
          </a:prstGeom>
          <a:solidFill>
            <a:srgbClr val="78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a:ea typeface="Gotham Book" charset="0"/>
              <a:cs typeface="Calibri" panose="020F0502020204030204" pitchFamily="34" charset="0"/>
            </a:endParaRPr>
          </a:p>
        </p:txBody>
      </p:sp>
      <p:sp>
        <p:nvSpPr>
          <p:cNvPr id="41" name="Freeform: Shape 40">
            <a:extLst>
              <a:ext uri="{FF2B5EF4-FFF2-40B4-BE49-F238E27FC236}">
                <a16:creationId xmlns:a16="http://schemas.microsoft.com/office/drawing/2014/main" id="{AF738788-BC62-487F-9291-9F4C31DB5FED}"/>
              </a:ext>
            </a:extLst>
          </p:cNvPr>
          <p:cNvSpPr/>
          <p:nvPr/>
        </p:nvSpPr>
        <p:spPr>
          <a:xfrm>
            <a:off x="10086762" y="5435377"/>
            <a:ext cx="398310" cy="486529"/>
          </a:xfrm>
          <a:custGeom>
            <a:avLst/>
            <a:gdLst/>
            <a:ahLst/>
            <a:cxnLst>
              <a:cxn ang="3cd4">
                <a:pos x="hc" y="t"/>
              </a:cxn>
              <a:cxn ang="cd2">
                <a:pos x="l" y="vc"/>
              </a:cxn>
              <a:cxn ang="cd4">
                <a:pos x="hc" y="b"/>
              </a:cxn>
              <a:cxn ang="0">
                <a:pos x="r" y="vc"/>
              </a:cxn>
            </a:cxnLst>
            <a:rect l="l" t="t" r="r" b="b"/>
            <a:pathLst>
              <a:path w="1202" h="1468">
                <a:moveTo>
                  <a:pt x="0" y="192"/>
                </a:moveTo>
                <a:cubicBezTo>
                  <a:pt x="67" y="127"/>
                  <a:pt x="152" y="79"/>
                  <a:pt x="251" y="48"/>
                </a:cubicBezTo>
                <a:cubicBezTo>
                  <a:pt x="350" y="17"/>
                  <a:pt x="451" y="0"/>
                  <a:pt x="553" y="0"/>
                </a:cubicBezTo>
                <a:cubicBezTo>
                  <a:pt x="621" y="0"/>
                  <a:pt x="685" y="9"/>
                  <a:pt x="753" y="26"/>
                </a:cubicBezTo>
                <a:cubicBezTo>
                  <a:pt x="821" y="43"/>
                  <a:pt x="883" y="71"/>
                  <a:pt x="937" y="108"/>
                </a:cubicBezTo>
                <a:cubicBezTo>
                  <a:pt x="993" y="144"/>
                  <a:pt x="1038" y="192"/>
                  <a:pt x="1072" y="252"/>
                </a:cubicBezTo>
                <a:cubicBezTo>
                  <a:pt x="1106" y="311"/>
                  <a:pt x="1126" y="381"/>
                  <a:pt x="1126" y="463"/>
                </a:cubicBezTo>
                <a:cubicBezTo>
                  <a:pt x="1126" y="528"/>
                  <a:pt x="1114" y="584"/>
                  <a:pt x="1089" y="630"/>
                </a:cubicBezTo>
                <a:cubicBezTo>
                  <a:pt x="1066" y="675"/>
                  <a:pt x="1035" y="714"/>
                  <a:pt x="996" y="745"/>
                </a:cubicBezTo>
                <a:cubicBezTo>
                  <a:pt x="959" y="776"/>
                  <a:pt x="914" y="802"/>
                  <a:pt x="866" y="822"/>
                </a:cubicBezTo>
                <a:cubicBezTo>
                  <a:pt x="818" y="841"/>
                  <a:pt x="770" y="855"/>
                  <a:pt x="722" y="867"/>
                </a:cubicBezTo>
                <a:cubicBezTo>
                  <a:pt x="629" y="889"/>
                  <a:pt x="558" y="909"/>
                  <a:pt x="513" y="932"/>
                </a:cubicBezTo>
                <a:cubicBezTo>
                  <a:pt x="468" y="951"/>
                  <a:pt x="446" y="982"/>
                  <a:pt x="446" y="1025"/>
                </a:cubicBezTo>
                <a:cubicBezTo>
                  <a:pt x="446" y="1070"/>
                  <a:pt x="463" y="1101"/>
                  <a:pt x="499" y="1118"/>
                </a:cubicBezTo>
                <a:cubicBezTo>
                  <a:pt x="536" y="1135"/>
                  <a:pt x="573" y="1143"/>
                  <a:pt x="609" y="1143"/>
                </a:cubicBezTo>
                <a:cubicBezTo>
                  <a:pt x="677" y="1143"/>
                  <a:pt x="739" y="1129"/>
                  <a:pt x="798" y="1098"/>
                </a:cubicBezTo>
                <a:cubicBezTo>
                  <a:pt x="858" y="1070"/>
                  <a:pt x="908" y="1030"/>
                  <a:pt x="948" y="988"/>
                </a:cubicBezTo>
                <a:lnTo>
                  <a:pt x="1202" y="1256"/>
                </a:lnTo>
                <a:cubicBezTo>
                  <a:pt x="1131" y="1327"/>
                  <a:pt x="1041" y="1380"/>
                  <a:pt x="931" y="1414"/>
                </a:cubicBezTo>
                <a:cubicBezTo>
                  <a:pt x="824" y="1451"/>
                  <a:pt x="714" y="1468"/>
                  <a:pt x="601" y="1468"/>
                </a:cubicBezTo>
                <a:cubicBezTo>
                  <a:pt x="530" y="1468"/>
                  <a:pt x="459" y="1459"/>
                  <a:pt x="389" y="1442"/>
                </a:cubicBezTo>
                <a:cubicBezTo>
                  <a:pt x="318" y="1425"/>
                  <a:pt x="256" y="1399"/>
                  <a:pt x="200" y="1363"/>
                </a:cubicBezTo>
                <a:cubicBezTo>
                  <a:pt x="143" y="1326"/>
                  <a:pt x="98" y="1279"/>
                  <a:pt x="62" y="1217"/>
                </a:cubicBezTo>
                <a:cubicBezTo>
                  <a:pt x="28" y="1157"/>
                  <a:pt x="8" y="1084"/>
                  <a:pt x="8" y="996"/>
                </a:cubicBezTo>
                <a:cubicBezTo>
                  <a:pt x="8" y="929"/>
                  <a:pt x="22" y="872"/>
                  <a:pt x="48" y="824"/>
                </a:cubicBezTo>
                <a:cubicBezTo>
                  <a:pt x="73" y="776"/>
                  <a:pt x="107" y="737"/>
                  <a:pt x="149" y="703"/>
                </a:cubicBezTo>
                <a:cubicBezTo>
                  <a:pt x="192" y="669"/>
                  <a:pt x="240" y="644"/>
                  <a:pt x="293" y="624"/>
                </a:cubicBezTo>
                <a:cubicBezTo>
                  <a:pt x="347" y="604"/>
                  <a:pt x="398" y="587"/>
                  <a:pt x="448" y="576"/>
                </a:cubicBezTo>
                <a:cubicBezTo>
                  <a:pt x="536" y="556"/>
                  <a:pt x="601" y="537"/>
                  <a:pt x="640" y="520"/>
                </a:cubicBezTo>
                <a:cubicBezTo>
                  <a:pt x="680" y="503"/>
                  <a:pt x="700" y="474"/>
                  <a:pt x="700" y="438"/>
                </a:cubicBezTo>
                <a:cubicBezTo>
                  <a:pt x="700" y="398"/>
                  <a:pt x="683" y="367"/>
                  <a:pt x="646" y="353"/>
                </a:cubicBezTo>
                <a:cubicBezTo>
                  <a:pt x="609" y="336"/>
                  <a:pt x="570" y="328"/>
                  <a:pt x="527" y="328"/>
                </a:cubicBezTo>
                <a:cubicBezTo>
                  <a:pt x="471" y="328"/>
                  <a:pt x="419" y="338"/>
                  <a:pt x="369" y="364"/>
                </a:cubicBezTo>
                <a:cubicBezTo>
                  <a:pt x="318" y="389"/>
                  <a:pt x="276" y="418"/>
                  <a:pt x="240" y="452"/>
                </a:cubicBezTo>
                <a:close/>
              </a:path>
            </a:pathLst>
          </a:custGeom>
          <a:solidFill>
            <a:srgbClr val="ED1B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Microsoft YaHei" pitchFamily="2"/>
              <a:cs typeface="Lucida Sans" pitchFamily="2"/>
            </a:endParaRPr>
          </a:p>
        </p:txBody>
      </p:sp>
    </p:spTree>
    <p:extLst>
      <p:ext uri="{BB962C8B-B14F-4D97-AF65-F5344CB8AC3E}">
        <p14:creationId xmlns:p14="http://schemas.microsoft.com/office/powerpoint/2010/main" val="1848773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mp; Content (with WING)">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800" y="1710582"/>
            <a:ext cx="10951535" cy="4446000"/>
          </a:xfrm>
        </p:spPr>
        <p:txBody>
          <a:bodyPr/>
          <a:lstStyle>
            <a:lvl1pPr>
              <a:defRPr/>
            </a:lvl1pPr>
            <a:lvl2pPr marL="539750" indent="-222250">
              <a:lnSpc>
                <a:spcPct val="95000"/>
              </a:lnSpc>
              <a:tabLst/>
              <a:defRPr b="0" i="0">
                <a:latin typeface="Gotham"/>
                <a:ea typeface="Gotham"/>
                <a:cs typeface="Calibri" panose="020F0502020204030204" pitchFamily="34" charset="0"/>
              </a:defRPr>
            </a:lvl2pPr>
            <a:lvl3pPr>
              <a:defRPr b="0" i="0">
                <a:latin typeface="Gotham"/>
                <a:ea typeface="Gotham"/>
                <a:cs typeface="Calibri" panose="020F0502020204030204" pitchFamily="34" charset="0"/>
              </a:defRPr>
            </a:lvl3pPr>
            <a:lvl4pPr>
              <a:defRPr b="0" i="0">
                <a:latin typeface="Gotham"/>
                <a:ea typeface="Gotham"/>
                <a:cs typeface="Calibri" panose="020F0502020204030204" pitchFamily="34" charset="0"/>
              </a:defRPr>
            </a:lvl4pPr>
            <a:lvl5pPr>
              <a:defRPr b="0" i="0">
                <a:latin typeface="Gotham"/>
                <a:ea typeface="Gotham"/>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ußzeilenplatzhalter 3">
            <a:extLst>
              <a:ext uri="{FF2B5EF4-FFF2-40B4-BE49-F238E27FC236}">
                <a16:creationId xmlns:a16="http://schemas.microsoft.com/office/drawing/2014/main" id="{669BB242-74A7-1847-A705-FB7A16714827}"/>
              </a:ext>
            </a:extLst>
          </p:cNvPr>
          <p:cNvSpPr>
            <a:spLocks noGrp="1"/>
          </p:cNvSpPr>
          <p:nvPr>
            <p:ph type="ftr" sz="quarter" idx="10"/>
          </p:nvPr>
        </p:nvSpPr>
        <p:spPr/>
        <p:txBody>
          <a:bodyPr/>
          <a:lstStyle/>
          <a:p>
            <a:endParaRPr lang="en-GB" dirty="0"/>
          </a:p>
        </p:txBody>
      </p:sp>
      <p:sp>
        <p:nvSpPr>
          <p:cNvPr id="6" name="Titel 5">
            <a:extLst>
              <a:ext uri="{FF2B5EF4-FFF2-40B4-BE49-F238E27FC236}">
                <a16:creationId xmlns:a16="http://schemas.microsoft.com/office/drawing/2014/main" id="{9D478A23-05BE-2B46-99FD-B118683F7EBA}"/>
              </a:ext>
            </a:extLst>
          </p:cNvPr>
          <p:cNvSpPr>
            <a:spLocks noGrp="1"/>
          </p:cNvSpPr>
          <p:nvPr>
            <p:ph type="title"/>
          </p:nvPr>
        </p:nvSpPr>
        <p:spPr/>
        <p:txBody>
          <a:bodyPr/>
          <a:lstStyle/>
          <a:p>
            <a:r>
              <a:rPr lang="en-US"/>
              <a:t>Click to edit Master title style</a:t>
            </a:r>
            <a:endParaRPr lang="de-DE" dirty="0"/>
          </a:p>
        </p:txBody>
      </p:sp>
    </p:spTree>
    <p:extLst>
      <p:ext uri="{BB962C8B-B14F-4D97-AF65-F5344CB8AC3E}">
        <p14:creationId xmlns:p14="http://schemas.microsoft.com/office/powerpoint/2010/main" val="136457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amp; Content (without WING)">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800" y="1710582"/>
            <a:ext cx="10951535" cy="4446000"/>
          </a:xfrm>
        </p:spPr>
        <p:txBody>
          <a:bodyPr/>
          <a:lstStyle>
            <a:lvl1pPr>
              <a:defRPr/>
            </a:lvl1pPr>
            <a:lvl2pPr marL="539750" indent="-222250">
              <a:lnSpc>
                <a:spcPct val="95000"/>
              </a:lnSpc>
              <a:tabLst/>
              <a:defRPr b="0" i="0">
                <a:latin typeface="Gotham"/>
                <a:ea typeface="Gotham"/>
                <a:cs typeface="Calibri" panose="020F0502020204030204" pitchFamily="34" charset="0"/>
              </a:defRPr>
            </a:lvl2pPr>
            <a:lvl3pPr>
              <a:defRPr b="0" i="0">
                <a:latin typeface="Gotham"/>
                <a:ea typeface="Gotham"/>
                <a:cs typeface="Calibri" panose="020F0502020204030204" pitchFamily="34" charset="0"/>
              </a:defRPr>
            </a:lvl3pPr>
            <a:lvl4pPr>
              <a:defRPr b="0" i="0">
                <a:latin typeface="Gotham"/>
                <a:ea typeface="Gotham"/>
                <a:cs typeface="Calibri" panose="020F0502020204030204" pitchFamily="34" charset="0"/>
              </a:defRPr>
            </a:lvl4pPr>
            <a:lvl5pPr>
              <a:defRPr b="0" i="0">
                <a:latin typeface="Gotham"/>
                <a:ea typeface="Gotham"/>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Rectangle 5"/>
          <p:cNvSpPr/>
          <p:nvPr/>
        </p:nvSpPr>
        <p:spPr>
          <a:xfrm>
            <a:off x="622407" y="0"/>
            <a:ext cx="36000" cy="1108800"/>
          </a:xfrm>
          <a:prstGeom prst="rect">
            <a:avLst/>
          </a:prstGeom>
          <a:solidFill>
            <a:srgbClr val="78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a:ea typeface="Gotham Book" charset="0"/>
              <a:cs typeface="Calibri" panose="020F0502020204030204" pitchFamily="34" charset="0"/>
            </a:endParaRPr>
          </a:p>
        </p:txBody>
      </p:sp>
      <p:pic>
        <p:nvPicPr>
          <p:cNvPr id="13" name="Picture 12">
            <a:extLst>
              <a:ext uri="{FF2B5EF4-FFF2-40B4-BE49-F238E27FC236}">
                <a16:creationId xmlns:a16="http://schemas.microsoft.com/office/drawing/2014/main" id="{581D60CA-C56A-4850-9311-F245398A51EE}"/>
              </a:ext>
            </a:extLst>
          </p:cNvPr>
          <p:cNvPicPr>
            <a:picLocks noChangeAspect="1"/>
          </p:cNvPicPr>
          <p:nvPr/>
        </p:nvPicPr>
        <p:blipFill>
          <a:blip r:embed="rId2"/>
          <a:stretch>
            <a:fillRect/>
          </a:stretch>
        </p:blipFill>
        <p:spPr>
          <a:xfrm>
            <a:off x="10635975" y="5949278"/>
            <a:ext cx="1325673" cy="665877"/>
          </a:xfrm>
          <a:prstGeom prst="rect">
            <a:avLst/>
          </a:prstGeom>
        </p:spPr>
      </p:pic>
      <p:sp>
        <p:nvSpPr>
          <p:cNvPr id="4" name="Titel 3">
            <a:extLst>
              <a:ext uri="{FF2B5EF4-FFF2-40B4-BE49-F238E27FC236}">
                <a16:creationId xmlns:a16="http://schemas.microsoft.com/office/drawing/2014/main" id="{3D85CBA3-5087-5145-9A08-EC4B8E5352F5}"/>
              </a:ext>
            </a:extLst>
          </p:cNvPr>
          <p:cNvSpPr>
            <a:spLocks noGrp="1"/>
          </p:cNvSpPr>
          <p:nvPr>
            <p:ph type="title"/>
          </p:nvPr>
        </p:nvSpPr>
        <p:spPr/>
        <p:txBody>
          <a:bodyPr/>
          <a:lstStyle/>
          <a:p>
            <a:r>
              <a:rPr lang="en-US"/>
              <a:t>Click to edit Master title style</a:t>
            </a:r>
            <a:endParaRPr lang="de-DE" dirty="0"/>
          </a:p>
        </p:txBody>
      </p:sp>
    </p:spTree>
    <p:extLst>
      <p:ext uri="{BB962C8B-B14F-4D97-AF65-F5344CB8AC3E}">
        <p14:creationId xmlns:p14="http://schemas.microsoft.com/office/powerpoint/2010/main" val="1946423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Hol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0" name="Group 1">
            <a:extLst>
              <a:ext uri="{FF2B5EF4-FFF2-40B4-BE49-F238E27FC236}">
                <a16:creationId xmlns:a16="http://schemas.microsoft.com/office/drawing/2014/main" id="{F01EC38F-40D6-40CF-A1AA-FB53A331E621}"/>
              </a:ext>
            </a:extLst>
          </p:cNvPr>
          <p:cNvGrpSpPr>
            <a:grpSpLocks noChangeAspect="1"/>
          </p:cNvGrpSpPr>
          <p:nvPr userDrawn="1"/>
        </p:nvGrpSpPr>
        <p:grpSpPr bwMode="auto">
          <a:xfrm>
            <a:off x="5787189" y="2983831"/>
            <a:ext cx="5929152" cy="2960173"/>
            <a:chOff x="2997200" y="2665413"/>
            <a:chExt cx="4276725" cy="2135187"/>
          </a:xfrm>
        </p:grpSpPr>
        <p:sp>
          <p:nvSpPr>
            <p:cNvPr id="31" name="Freeform 1">
              <a:extLst>
                <a:ext uri="{FF2B5EF4-FFF2-40B4-BE49-F238E27FC236}">
                  <a16:creationId xmlns:a16="http://schemas.microsoft.com/office/drawing/2014/main" id="{778594E2-A403-4A82-8A60-EFAAC8E6DBFD}"/>
                </a:ext>
              </a:extLst>
            </p:cNvPr>
            <p:cNvSpPr>
              <a:spLocks noChangeArrowheads="1"/>
            </p:cNvSpPr>
            <p:nvPr/>
          </p:nvSpPr>
          <p:spPr bwMode="auto">
            <a:xfrm>
              <a:off x="4076700" y="4654550"/>
              <a:ext cx="141288" cy="142875"/>
            </a:xfrm>
            <a:custGeom>
              <a:avLst/>
              <a:gdLst>
                <a:gd name="T0" fmla="*/ 55287 w 391"/>
                <a:gd name="T1" fmla="*/ 86230 h 396"/>
                <a:gd name="T2" fmla="*/ 0 w 391"/>
                <a:gd name="T3" fmla="*/ 0 h 396"/>
                <a:gd name="T4" fmla="*/ 36858 w 391"/>
                <a:gd name="T5" fmla="*/ 0 h 396"/>
                <a:gd name="T6" fmla="*/ 70463 w 391"/>
                <a:gd name="T7" fmla="*/ 57006 h 396"/>
                <a:gd name="T8" fmla="*/ 105153 w 391"/>
                <a:gd name="T9" fmla="*/ 0 h 396"/>
                <a:gd name="T10" fmla="*/ 140927 w 391"/>
                <a:gd name="T11" fmla="*/ 0 h 396"/>
                <a:gd name="T12" fmla="*/ 85640 w 391"/>
                <a:gd name="T13" fmla="*/ 85509 h 396"/>
                <a:gd name="T14" fmla="*/ 85640 w 391"/>
                <a:gd name="T15" fmla="*/ 142514 h 396"/>
                <a:gd name="T16" fmla="*/ 54203 w 391"/>
                <a:gd name="T17" fmla="*/ 142514 h 396"/>
                <a:gd name="T18" fmla="*/ 54203 w 391"/>
                <a:gd name="T19" fmla="*/ 86230 h 396"/>
                <a:gd name="T20" fmla="*/ 55287 w 391"/>
                <a:gd name="T21" fmla="*/ 86230 h 3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1" h="396">
                  <a:moveTo>
                    <a:pt x="153" y="239"/>
                  </a:moveTo>
                  <a:lnTo>
                    <a:pt x="0" y="0"/>
                  </a:lnTo>
                  <a:lnTo>
                    <a:pt x="102" y="0"/>
                  </a:lnTo>
                  <a:lnTo>
                    <a:pt x="195" y="158"/>
                  </a:lnTo>
                  <a:lnTo>
                    <a:pt x="291" y="0"/>
                  </a:lnTo>
                  <a:lnTo>
                    <a:pt x="390" y="0"/>
                  </a:lnTo>
                  <a:lnTo>
                    <a:pt x="237" y="237"/>
                  </a:lnTo>
                  <a:lnTo>
                    <a:pt x="237" y="395"/>
                  </a:lnTo>
                  <a:lnTo>
                    <a:pt x="150" y="395"/>
                  </a:lnTo>
                  <a:lnTo>
                    <a:pt x="150" y="239"/>
                  </a:lnTo>
                  <a:lnTo>
                    <a:pt x="153" y="239"/>
                  </a:lnTo>
                </a:path>
              </a:pathLst>
            </a:custGeom>
            <a:solidFill>
              <a:srgbClr val="58595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32" name="Freeform 2">
              <a:extLst>
                <a:ext uri="{FF2B5EF4-FFF2-40B4-BE49-F238E27FC236}">
                  <a16:creationId xmlns:a16="http://schemas.microsoft.com/office/drawing/2014/main" id="{D37D85FA-9D6A-474E-8487-7055469D60E7}"/>
                </a:ext>
              </a:extLst>
            </p:cNvPr>
            <p:cNvSpPr>
              <a:spLocks noChangeArrowheads="1"/>
            </p:cNvSpPr>
            <p:nvPr/>
          </p:nvSpPr>
          <p:spPr bwMode="auto">
            <a:xfrm>
              <a:off x="4216400" y="4651375"/>
              <a:ext cx="150813" cy="147638"/>
            </a:xfrm>
            <a:custGeom>
              <a:avLst/>
              <a:gdLst>
                <a:gd name="T0" fmla="*/ 0 w 421"/>
                <a:gd name="T1" fmla="*/ 74179 h 410"/>
                <a:gd name="T2" fmla="*/ 0 w 421"/>
                <a:gd name="T3" fmla="*/ 74179 h 410"/>
                <a:gd name="T4" fmla="*/ 75586 w 421"/>
                <a:gd name="T5" fmla="*/ 0 h 410"/>
                <a:gd name="T6" fmla="*/ 150455 w 421"/>
                <a:gd name="T7" fmla="*/ 73099 h 410"/>
                <a:gd name="T8" fmla="*/ 150455 w 421"/>
                <a:gd name="T9" fmla="*/ 73099 h 410"/>
                <a:gd name="T10" fmla="*/ 74869 w 421"/>
                <a:gd name="T11" fmla="*/ 146198 h 410"/>
                <a:gd name="T12" fmla="*/ 0 w 421"/>
                <a:gd name="T13" fmla="*/ 74179 h 410"/>
                <a:gd name="T14" fmla="*/ 118214 w 421"/>
                <a:gd name="T15" fmla="*/ 74179 h 410"/>
                <a:gd name="T16" fmla="*/ 118214 w 421"/>
                <a:gd name="T17" fmla="*/ 74179 h 410"/>
                <a:gd name="T18" fmla="*/ 75586 w 421"/>
                <a:gd name="T19" fmla="*/ 29528 h 410"/>
                <a:gd name="T20" fmla="*/ 33315 w 421"/>
                <a:gd name="T21" fmla="*/ 74179 h 410"/>
                <a:gd name="T22" fmla="*/ 33315 w 421"/>
                <a:gd name="T23" fmla="*/ 74179 h 410"/>
                <a:gd name="T24" fmla="*/ 75586 w 421"/>
                <a:gd name="T25" fmla="*/ 118831 h 410"/>
                <a:gd name="T26" fmla="*/ 118214 w 421"/>
                <a:gd name="T27" fmla="*/ 74179 h 4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1" h="410">
                  <a:moveTo>
                    <a:pt x="0" y="206"/>
                  </a:moveTo>
                  <a:lnTo>
                    <a:pt x="0" y="206"/>
                  </a:lnTo>
                  <a:cubicBezTo>
                    <a:pt x="0" y="93"/>
                    <a:pt x="87" y="0"/>
                    <a:pt x="211" y="0"/>
                  </a:cubicBezTo>
                  <a:cubicBezTo>
                    <a:pt x="333" y="0"/>
                    <a:pt x="420" y="90"/>
                    <a:pt x="420" y="203"/>
                  </a:cubicBezTo>
                  <a:cubicBezTo>
                    <a:pt x="420" y="316"/>
                    <a:pt x="333" y="406"/>
                    <a:pt x="209" y="406"/>
                  </a:cubicBezTo>
                  <a:cubicBezTo>
                    <a:pt x="87" y="409"/>
                    <a:pt x="0" y="319"/>
                    <a:pt x="0" y="206"/>
                  </a:cubicBezTo>
                  <a:close/>
                  <a:moveTo>
                    <a:pt x="330" y="206"/>
                  </a:moveTo>
                  <a:lnTo>
                    <a:pt x="330" y="206"/>
                  </a:lnTo>
                  <a:cubicBezTo>
                    <a:pt x="330" y="138"/>
                    <a:pt x="278" y="82"/>
                    <a:pt x="211" y="82"/>
                  </a:cubicBezTo>
                  <a:cubicBezTo>
                    <a:pt x="143" y="82"/>
                    <a:pt x="93" y="138"/>
                    <a:pt x="93" y="206"/>
                  </a:cubicBezTo>
                  <a:cubicBezTo>
                    <a:pt x="93" y="274"/>
                    <a:pt x="144" y="330"/>
                    <a:pt x="211" y="330"/>
                  </a:cubicBezTo>
                  <a:cubicBezTo>
                    <a:pt x="282" y="330"/>
                    <a:pt x="330" y="274"/>
                    <a:pt x="330" y="206"/>
                  </a:cubicBezTo>
                  <a:close/>
                </a:path>
              </a:pathLst>
            </a:custGeom>
            <a:solidFill>
              <a:srgbClr val="58595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33" name="Freeform 3">
              <a:extLst>
                <a:ext uri="{FF2B5EF4-FFF2-40B4-BE49-F238E27FC236}">
                  <a16:creationId xmlns:a16="http://schemas.microsoft.com/office/drawing/2014/main" id="{9F0B2CDD-8D36-4204-A0E5-4AD954F5DA48}"/>
                </a:ext>
              </a:extLst>
            </p:cNvPr>
            <p:cNvSpPr>
              <a:spLocks noChangeArrowheads="1"/>
            </p:cNvSpPr>
            <p:nvPr/>
          </p:nvSpPr>
          <p:spPr bwMode="auto">
            <a:xfrm>
              <a:off x="4391025" y="4654550"/>
              <a:ext cx="123825" cy="144463"/>
            </a:xfrm>
            <a:custGeom>
              <a:avLst/>
              <a:gdLst>
                <a:gd name="T0" fmla="*/ 0 w 345"/>
                <a:gd name="T1" fmla="*/ 81058 h 401"/>
                <a:gd name="T2" fmla="*/ 0 w 345"/>
                <a:gd name="T3" fmla="*/ 0 h 401"/>
                <a:gd name="T4" fmla="*/ 31584 w 345"/>
                <a:gd name="T5" fmla="*/ 0 h 401"/>
                <a:gd name="T6" fmla="*/ 31584 w 345"/>
                <a:gd name="T7" fmla="*/ 79977 h 401"/>
                <a:gd name="T8" fmla="*/ 61733 w 345"/>
                <a:gd name="T9" fmla="*/ 115642 h 401"/>
                <a:gd name="T10" fmla="*/ 92241 w 345"/>
                <a:gd name="T11" fmla="*/ 81058 h 401"/>
                <a:gd name="T12" fmla="*/ 92241 w 345"/>
                <a:gd name="T13" fmla="*/ 0 h 401"/>
                <a:gd name="T14" fmla="*/ 123466 w 345"/>
                <a:gd name="T15" fmla="*/ 0 h 401"/>
                <a:gd name="T16" fmla="*/ 123466 w 345"/>
                <a:gd name="T17" fmla="*/ 79977 h 401"/>
                <a:gd name="T18" fmla="*/ 61733 w 345"/>
                <a:gd name="T19" fmla="*/ 144103 h 401"/>
                <a:gd name="T20" fmla="*/ 0 w 345"/>
                <a:gd name="T21" fmla="*/ 81058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5" h="401">
                  <a:moveTo>
                    <a:pt x="0" y="225"/>
                  </a:moveTo>
                  <a:lnTo>
                    <a:pt x="0" y="0"/>
                  </a:lnTo>
                  <a:lnTo>
                    <a:pt x="88" y="0"/>
                  </a:lnTo>
                  <a:lnTo>
                    <a:pt x="88" y="222"/>
                  </a:lnTo>
                  <a:cubicBezTo>
                    <a:pt x="88" y="287"/>
                    <a:pt x="118" y="321"/>
                    <a:pt x="172" y="321"/>
                  </a:cubicBezTo>
                  <a:cubicBezTo>
                    <a:pt x="225" y="321"/>
                    <a:pt x="257" y="290"/>
                    <a:pt x="257" y="225"/>
                  </a:cubicBezTo>
                  <a:lnTo>
                    <a:pt x="257" y="0"/>
                  </a:lnTo>
                  <a:lnTo>
                    <a:pt x="344" y="0"/>
                  </a:lnTo>
                  <a:lnTo>
                    <a:pt x="344" y="222"/>
                  </a:lnTo>
                  <a:cubicBezTo>
                    <a:pt x="344" y="341"/>
                    <a:pt x="277" y="400"/>
                    <a:pt x="172" y="400"/>
                  </a:cubicBezTo>
                  <a:cubicBezTo>
                    <a:pt x="65" y="400"/>
                    <a:pt x="0" y="341"/>
                    <a:pt x="0" y="225"/>
                  </a:cubicBezTo>
                </a:path>
              </a:pathLst>
            </a:custGeom>
            <a:solidFill>
              <a:srgbClr val="58595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34" name="Freeform 4">
              <a:extLst>
                <a:ext uri="{FF2B5EF4-FFF2-40B4-BE49-F238E27FC236}">
                  <a16:creationId xmlns:a16="http://schemas.microsoft.com/office/drawing/2014/main" id="{3706A557-06D4-4248-8383-2CEC0C2AFF72}"/>
                </a:ext>
              </a:extLst>
            </p:cNvPr>
            <p:cNvSpPr>
              <a:spLocks noChangeArrowheads="1"/>
            </p:cNvSpPr>
            <p:nvPr/>
          </p:nvSpPr>
          <p:spPr bwMode="auto">
            <a:xfrm>
              <a:off x="4545013" y="4654550"/>
              <a:ext cx="123825" cy="141288"/>
            </a:xfrm>
            <a:custGeom>
              <a:avLst/>
              <a:gdLst>
                <a:gd name="T0" fmla="*/ 0 w 343"/>
                <a:gd name="T1" fmla="*/ 0 h 393"/>
                <a:gd name="T2" fmla="*/ 65342 w 343"/>
                <a:gd name="T3" fmla="*/ 0 h 393"/>
                <a:gd name="T4" fmla="*/ 106858 w 343"/>
                <a:gd name="T5" fmla="*/ 14021 h 393"/>
                <a:gd name="T6" fmla="*/ 119132 w 343"/>
                <a:gd name="T7" fmla="*/ 46377 h 393"/>
                <a:gd name="T8" fmla="*/ 119132 w 343"/>
                <a:gd name="T9" fmla="*/ 46377 h 393"/>
                <a:gd name="T10" fmla="*/ 88807 w 343"/>
                <a:gd name="T11" fmla="*/ 90237 h 393"/>
                <a:gd name="T12" fmla="*/ 123464 w 343"/>
                <a:gd name="T13" fmla="*/ 140928 h 393"/>
                <a:gd name="T14" fmla="*/ 86641 w 343"/>
                <a:gd name="T15" fmla="*/ 140928 h 393"/>
                <a:gd name="T16" fmla="*/ 55956 w 343"/>
                <a:gd name="T17" fmla="*/ 95271 h 393"/>
                <a:gd name="T18" fmla="*/ 31769 w 343"/>
                <a:gd name="T19" fmla="*/ 95271 h 393"/>
                <a:gd name="T20" fmla="*/ 31769 w 343"/>
                <a:gd name="T21" fmla="*/ 140928 h 393"/>
                <a:gd name="T22" fmla="*/ 0 w 343"/>
                <a:gd name="T23" fmla="*/ 140928 h 393"/>
                <a:gd name="T24" fmla="*/ 0 w 343"/>
                <a:gd name="T25" fmla="*/ 0 h 393"/>
                <a:gd name="T26" fmla="*/ 63176 w 343"/>
                <a:gd name="T27" fmla="*/ 68667 h 393"/>
                <a:gd name="T28" fmla="*/ 87724 w 343"/>
                <a:gd name="T29" fmla="*/ 48534 h 393"/>
                <a:gd name="T30" fmla="*/ 87724 w 343"/>
                <a:gd name="T31" fmla="*/ 48534 h 393"/>
                <a:gd name="T32" fmla="*/ 63176 w 343"/>
                <a:gd name="T33" fmla="*/ 28401 h 393"/>
                <a:gd name="T34" fmla="*/ 31769 w 343"/>
                <a:gd name="T35" fmla="*/ 28401 h 393"/>
                <a:gd name="T36" fmla="*/ 31769 w 343"/>
                <a:gd name="T37" fmla="*/ 68667 h 393"/>
                <a:gd name="T38" fmla="*/ 63176 w 343"/>
                <a:gd name="T39" fmla="*/ 68667 h 39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3" h="393">
                  <a:moveTo>
                    <a:pt x="0" y="0"/>
                  </a:moveTo>
                  <a:lnTo>
                    <a:pt x="181" y="0"/>
                  </a:lnTo>
                  <a:cubicBezTo>
                    <a:pt x="232" y="0"/>
                    <a:pt x="271" y="14"/>
                    <a:pt x="296" y="39"/>
                  </a:cubicBezTo>
                  <a:cubicBezTo>
                    <a:pt x="319" y="62"/>
                    <a:pt x="330" y="93"/>
                    <a:pt x="330" y="129"/>
                  </a:cubicBezTo>
                  <a:cubicBezTo>
                    <a:pt x="330" y="194"/>
                    <a:pt x="296" y="234"/>
                    <a:pt x="246" y="251"/>
                  </a:cubicBezTo>
                  <a:lnTo>
                    <a:pt x="342" y="392"/>
                  </a:lnTo>
                  <a:lnTo>
                    <a:pt x="240" y="392"/>
                  </a:lnTo>
                  <a:lnTo>
                    <a:pt x="155" y="265"/>
                  </a:lnTo>
                  <a:lnTo>
                    <a:pt x="88" y="265"/>
                  </a:lnTo>
                  <a:lnTo>
                    <a:pt x="88" y="392"/>
                  </a:lnTo>
                  <a:lnTo>
                    <a:pt x="0" y="392"/>
                  </a:lnTo>
                  <a:lnTo>
                    <a:pt x="0" y="0"/>
                  </a:lnTo>
                  <a:close/>
                  <a:moveTo>
                    <a:pt x="175" y="191"/>
                  </a:moveTo>
                  <a:cubicBezTo>
                    <a:pt x="217" y="191"/>
                    <a:pt x="243" y="169"/>
                    <a:pt x="243" y="135"/>
                  </a:cubicBezTo>
                  <a:cubicBezTo>
                    <a:pt x="243" y="98"/>
                    <a:pt x="217" y="79"/>
                    <a:pt x="175" y="79"/>
                  </a:cubicBezTo>
                  <a:lnTo>
                    <a:pt x="88" y="79"/>
                  </a:lnTo>
                  <a:lnTo>
                    <a:pt x="88" y="191"/>
                  </a:lnTo>
                  <a:lnTo>
                    <a:pt x="175" y="191"/>
                  </a:lnTo>
                  <a:close/>
                </a:path>
              </a:pathLst>
            </a:custGeom>
            <a:solidFill>
              <a:srgbClr val="58595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35" name="Freeform 5">
              <a:extLst>
                <a:ext uri="{FF2B5EF4-FFF2-40B4-BE49-F238E27FC236}">
                  <a16:creationId xmlns:a16="http://schemas.microsoft.com/office/drawing/2014/main" id="{A949B4D7-36C1-483E-B4D2-AD5934D30823}"/>
                </a:ext>
              </a:extLst>
            </p:cNvPr>
            <p:cNvSpPr>
              <a:spLocks noChangeArrowheads="1"/>
            </p:cNvSpPr>
            <p:nvPr/>
          </p:nvSpPr>
          <p:spPr bwMode="auto">
            <a:xfrm>
              <a:off x="4765675" y="4654550"/>
              <a:ext cx="103188" cy="142875"/>
            </a:xfrm>
            <a:custGeom>
              <a:avLst/>
              <a:gdLst>
                <a:gd name="T0" fmla="*/ 0 w 286"/>
                <a:gd name="T1" fmla="*/ 0 h 396"/>
                <a:gd name="T2" fmla="*/ 31750 w 286"/>
                <a:gd name="T3" fmla="*/ 0 h 396"/>
                <a:gd name="T4" fmla="*/ 31750 w 286"/>
                <a:gd name="T5" fmla="*/ 114011 h 396"/>
                <a:gd name="T6" fmla="*/ 102827 w 286"/>
                <a:gd name="T7" fmla="*/ 114011 h 396"/>
                <a:gd name="T8" fmla="*/ 102827 w 286"/>
                <a:gd name="T9" fmla="*/ 142514 h 396"/>
                <a:gd name="T10" fmla="*/ 0 w 286"/>
                <a:gd name="T11" fmla="*/ 142514 h 396"/>
                <a:gd name="T12" fmla="*/ 0 w 286"/>
                <a:gd name="T13" fmla="*/ 0 h 3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6" h="396">
                  <a:moveTo>
                    <a:pt x="0" y="0"/>
                  </a:moveTo>
                  <a:lnTo>
                    <a:pt x="88" y="0"/>
                  </a:lnTo>
                  <a:lnTo>
                    <a:pt x="88" y="316"/>
                  </a:lnTo>
                  <a:lnTo>
                    <a:pt x="285" y="316"/>
                  </a:lnTo>
                  <a:lnTo>
                    <a:pt x="285" y="395"/>
                  </a:lnTo>
                  <a:lnTo>
                    <a:pt x="0" y="395"/>
                  </a:lnTo>
                  <a:lnTo>
                    <a:pt x="0" y="0"/>
                  </a:lnTo>
                </a:path>
              </a:pathLst>
            </a:custGeom>
            <a:solidFill>
              <a:srgbClr val="8A8C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36" name="Freeform 6">
              <a:extLst>
                <a:ext uri="{FF2B5EF4-FFF2-40B4-BE49-F238E27FC236}">
                  <a16:creationId xmlns:a16="http://schemas.microsoft.com/office/drawing/2014/main" id="{6039E318-1A59-411C-B134-AA41897DC311}"/>
                </a:ext>
              </a:extLst>
            </p:cNvPr>
            <p:cNvSpPr>
              <a:spLocks noChangeArrowheads="1"/>
            </p:cNvSpPr>
            <p:nvPr/>
          </p:nvSpPr>
          <p:spPr bwMode="auto">
            <a:xfrm>
              <a:off x="4891088" y="4654550"/>
              <a:ext cx="109537" cy="139700"/>
            </a:xfrm>
            <a:custGeom>
              <a:avLst/>
              <a:gdLst>
                <a:gd name="T0" fmla="*/ 0 w 303"/>
                <a:gd name="T1" fmla="*/ 0 h 390"/>
                <a:gd name="T2" fmla="*/ 108091 w 303"/>
                <a:gd name="T3" fmla="*/ 0 h 390"/>
                <a:gd name="T4" fmla="*/ 108091 w 303"/>
                <a:gd name="T5" fmla="*/ 27224 h 390"/>
                <a:gd name="T6" fmla="*/ 31451 w 303"/>
                <a:gd name="T7" fmla="*/ 27224 h 390"/>
                <a:gd name="T8" fmla="*/ 31451 w 303"/>
                <a:gd name="T9" fmla="*/ 55522 h 390"/>
                <a:gd name="T10" fmla="*/ 98692 w 303"/>
                <a:gd name="T11" fmla="*/ 55522 h 390"/>
                <a:gd name="T12" fmla="*/ 98692 w 303"/>
                <a:gd name="T13" fmla="*/ 82745 h 390"/>
                <a:gd name="T14" fmla="*/ 31451 w 303"/>
                <a:gd name="T15" fmla="*/ 82745 h 390"/>
                <a:gd name="T16" fmla="*/ 31451 w 303"/>
                <a:gd name="T17" fmla="*/ 112118 h 390"/>
                <a:gd name="T18" fmla="*/ 109175 w 303"/>
                <a:gd name="T19" fmla="*/ 112118 h 390"/>
                <a:gd name="T20" fmla="*/ 109175 w 303"/>
                <a:gd name="T21" fmla="*/ 139342 h 390"/>
                <a:gd name="T22" fmla="*/ 0 w 303"/>
                <a:gd name="T23" fmla="*/ 139342 h 390"/>
                <a:gd name="T24" fmla="*/ 0 w 303"/>
                <a:gd name="T25" fmla="*/ 0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3" h="390">
                  <a:moveTo>
                    <a:pt x="0" y="0"/>
                  </a:moveTo>
                  <a:lnTo>
                    <a:pt x="299" y="0"/>
                  </a:lnTo>
                  <a:lnTo>
                    <a:pt x="299" y="76"/>
                  </a:lnTo>
                  <a:lnTo>
                    <a:pt x="87" y="76"/>
                  </a:lnTo>
                  <a:lnTo>
                    <a:pt x="87" y="155"/>
                  </a:lnTo>
                  <a:lnTo>
                    <a:pt x="273" y="155"/>
                  </a:lnTo>
                  <a:lnTo>
                    <a:pt x="273" y="231"/>
                  </a:lnTo>
                  <a:lnTo>
                    <a:pt x="87" y="231"/>
                  </a:lnTo>
                  <a:lnTo>
                    <a:pt x="87" y="313"/>
                  </a:lnTo>
                  <a:lnTo>
                    <a:pt x="302" y="313"/>
                  </a:lnTo>
                  <a:lnTo>
                    <a:pt x="302" y="389"/>
                  </a:lnTo>
                  <a:lnTo>
                    <a:pt x="0" y="389"/>
                  </a:lnTo>
                  <a:lnTo>
                    <a:pt x="0" y="0"/>
                  </a:lnTo>
                </a:path>
              </a:pathLst>
            </a:custGeom>
            <a:solidFill>
              <a:srgbClr val="8A8C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37" name="Freeform 7">
              <a:extLst>
                <a:ext uri="{FF2B5EF4-FFF2-40B4-BE49-F238E27FC236}">
                  <a16:creationId xmlns:a16="http://schemas.microsoft.com/office/drawing/2014/main" id="{91ADF279-04E6-4D33-B6BA-3E3656860D92}"/>
                </a:ext>
              </a:extLst>
            </p:cNvPr>
            <p:cNvSpPr>
              <a:spLocks noChangeArrowheads="1"/>
            </p:cNvSpPr>
            <p:nvPr/>
          </p:nvSpPr>
          <p:spPr bwMode="auto">
            <a:xfrm>
              <a:off x="5018088" y="4651375"/>
              <a:ext cx="134937" cy="147638"/>
            </a:xfrm>
            <a:custGeom>
              <a:avLst/>
              <a:gdLst>
                <a:gd name="T0" fmla="*/ 0 w 376"/>
                <a:gd name="T1" fmla="*/ 74179 h 410"/>
                <a:gd name="T2" fmla="*/ 0 w 376"/>
                <a:gd name="T3" fmla="*/ 74179 h 410"/>
                <a:gd name="T4" fmla="*/ 73569 w 376"/>
                <a:gd name="T5" fmla="*/ 0 h 410"/>
                <a:gd name="T6" fmla="*/ 129195 w 376"/>
                <a:gd name="T7" fmla="*/ 19445 h 410"/>
                <a:gd name="T8" fmla="*/ 110175 w 376"/>
                <a:gd name="T9" fmla="*/ 42851 h 410"/>
                <a:gd name="T10" fmla="*/ 72493 w 376"/>
                <a:gd name="T11" fmla="*/ 28447 h 410"/>
                <a:gd name="T12" fmla="*/ 32658 w 376"/>
                <a:gd name="T13" fmla="*/ 73099 h 410"/>
                <a:gd name="T14" fmla="*/ 32658 w 376"/>
                <a:gd name="T15" fmla="*/ 73099 h 410"/>
                <a:gd name="T16" fmla="*/ 74646 w 376"/>
                <a:gd name="T17" fmla="*/ 118110 h 410"/>
                <a:gd name="T18" fmla="*/ 104074 w 376"/>
                <a:gd name="T19" fmla="*/ 109828 h 410"/>
                <a:gd name="T20" fmla="*/ 104074 w 376"/>
                <a:gd name="T21" fmla="*/ 89663 h 410"/>
                <a:gd name="T22" fmla="*/ 72493 w 376"/>
                <a:gd name="T23" fmla="*/ 89663 h 410"/>
                <a:gd name="T24" fmla="*/ 72493 w 376"/>
                <a:gd name="T25" fmla="*/ 61936 h 410"/>
                <a:gd name="T26" fmla="*/ 134578 w 376"/>
                <a:gd name="T27" fmla="*/ 61936 h 410"/>
                <a:gd name="T28" fmla="*/ 134578 w 376"/>
                <a:gd name="T29" fmla="*/ 123872 h 410"/>
                <a:gd name="T30" fmla="*/ 73569 w 376"/>
                <a:gd name="T31" fmla="*/ 146558 h 410"/>
                <a:gd name="T32" fmla="*/ 0 w 376"/>
                <a:gd name="T33" fmla="*/ 74179 h 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6" h="410">
                  <a:moveTo>
                    <a:pt x="0" y="206"/>
                  </a:moveTo>
                  <a:lnTo>
                    <a:pt x="0" y="206"/>
                  </a:lnTo>
                  <a:cubicBezTo>
                    <a:pt x="0" y="93"/>
                    <a:pt x="88" y="0"/>
                    <a:pt x="205" y="0"/>
                  </a:cubicBezTo>
                  <a:cubicBezTo>
                    <a:pt x="276" y="0"/>
                    <a:pt x="318" y="20"/>
                    <a:pt x="360" y="54"/>
                  </a:cubicBezTo>
                  <a:lnTo>
                    <a:pt x="307" y="119"/>
                  </a:lnTo>
                  <a:cubicBezTo>
                    <a:pt x="276" y="93"/>
                    <a:pt x="250" y="79"/>
                    <a:pt x="202" y="79"/>
                  </a:cubicBezTo>
                  <a:cubicBezTo>
                    <a:pt x="141" y="79"/>
                    <a:pt x="91" y="136"/>
                    <a:pt x="91" y="203"/>
                  </a:cubicBezTo>
                  <a:cubicBezTo>
                    <a:pt x="91" y="277"/>
                    <a:pt x="141" y="328"/>
                    <a:pt x="208" y="328"/>
                  </a:cubicBezTo>
                  <a:cubicBezTo>
                    <a:pt x="239" y="328"/>
                    <a:pt x="267" y="319"/>
                    <a:pt x="290" y="305"/>
                  </a:cubicBezTo>
                  <a:lnTo>
                    <a:pt x="290" y="249"/>
                  </a:lnTo>
                  <a:lnTo>
                    <a:pt x="202" y="249"/>
                  </a:lnTo>
                  <a:lnTo>
                    <a:pt x="202" y="172"/>
                  </a:lnTo>
                  <a:lnTo>
                    <a:pt x="375" y="172"/>
                  </a:lnTo>
                  <a:lnTo>
                    <a:pt x="375" y="344"/>
                  </a:lnTo>
                  <a:cubicBezTo>
                    <a:pt x="335" y="378"/>
                    <a:pt x="279" y="407"/>
                    <a:pt x="205" y="407"/>
                  </a:cubicBezTo>
                  <a:cubicBezTo>
                    <a:pt x="85" y="409"/>
                    <a:pt x="0" y="322"/>
                    <a:pt x="0" y="206"/>
                  </a:cubicBezTo>
                </a:path>
              </a:pathLst>
            </a:custGeom>
            <a:solidFill>
              <a:srgbClr val="8A8C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38" name="Freeform 8">
              <a:extLst>
                <a:ext uri="{FF2B5EF4-FFF2-40B4-BE49-F238E27FC236}">
                  <a16:creationId xmlns:a16="http://schemas.microsoft.com/office/drawing/2014/main" id="{12A0A885-EA63-4B64-B3FA-26DF35A728C7}"/>
                </a:ext>
              </a:extLst>
            </p:cNvPr>
            <p:cNvSpPr>
              <a:spLocks noChangeArrowheads="1"/>
            </p:cNvSpPr>
            <p:nvPr/>
          </p:nvSpPr>
          <p:spPr bwMode="auto">
            <a:xfrm>
              <a:off x="5168900" y="4652963"/>
              <a:ext cx="150813" cy="142875"/>
            </a:xfrm>
            <a:custGeom>
              <a:avLst/>
              <a:gdLst>
                <a:gd name="T0" fmla="*/ 60975 w 418"/>
                <a:gd name="T1" fmla="*/ 0 h 399"/>
                <a:gd name="T2" fmla="*/ 89478 w 418"/>
                <a:gd name="T3" fmla="*/ 0 h 399"/>
                <a:gd name="T4" fmla="*/ 150452 w 418"/>
                <a:gd name="T5" fmla="*/ 142517 h 399"/>
                <a:gd name="T6" fmla="*/ 117981 w 418"/>
                <a:gd name="T7" fmla="*/ 142517 h 399"/>
                <a:gd name="T8" fmla="*/ 104631 w 418"/>
                <a:gd name="T9" fmla="*/ 111006 h 399"/>
                <a:gd name="T10" fmla="*/ 44739 w 418"/>
                <a:gd name="T11" fmla="*/ 111006 h 399"/>
                <a:gd name="T12" fmla="*/ 31389 w 418"/>
                <a:gd name="T13" fmla="*/ 142517 h 399"/>
                <a:gd name="T14" fmla="*/ 0 w 418"/>
                <a:gd name="T15" fmla="*/ 142517 h 399"/>
                <a:gd name="T16" fmla="*/ 60975 w 418"/>
                <a:gd name="T17" fmla="*/ 0 h 399"/>
                <a:gd name="T18" fmla="*/ 93446 w 418"/>
                <a:gd name="T19" fmla="*/ 82717 h 399"/>
                <a:gd name="T20" fmla="*/ 74324 w 418"/>
                <a:gd name="T21" fmla="*/ 37241 h 399"/>
                <a:gd name="T22" fmla="*/ 54841 w 418"/>
                <a:gd name="T23" fmla="*/ 82717 h 399"/>
                <a:gd name="T24" fmla="*/ 93446 w 418"/>
                <a:gd name="T25" fmla="*/ 82717 h 3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399">
                  <a:moveTo>
                    <a:pt x="169" y="0"/>
                  </a:moveTo>
                  <a:lnTo>
                    <a:pt x="248" y="0"/>
                  </a:lnTo>
                  <a:lnTo>
                    <a:pt x="417" y="398"/>
                  </a:lnTo>
                  <a:lnTo>
                    <a:pt x="327" y="398"/>
                  </a:lnTo>
                  <a:lnTo>
                    <a:pt x="290" y="310"/>
                  </a:lnTo>
                  <a:lnTo>
                    <a:pt x="124" y="310"/>
                  </a:lnTo>
                  <a:lnTo>
                    <a:pt x="87" y="398"/>
                  </a:lnTo>
                  <a:lnTo>
                    <a:pt x="0" y="398"/>
                  </a:lnTo>
                  <a:lnTo>
                    <a:pt x="169" y="0"/>
                  </a:lnTo>
                  <a:close/>
                  <a:moveTo>
                    <a:pt x="259" y="231"/>
                  </a:moveTo>
                  <a:lnTo>
                    <a:pt x="206" y="104"/>
                  </a:lnTo>
                  <a:lnTo>
                    <a:pt x="152" y="231"/>
                  </a:lnTo>
                  <a:lnTo>
                    <a:pt x="259" y="231"/>
                  </a:lnTo>
                  <a:close/>
                </a:path>
              </a:pathLst>
            </a:custGeom>
            <a:solidFill>
              <a:srgbClr val="8A8C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39" name="Freeform 9">
              <a:extLst>
                <a:ext uri="{FF2B5EF4-FFF2-40B4-BE49-F238E27FC236}">
                  <a16:creationId xmlns:a16="http://schemas.microsoft.com/office/drawing/2014/main" id="{8C16F663-2C43-4035-AE41-E56A4F64BE70}"/>
                </a:ext>
              </a:extLst>
            </p:cNvPr>
            <p:cNvSpPr>
              <a:spLocks noChangeArrowheads="1"/>
            </p:cNvSpPr>
            <p:nvPr/>
          </p:nvSpPr>
          <p:spPr bwMode="auto">
            <a:xfrm>
              <a:off x="5324475" y="4651375"/>
              <a:ext cx="131763" cy="149225"/>
            </a:xfrm>
            <a:custGeom>
              <a:avLst/>
              <a:gdLst>
                <a:gd name="T0" fmla="*/ 0 w 365"/>
                <a:gd name="T1" fmla="*/ 74432 h 413"/>
                <a:gd name="T2" fmla="*/ 0 w 365"/>
                <a:gd name="T3" fmla="*/ 74432 h 413"/>
                <a:gd name="T4" fmla="*/ 74365 w 365"/>
                <a:gd name="T5" fmla="*/ 0 h 413"/>
                <a:gd name="T6" fmla="*/ 130319 w 365"/>
                <a:gd name="T7" fmla="*/ 22402 h 413"/>
                <a:gd name="T8" fmla="*/ 109742 w 365"/>
                <a:gd name="T9" fmla="*/ 45888 h 413"/>
                <a:gd name="T10" fmla="*/ 73282 w 365"/>
                <a:gd name="T11" fmla="*/ 29628 h 413"/>
                <a:gd name="T12" fmla="*/ 31407 w 365"/>
                <a:gd name="T13" fmla="*/ 74432 h 413"/>
                <a:gd name="T14" fmla="*/ 31407 w 365"/>
                <a:gd name="T15" fmla="*/ 74432 h 413"/>
                <a:gd name="T16" fmla="*/ 73282 w 365"/>
                <a:gd name="T17" fmla="*/ 119235 h 413"/>
                <a:gd name="T18" fmla="*/ 110825 w 365"/>
                <a:gd name="T19" fmla="*/ 102976 h 413"/>
                <a:gd name="T20" fmla="*/ 131402 w 365"/>
                <a:gd name="T21" fmla="*/ 123571 h 413"/>
                <a:gd name="T22" fmla="*/ 73282 w 365"/>
                <a:gd name="T23" fmla="*/ 148864 h 413"/>
                <a:gd name="T24" fmla="*/ 0 w 365"/>
                <a:gd name="T25" fmla="*/ 74432 h 4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5" h="413">
                  <a:moveTo>
                    <a:pt x="0" y="206"/>
                  </a:moveTo>
                  <a:lnTo>
                    <a:pt x="0" y="206"/>
                  </a:lnTo>
                  <a:cubicBezTo>
                    <a:pt x="0" y="93"/>
                    <a:pt x="84" y="0"/>
                    <a:pt x="206" y="0"/>
                  </a:cubicBezTo>
                  <a:cubicBezTo>
                    <a:pt x="279" y="0"/>
                    <a:pt x="324" y="26"/>
                    <a:pt x="361" y="62"/>
                  </a:cubicBezTo>
                  <a:lnTo>
                    <a:pt x="304" y="127"/>
                  </a:lnTo>
                  <a:cubicBezTo>
                    <a:pt x="273" y="99"/>
                    <a:pt x="242" y="82"/>
                    <a:pt x="203" y="82"/>
                  </a:cubicBezTo>
                  <a:cubicBezTo>
                    <a:pt x="135" y="82"/>
                    <a:pt x="87" y="138"/>
                    <a:pt x="87" y="206"/>
                  </a:cubicBezTo>
                  <a:cubicBezTo>
                    <a:pt x="87" y="274"/>
                    <a:pt x="135" y="330"/>
                    <a:pt x="203" y="330"/>
                  </a:cubicBezTo>
                  <a:cubicBezTo>
                    <a:pt x="248" y="330"/>
                    <a:pt x="276" y="313"/>
                    <a:pt x="307" y="285"/>
                  </a:cubicBezTo>
                  <a:lnTo>
                    <a:pt x="364" y="342"/>
                  </a:lnTo>
                  <a:cubicBezTo>
                    <a:pt x="324" y="384"/>
                    <a:pt x="279" y="412"/>
                    <a:pt x="203" y="412"/>
                  </a:cubicBezTo>
                  <a:cubicBezTo>
                    <a:pt x="87" y="409"/>
                    <a:pt x="0" y="319"/>
                    <a:pt x="0" y="206"/>
                  </a:cubicBezTo>
                </a:path>
              </a:pathLst>
            </a:custGeom>
            <a:solidFill>
              <a:srgbClr val="8A8C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40" name="Freeform 10">
              <a:extLst>
                <a:ext uri="{FF2B5EF4-FFF2-40B4-BE49-F238E27FC236}">
                  <a16:creationId xmlns:a16="http://schemas.microsoft.com/office/drawing/2014/main" id="{A607C2C2-31DB-42B8-A24A-1A2D30889AD1}"/>
                </a:ext>
              </a:extLst>
            </p:cNvPr>
            <p:cNvSpPr>
              <a:spLocks noChangeArrowheads="1"/>
            </p:cNvSpPr>
            <p:nvPr/>
          </p:nvSpPr>
          <p:spPr bwMode="auto">
            <a:xfrm>
              <a:off x="5462588" y="4652963"/>
              <a:ext cx="141287" cy="142875"/>
            </a:xfrm>
            <a:custGeom>
              <a:avLst/>
              <a:gdLst>
                <a:gd name="T0" fmla="*/ 55286 w 391"/>
                <a:gd name="T1" fmla="*/ 86591 h 396"/>
                <a:gd name="T2" fmla="*/ 0 w 391"/>
                <a:gd name="T3" fmla="*/ 0 h 396"/>
                <a:gd name="T4" fmla="*/ 36857 w 391"/>
                <a:gd name="T5" fmla="*/ 0 h 396"/>
                <a:gd name="T6" fmla="*/ 70463 w 391"/>
                <a:gd name="T7" fmla="*/ 57006 h 396"/>
                <a:gd name="T8" fmla="*/ 105152 w 391"/>
                <a:gd name="T9" fmla="*/ 0 h 396"/>
                <a:gd name="T10" fmla="*/ 140926 w 391"/>
                <a:gd name="T11" fmla="*/ 0 h 396"/>
                <a:gd name="T12" fmla="*/ 85639 w 391"/>
                <a:gd name="T13" fmla="*/ 85509 h 396"/>
                <a:gd name="T14" fmla="*/ 85639 w 391"/>
                <a:gd name="T15" fmla="*/ 142514 h 396"/>
                <a:gd name="T16" fmla="*/ 54202 w 391"/>
                <a:gd name="T17" fmla="*/ 142514 h 396"/>
                <a:gd name="T18" fmla="*/ 54202 w 391"/>
                <a:gd name="T19" fmla="*/ 86591 h 396"/>
                <a:gd name="T20" fmla="*/ 55286 w 391"/>
                <a:gd name="T21" fmla="*/ 86591 h 3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1" h="396">
                  <a:moveTo>
                    <a:pt x="153" y="240"/>
                  </a:moveTo>
                  <a:lnTo>
                    <a:pt x="0" y="0"/>
                  </a:lnTo>
                  <a:lnTo>
                    <a:pt x="102" y="0"/>
                  </a:lnTo>
                  <a:lnTo>
                    <a:pt x="195" y="158"/>
                  </a:lnTo>
                  <a:lnTo>
                    <a:pt x="291" y="0"/>
                  </a:lnTo>
                  <a:lnTo>
                    <a:pt x="390" y="0"/>
                  </a:lnTo>
                  <a:lnTo>
                    <a:pt x="237" y="237"/>
                  </a:lnTo>
                  <a:lnTo>
                    <a:pt x="237" y="395"/>
                  </a:lnTo>
                  <a:lnTo>
                    <a:pt x="150" y="395"/>
                  </a:lnTo>
                  <a:lnTo>
                    <a:pt x="150" y="240"/>
                  </a:lnTo>
                  <a:lnTo>
                    <a:pt x="153" y="240"/>
                  </a:lnTo>
                </a:path>
              </a:pathLst>
            </a:custGeom>
            <a:solidFill>
              <a:srgbClr val="8A8C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41" name="Freeform 11">
              <a:extLst>
                <a:ext uri="{FF2B5EF4-FFF2-40B4-BE49-F238E27FC236}">
                  <a16:creationId xmlns:a16="http://schemas.microsoft.com/office/drawing/2014/main" id="{4EA91718-68C2-4328-B669-DD85738722EC}"/>
                </a:ext>
              </a:extLst>
            </p:cNvPr>
            <p:cNvSpPr>
              <a:spLocks noChangeArrowheads="1"/>
            </p:cNvSpPr>
            <p:nvPr/>
          </p:nvSpPr>
          <p:spPr bwMode="auto">
            <a:xfrm>
              <a:off x="3338513" y="4654550"/>
              <a:ext cx="103187" cy="142875"/>
            </a:xfrm>
            <a:custGeom>
              <a:avLst/>
              <a:gdLst>
                <a:gd name="T0" fmla="*/ 0 w 286"/>
                <a:gd name="T1" fmla="*/ 0 h 396"/>
                <a:gd name="T2" fmla="*/ 31389 w 286"/>
                <a:gd name="T3" fmla="*/ 0 h 396"/>
                <a:gd name="T4" fmla="*/ 31389 w 286"/>
                <a:gd name="T5" fmla="*/ 114011 h 396"/>
                <a:gd name="T6" fmla="*/ 102826 w 286"/>
                <a:gd name="T7" fmla="*/ 114011 h 396"/>
                <a:gd name="T8" fmla="*/ 102826 w 286"/>
                <a:gd name="T9" fmla="*/ 142514 h 396"/>
                <a:gd name="T10" fmla="*/ 0 w 286"/>
                <a:gd name="T11" fmla="*/ 142514 h 396"/>
                <a:gd name="T12" fmla="*/ 0 w 286"/>
                <a:gd name="T13" fmla="*/ 0 h 3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6" h="396">
                  <a:moveTo>
                    <a:pt x="0" y="0"/>
                  </a:moveTo>
                  <a:lnTo>
                    <a:pt x="87" y="0"/>
                  </a:lnTo>
                  <a:lnTo>
                    <a:pt x="87" y="316"/>
                  </a:lnTo>
                  <a:lnTo>
                    <a:pt x="285" y="316"/>
                  </a:lnTo>
                  <a:lnTo>
                    <a:pt x="285" y="395"/>
                  </a:lnTo>
                  <a:lnTo>
                    <a:pt x="0" y="395"/>
                  </a:lnTo>
                  <a:lnTo>
                    <a:pt x="0" y="0"/>
                  </a:lnTo>
                </a:path>
              </a:pathLst>
            </a:custGeom>
            <a:solidFill>
              <a:srgbClr val="8A8C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42" name="Freeform 12">
              <a:extLst>
                <a:ext uri="{FF2B5EF4-FFF2-40B4-BE49-F238E27FC236}">
                  <a16:creationId xmlns:a16="http://schemas.microsoft.com/office/drawing/2014/main" id="{C552A9E9-0C18-441C-B9AB-36182398914B}"/>
                </a:ext>
              </a:extLst>
            </p:cNvPr>
            <p:cNvSpPr>
              <a:spLocks noChangeArrowheads="1"/>
            </p:cNvSpPr>
            <p:nvPr/>
          </p:nvSpPr>
          <p:spPr bwMode="auto">
            <a:xfrm>
              <a:off x="3462338" y="4654550"/>
              <a:ext cx="109537" cy="139700"/>
            </a:xfrm>
            <a:custGeom>
              <a:avLst/>
              <a:gdLst>
                <a:gd name="T0" fmla="*/ 0 w 303"/>
                <a:gd name="T1" fmla="*/ 0 h 390"/>
                <a:gd name="T2" fmla="*/ 108091 w 303"/>
                <a:gd name="T3" fmla="*/ 0 h 390"/>
                <a:gd name="T4" fmla="*/ 108091 w 303"/>
                <a:gd name="T5" fmla="*/ 27224 h 390"/>
                <a:gd name="T6" fmla="*/ 31451 w 303"/>
                <a:gd name="T7" fmla="*/ 27224 h 390"/>
                <a:gd name="T8" fmla="*/ 31451 w 303"/>
                <a:gd name="T9" fmla="*/ 55522 h 390"/>
                <a:gd name="T10" fmla="*/ 99053 w 303"/>
                <a:gd name="T11" fmla="*/ 55522 h 390"/>
                <a:gd name="T12" fmla="*/ 99053 w 303"/>
                <a:gd name="T13" fmla="*/ 82745 h 390"/>
                <a:gd name="T14" fmla="*/ 31451 w 303"/>
                <a:gd name="T15" fmla="*/ 82745 h 390"/>
                <a:gd name="T16" fmla="*/ 31451 w 303"/>
                <a:gd name="T17" fmla="*/ 112118 h 390"/>
                <a:gd name="T18" fmla="*/ 109175 w 303"/>
                <a:gd name="T19" fmla="*/ 112118 h 390"/>
                <a:gd name="T20" fmla="*/ 109175 w 303"/>
                <a:gd name="T21" fmla="*/ 139342 h 390"/>
                <a:gd name="T22" fmla="*/ 0 w 303"/>
                <a:gd name="T23" fmla="*/ 139342 h 390"/>
                <a:gd name="T24" fmla="*/ 0 w 303"/>
                <a:gd name="T25" fmla="*/ 0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3" h="390">
                  <a:moveTo>
                    <a:pt x="0" y="0"/>
                  </a:moveTo>
                  <a:lnTo>
                    <a:pt x="299" y="0"/>
                  </a:lnTo>
                  <a:lnTo>
                    <a:pt x="299" y="76"/>
                  </a:lnTo>
                  <a:lnTo>
                    <a:pt x="87" y="76"/>
                  </a:lnTo>
                  <a:lnTo>
                    <a:pt x="87" y="155"/>
                  </a:lnTo>
                  <a:lnTo>
                    <a:pt x="274" y="155"/>
                  </a:lnTo>
                  <a:lnTo>
                    <a:pt x="274" y="231"/>
                  </a:lnTo>
                  <a:lnTo>
                    <a:pt x="87" y="231"/>
                  </a:lnTo>
                  <a:lnTo>
                    <a:pt x="87" y="313"/>
                  </a:lnTo>
                  <a:lnTo>
                    <a:pt x="302" y="313"/>
                  </a:lnTo>
                  <a:lnTo>
                    <a:pt x="302" y="389"/>
                  </a:lnTo>
                  <a:lnTo>
                    <a:pt x="0" y="389"/>
                  </a:lnTo>
                  <a:lnTo>
                    <a:pt x="0" y="0"/>
                  </a:lnTo>
                </a:path>
              </a:pathLst>
            </a:custGeom>
            <a:solidFill>
              <a:srgbClr val="8A8C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43" name="Freeform 13">
              <a:extLst>
                <a:ext uri="{FF2B5EF4-FFF2-40B4-BE49-F238E27FC236}">
                  <a16:creationId xmlns:a16="http://schemas.microsoft.com/office/drawing/2014/main" id="{3A5C763E-FDB0-461A-B3E9-64B64153C419}"/>
                </a:ext>
              </a:extLst>
            </p:cNvPr>
            <p:cNvSpPr>
              <a:spLocks noChangeArrowheads="1"/>
            </p:cNvSpPr>
            <p:nvPr/>
          </p:nvSpPr>
          <p:spPr bwMode="auto">
            <a:xfrm>
              <a:off x="3584575" y="4652963"/>
              <a:ext cx="150813" cy="142875"/>
            </a:xfrm>
            <a:custGeom>
              <a:avLst/>
              <a:gdLst>
                <a:gd name="T0" fmla="*/ 60975 w 418"/>
                <a:gd name="T1" fmla="*/ 0 h 399"/>
                <a:gd name="T2" fmla="*/ 89478 w 418"/>
                <a:gd name="T3" fmla="*/ 0 h 399"/>
                <a:gd name="T4" fmla="*/ 150452 w 418"/>
                <a:gd name="T5" fmla="*/ 142517 h 399"/>
                <a:gd name="T6" fmla="*/ 117981 w 418"/>
                <a:gd name="T7" fmla="*/ 142517 h 399"/>
                <a:gd name="T8" fmla="*/ 104631 w 418"/>
                <a:gd name="T9" fmla="*/ 111006 h 399"/>
                <a:gd name="T10" fmla="*/ 44739 w 418"/>
                <a:gd name="T11" fmla="*/ 111006 h 399"/>
                <a:gd name="T12" fmla="*/ 31389 w 418"/>
                <a:gd name="T13" fmla="*/ 142517 h 399"/>
                <a:gd name="T14" fmla="*/ 0 w 418"/>
                <a:gd name="T15" fmla="*/ 142517 h 399"/>
                <a:gd name="T16" fmla="*/ 60975 w 418"/>
                <a:gd name="T17" fmla="*/ 0 h 399"/>
                <a:gd name="T18" fmla="*/ 93446 w 418"/>
                <a:gd name="T19" fmla="*/ 82717 h 399"/>
                <a:gd name="T20" fmla="*/ 74324 w 418"/>
                <a:gd name="T21" fmla="*/ 37241 h 399"/>
                <a:gd name="T22" fmla="*/ 54841 w 418"/>
                <a:gd name="T23" fmla="*/ 82717 h 399"/>
                <a:gd name="T24" fmla="*/ 93446 w 418"/>
                <a:gd name="T25" fmla="*/ 82717 h 3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8" h="399">
                  <a:moveTo>
                    <a:pt x="169" y="0"/>
                  </a:moveTo>
                  <a:lnTo>
                    <a:pt x="248" y="0"/>
                  </a:lnTo>
                  <a:lnTo>
                    <a:pt x="417" y="398"/>
                  </a:lnTo>
                  <a:lnTo>
                    <a:pt x="327" y="398"/>
                  </a:lnTo>
                  <a:lnTo>
                    <a:pt x="290" y="310"/>
                  </a:lnTo>
                  <a:lnTo>
                    <a:pt x="124" y="310"/>
                  </a:lnTo>
                  <a:lnTo>
                    <a:pt x="87" y="398"/>
                  </a:lnTo>
                  <a:lnTo>
                    <a:pt x="0" y="398"/>
                  </a:lnTo>
                  <a:lnTo>
                    <a:pt x="169" y="0"/>
                  </a:lnTo>
                  <a:close/>
                  <a:moveTo>
                    <a:pt x="259" y="231"/>
                  </a:moveTo>
                  <a:lnTo>
                    <a:pt x="206" y="104"/>
                  </a:lnTo>
                  <a:lnTo>
                    <a:pt x="152" y="231"/>
                  </a:lnTo>
                  <a:lnTo>
                    <a:pt x="259" y="231"/>
                  </a:lnTo>
                  <a:close/>
                </a:path>
              </a:pathLst>
            </a:custGeom>
            <a:solidFill>
              <a:srgbClr val="8A8C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44" name="Freeform 14">
              <a:extLst>
                <a:ext uri="{FF2B5EF4-FFF2-40B4-BE49-F238E27FC236}">
                  <a16:creationId xmlns:a16="http://schemas.microsoft.com/office/drawing/2014/main" id="{7E3EE06D-9F3B-422F-9B0F-D70B8E804A5B}"/>
                </a:ext>
              </a:extLst>
            </p:cNvPr>
            <p:cNvSpPr>
              <a:spLocks noChangeArrowheads="1"/>
            </p:cNvSpPr>
            <p:nvPr/>
          </p:nvSpPr>
          <p:spPr bwMode="auto">
            <a:xfrm>
              <a:off x="3722688" y="4654550"/>
              <a:ext cx="142875" cy="142875"/>
            </a:xfrm>
            <a:custGeom>
              <a:avLst/>
              <a:gdLst>
                <a:gd name="T0" fmla="*/ 0 w 399"/>
                <a:gd name="T1" fmla="*/ 0 h 399"/>
                <a:gd name="T2" fmla="*/ 34376 w 399"/>
                <a:gd name="T3" fmla="*/ 0 h 399"/>
                <a:gd name="T4" fmla="*/ 71975 w 399"/>
                <a:gd name="T5" fmla="*/ 99905 h 399"/>
                <a:gd name="T6" fmla="*/ 109215 w 399"/>
                <a:gd name="T7" fmla="*/ 0 h 399"/>
                <a:gd name="T8" fmla="*/ 142517 w 399"/>
                <a:gd name="T9" fmla="*/ 0 h 399"/>
                <a:gd name="T10" fmla="*/ 84866 w 399"/>
                <a:gd name="T11" fmla="*/ 142517 h 399"/>
                <a:gd name="T12" fmla="*/ 57651 w 399"/>
                <a:gd name="T13" fmla="*/ 142517 h 399"/>
                <a:gd name="T14" fmla="*/ 0 w 399"/>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399">
                  <a:moveTo>
                    <a:pt x="0" y="0"/>
                  </a:moveTo>
                  <a:lnTo>
                    <a:pt x="96" y="0"/>
                  </a:lnTo>
                  <a:lnTo>
                    <a:pt x="201" y="279"/>
                  </a:lnTo>
                  <a:lnTo>
                    <a:pt x="305" y="0"/>
                  </a:lnTo>
                  <a:lnTo>
                    <a:pt x="398" y="0"/>
                  </a:lnTo>
                  <a:lnTo>
                    <a:pt x="237" y="398"/>
                  </a:lnTo>
                  <a:lnTo>
                    <a:pt x="161" y="398"/>
                  </a:lnTo>
                  <a:lnTo>
                    <a:pt x="0" y="0"/>
                  </a:lnTo>
                </a:path>
              </a:pathLst>
            </a:custGeom>
            <a:solidFill>
              <a:srgbClr val="8A8C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45" name="Freeform 15">
              <a:extLst>
                <a:ext uri="{FF2B5EF4-FFF2-40B4-BE49-F238E27FC236}">
                  <a16:creationId xmlns:a16="http://schemas.microsoft.com/office/drawing/2014/main" id="{0B83DDCA-5145-449E-9A1A-FD34ED41574A}"/>
                </a:ext>
              </a:extLst>
            </p:cNvPr>
            <p:cNvSpPr>
              <a:spLocks noChangeArrowheads="1"/>
            </p:cNvSpPr>
            <p:nvPr/>
          </p:nvSpPr>
          <p:spPr bwMode="auto">
            <a:xfrm>
              <a:off x="3884613" y="4654550"/>
              <a:ext cx="109537" cy="139700"/>
            </a:xfrm>
            <a:custGeom>
              <a:avLst/>
              <a:gdLst>
                <a:gd name="T0" fmla="*/ 108091 w 303"/>
                <a:gd name="T1" fmla="*/ 0 h 390"/>
                <a:gd name="T2" fmla="*/ 108091 w 303"/>
                <a:gd name="T3" fmla="*/ 27224 h 390"/>
                <a:gd name="T4" fmla="*/ 31451 w 303"/>
                <a:gd name="T5" fmla="*/ 27224 h 390"/>
                <a:gd name="T6" fmla="*/ 31451 w 303"/>
                <a:gd name="T7" fmla="*/ 55522 h 390"/>
                <a:gd name="T8" fmla="*/ 99053 w 303"/>
                <a:gd name="T9" fmla="*/ 55522 h 390"/>
                <a:gd name="T10" fmla="*/ 99053 w 303"/>
                <a:gd name="T11" fmla="*/ 82745 h 390"/>
                <a:gd name="T12" fmla="*/ 31451 w 303"/>
                <a:gd name="T13" fmla="*/ 82745 h 390"/>
                <a:gd name="T14" fmla="*/ 31451 w 303"/>
                <a:gd name="T15" fmla="*/ 112118 h 390"/>
                <a:gd name="T16" fmla="*/ 109175 w 303"/>
                <a:gd name="T17" fmla="*/ 112118 h 390"/>
                <a:gd name="T18" fmla="*/ 109175 w 303"/>
                <a:gd name="T19" fmla="*/ 139342 h 390"/>
                <a:gd name="T20" fmla="*/ 0 w 303"/>
                <a:gd name="T21" fmla="*/ 139342 h 390"/>
                <a:gd name="T22" fmla="*/ 0 w 303"/>
                <a:gd name="T23" fmla="*/ 0 h 390"/>
                <a:gd name="T24" fmla="*/ 108091 w 303"/>
                <a:gd name="T25" fmla="*/ 0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3" h="390">
                  <a:moveTo>
                    <a:pt x="299" y="0"/>
                  </a:moveTo>
                  <a:lnTo>
                    <a:pt x="299" y="76"/>
                  </a:lnTo>
                  <a:lnTo>
                    <a:pt x="87" y="76"/>
                  </a:lnTo>
                  <a:lnTo>
                    <a:pt x="87" y="155"/>
                  </a:lnTo>
                  <a:lnTo>
                    <a:pt x="274" y="155"/>
                  </a:lnTo>
                  <a:lnTo>
                    <a:pt x="274" y="231"/>
                  </a:lnTo>
                  <a:lnTo>
                    <a:pt x="87" y="231"/>
                  </a:lnTo>
                  <a:lnTo>
                    <a:pt x="87" y="313"/>
                  </a:lnTo>
                  <a:lnTo>
                    <a:pt x="302" y="313"/>
                  </a:lnTo>
                  <a:lnTo>
                    <a:pt x="302" y="389"/>
                  </a:lnTo>
                  <a:lnTo>
                    <a:pt x="0" y="389"/>
                  </a:lnTo>
                  <a:lnTo>
                    <a:pt x="0" y="0"/>
                  </a:lnTo>
                  <a:lnTo>
                    <a:pt x="299" y="0"/>
                  </a:lnTo>
                </a:path>
              </a:pathLst>
            </a:custGeom>
            <a:solidFill>
              <a:srgbClr val="8A8C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46" name="Freeform 16">
              <a:extLst>
                <a:ext uri="{FF2B5EF4-FFF2-40B4-BE49-F238E27FC236}">
                  <a16:creationId xmlns:a16="http://schemas.microsoft.com/office/drawing/2014/main" id="{DA0C410E-D0E6-4F88-8E2E-02F31698ADD1}"/>
                </a:ext>
              </a:extLst>
            </p:cNvPr>
            <p:cNvSpPr>
              <a:spLocks noChangeArrowheads="1"/>
            </p:cNvSpPr>
            <p:nvPr/>
          </p:nvSpPr>
          <p:spPr bwMode="auto">
            <a:xfrm>
              <a:off x="2997200" y="3481388"/>
              <a:ext cx="2457450" cy="987425"/>
            </a:xfrm>
            <a:custGeom>
              <a:avLst/>
              <a:gdLst>
                <a:gd name="T0" fmla="*/ 2291508 w 6827"/>
                <a:gd name="T1" fmla="*/ 749652 h 2745"/>
                <a:gd name="T2" fmla="*/ 2158323 w 6827"/>
                <a:gd name="T3" fmla="*/ 311516 h 2745"/>
                <a:gd name="T4" fmla="*/ 1874314 w 6827"/>
                <a:gd name="T5" fmla="*/ 259716 h 2745"/>
                <a:gd name="T6" fmla="*/ 1711612 w 6827"/>
                <a:gd name="T7" fmla="*/ 505044 h 2745"/>
                <a:gd name="T8" fmla="*/ 1879354 w 6827"/>
                <a:gd name="T9" fmla="*/ 748572 h 2745"/>
                <a:gd name="T10" fmla="*/ 2207997 w 6827"/>
                <a:gd name="T11" fmla="*/ 660442 h 2745"/>
                <a:gd name="T12" fmla="*/ 1985902 w 6827"/>
                <a:gd name="T13" fmla="*/ 641017 h 2745"/>
                <a:gd name="T14" fmla="*/ 1880433 w 6827"/>
                <a:gd name="T15" fmla="*/ 585261 h 2745"/>
                <a:gd name="T16" fmla="*/ 2227435 w 6827"/>
                <a:gd name="T17" fmla="*/ 528425 h 2745"/>
                <a:gd name="T18" fmla="*/ 2158323 w 6827"/>
                <a:gd name="T19" fmla="*/ 311516 h 2745"/>
                <a:gd name="T20" fmla="*/ 1937307 w 6827"/>
                <a:gd name="T21" fmla="*/ 358639 h 2745"/>
                <a:gd name="T22" fmla="*/ 2078052 w 6827"/>
                <a:gd name="T23" fmla="*/ 444971 h 2745"/>
                <a:gd name="T24" fmla="*/ 1461799 w 6827"/>
                <a:gd name="T25" fmla="*/ 587059 h 2745"/>
                <a:gd name="T26" fmla="*/ 1325734 w 6827"/>
                <a:gd name="T27" fmla="*/ 614757 h 2745"/>
                <a:gd name="T28" fmla="*/ 1258782 w 6827"/>
                <a:gd name="T29" fmla="*/ 498928 h 2745"/>
                <a:gd name="T30" fmla="*/ 1325734 w 6827"/>
                <a:gd name="T31" fmla="*/ 384178 h 2745"/>
                <a:gd name="T32" fmla="*/ 1461799 w 6827"/>
                <a:gd name="T33" fmla="*/ 411517 h 2745"/>
                <a:gd name="T34" fmla="*/ 1485197 w 6827"/>
                <a:gd name="T35" fmla="*/ 547490 h 2745"/>
                <a:gd name="T36" fmla="*/ 1494196 w 6827"/>
                <a:gd name="T37" fmla="*/ 255759 h 2745"/>
                <a:gd name="T38" fmla="*/ 1424364 w 6827"/>
                <a:gd name="T39" fmla="*/ 260795 h 2745"/>
                <a:gd name="T40" fmla="*/ 1161232 w 6827"/>
                <a:gd name="T41" fmla="*/ 319070 h 2745"/>
                <a:gd name="T42" fmla="*/ 1115517 w 6827"/>
                <a:gd name="T43" fmla="*/ 597491 h 2745"/>
                <a:gd name="T44" fmla="*/ 1335813 w 6827"/>
                <a:gd name="T45" fmla="*/ 753609 h 2745"/>
                <a:gd name="T46" fmla="*/ 1489156 w 6827"/>
                <a:gd name="T47" fmla="*/ 687780 h 2745"/>
                <a:gd name="T48" fmla="*/ 1349132 w 6827"/>
                <a:gd name="T49" fmla="*/ 855049 h 2745"/>
                <a:gd name="T50" fmla="*/ 1103279 w 6827"/>
                <a:gd name="T51" fmla="*/ 909007 h 2745"/>
                <a:gd name="T52" fmla="*/ 1476918 w 6827"/>
                <a:gd name="T53" fmla="*/ 969799 h 2745"/>
                <a:gd name="T54" fmla="*/ 1648619 w 6827"/>
                <a:gd name="T55" fmla="*/ 702888 h 2745"/>
                <a:gd name="T56" fmla="*/ 1032007 w 6827"/>
                <a:gd name="T57" fmla="*/ 370869 h 2745"/>
                <a:gd name="T58" fmla="*/ 861385 w 6827"/>
                <a:gd name="T59" fmla="*/ 242450 h 2745"/>
                <a:gd name="T60" fmla="*/ 736479 w 6827"/>
                <a:gd name="T61" fmla="*/ 294249 h 2745"/>
                <a:gd name="T62" fmla="*/ 711282 w 6827"/>
                <a:gd name="T63" fmla="*/ 255759 h 2745"/>
                <a:gd name="T64" fmla="*/ 716321 w 6827"/>
                <a:gd name="T65" fmla="*/ 749652 h 2745"/>
                <a:gd name="T66" fmla="*/ 737559 w 6827"/>
                <a:gd name="T67" fmla="*/ 406481 h 2745"/>
                <a:gd name="T68" fmla="*/ 840148 w 6827"/>
                <a:gd name="T69" fmla="*/ 383099 h 2745"/>
                <a:gd name="T70" fmla="*/ 876864 w 6827"/>
                <a:gd name="T71" fmla="*/ 478424 h 2745"/>
                <a:gd name="T72" fmla="*/ 1041366 w 6827"/>
                <a:gd name="T73" fmla="*/ 443892 h 2745"/>
                <a:gd name="T74" fmla="*/ 227495 w 6827"/>
                <a:gd name="T75" fmla="*/ 359718 h 2745"/>
                <a:gd name="T76" fmla="*/ 317125 w 6827"/>
                <a:gd name="T77" fmla="*/ 438856 h 2745"/>
                <a:gd name="T78" fmla="*/ 29517 w 6827"/>
                <a:gd name="T79" fmla="*/ 519073 h 2745"/>
                <a:gd name="T80" fmla="*/ 61193 w 6827"/>
                <a:gd name="T81" fmla="*/ 726270 h 2745"/>
                <a:gd name="T82" fmla="*/ 264211 w 6827"/>
                <a:gd name="T83" fmla="*/ 742457 h 2745"/>
                <a:gd name="T84" fmla="*/ 323964 w 6827"/>
                <a:gd name="T85" fmla="*/ 747493 h 2745"/>
                <a:gd name="T86" fmla="*/ 461109 w 6827"/>
                <a:gd name="T87" fmla="*/ 382020 h 2745"/>
                <a:gd name="T88" fmla="*/ 245853 w 6827"/>
                <a:gd name="T89" fmla="*/ 238493 h 2745"/>
                <a:gd name="T90" fmla="*/ 105828 w 6827"/>
                <a:gd name="T91" fmla="*/ 410438 h 2745"/>
                <a:gd name="T92" fmla="*/ 219576 w 6827"/>
                <a:gd name="T93" fmla="*/ 652168 h 2745"/>
                <a:gd name="T94" fmla="*/ 156583 w 6827"/>
                <a:gd name="T95" fmla="*/ 625909 h 2745"/>
                <a:gd name="T96" fmla="*/ 200138 w 6827"/>
                <a:gd name="T97" fmla="*/ 546411 h 2745"/>
                <a:gd name="T98" fmla="*/ 323964 w 6827"/>
                <a:gd name="T99" fmla="*/ 535260 h 27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827" h="2745">
                  <a:moveTo>
                    <a:pt x="6826" y="0"/>
                  </a:moveTo>
                  <a:lnTo>
                    <a:pt x="6366" y="0"/>
                  </a:lnTo>
                  <a:lnTo>
                    <a:pt x="6366" y="2084"/>
                  </a:lnTo>
                  <a:lnTo>
                    <a:pt x="6826" y="2084"/>
                  </a:lnTo>
                  <a:lnTo>
                    <a:pt x="6826" y="0"/>
                  </a:lnTo>
                  <a:close/>
                  <a:moveTo>
                    <a:pt x="5996" y="866"/>
                  </a:moveTo>
                  <a:cubicBezTo>
                    <a:pt x="5934" y="801"/>
                    <a:pt x="5864" y="753"/>
                    <a:pt x="5779" y="719"/>
                  </a:cubicBezTo>
                  <a:cubicBezTo>
                    <a:pt x="5695" y="685"/>
                    <a:pt x="5602" y="668"/>
                    <a:pt x="5500" y="668"/>
                  </a:cubicBezTo>
                  <a:cubicBezTo>
                    <a:pt x="5396" y="668"/>
                    <a:pt x="5297" y="685"/>
                    <a:pt x="5207" y="722"/>
                  </a:cubicBezTo>
                  <a:cubicBezTo>
                    <a:pt x="5117" y="756"/>
                    <a:pt x="5038" y="807"/>
                    <a:pt x="4973" y="869"/>
                  </a:cubicBezTo>
                  <a:cubicBezTo>
                    <a:pt x="4908" y="933"/>
                    <a:pt x="4854" y="1009"/>
                    <a:pt x="4815" y="1099"/>
                  </a:cubicBezTo>
                  <a:cubicBezTo>
                    <a:pt x="4775" y="1189"/>
                    <a:pt x="4755" y="1291"/>
                    <a:pt x="4755" y="1404"/>
                  </a:cubicBezTo>
                  <a:cubicBezTo>
                    <a:pt x="4755" y="1519"/>
                    <a:pt x="4775" y="1624"/>
                    <a:pt x="4815" y="1711"/>
                  </a:cubicBezTo>
                  <a:cubicBezTo>
                    <a:pt x="4854" y="1802"/>
                    <a:pt x="4908" y="1878"/>
                    <a:pt x="4978" y="1940"/>
                  </a:cubicBezTo>
                  <a:cubicBezTo>
                    <a:pt x="5046" y="2002"/>
                    <a:pt x="5128" y="2047"/>
                    <a:pt x="5221" y="2081"/>
                  </a:cubicBezTo>
                  <a:cubicBezTo>
                    <a:pt x="5314" y="2112"/>
                    <a:pt x="5410" y="2129"/>
                    <a:pt x="5514" y="2129"/>
                  </a:cubicBezTo>
                  <a:cubicBezTo>
                    <a:pt x="5656" y="2129"/>
                    <a:pt x="5776" y="2104"/>
                    <a:pt x="5880" y="2053"/>
                  </a:cubicBezTo>
                  <a:cubicBezTo>
                    <a:pt x="5985" y="2002"/>
                    <a:pt x="6072" y="1931"/>
                    <a:pt x="6134" y="1836"/>
                  </a:cubicBezTo>
                  <a:lnTo>
                    <a:pt x="5821" y="1638"/>
                  </a:lnTo>
                  <a:cubicBezTo>
                    <a:pt x="5790" y="1680"/>
                    <a:pt x="5751" y="1714"/>
                    <a:pt x="5701" y="1742"/>
                  </a:cubicBezTo>
                  <a:cubicBezTo>
                    <a:pt x="5650" y="1768"/>
                    <a:pt x="5591" y="1782"/>
                    <a:pt x="5517" y="1782"/>
                  </a:cubicBezTo>
                  <a:cubicBezTo>
                    <a:pt x="5478" y="1782"/>
                    <a:pt x="5438" y="1776"/>
                    <a:pt x="5399" y="1762"/>
                  </a:cubicBezTo>
                  <a:cubicBezTo>
                    <a:pt x="5362" y="1748"/>
                    <a:pt x="5328" y="1732"/>
                    <a:pt x="5297" y="1709"/>
                  </a:cubicBezTo>
                  <a:cubicBezTo>
                    <a:pt x="5266" y="1687"/>
                    <a:pt x="5241" y="1658"/>
                    <a:pt x="5224" y="1627"/>
                  </a:cubicBezTo>
                  <a:cubicBezTo>
                    <a:pt x="5204" y="1596"/>
                    <a:pt x="5193" y="1562"/>
                    <a:pt x="5190" y="1522"/>
                  </a:cubicBezTo>
                  <a:lnTo>
                    <a:pt x="6185" y="1522"/>
                  </a:lnTo>
                  <a:cubicBezTo>
                    <a:pt x="6188" y="1505"/>
                    <a:pt x="6188" y="1488"/>
                    <a:pt x="6188" y="1469"/>
                  </a:cubicBezTo>
                  <a:lnTo>
                    <a:pt x="6188" y="1412"/>
                  </a:lnTo>
                  <a:cubicBezTo>
                    <a:pt x="6188" y="1294"/>
                    <a:pt x="6171" y="1189"/>
                    <a:pt x="6137" y="1099"/>
                  </a:cubicBezTo>
                  <a:cubicBezTo>
                    <a:pt x="6103" y="1006"/>
                    <a:pt x="6055" y="930"/>
                    <a:pt x="5996" y="866"/>
                  </a:cubicBezTo>
                  <a:close/>
                  <a:moveTo>
                    <a:pt x="5221" y="1139"/>
                  </a:moveTo>
                  <a:cubicBezTo>
                    <a:pt x="5238" y="1108"/>
                    <a:pt x="5260" y="1079"/>
                    <a:pt x="5286" y="1054"/>
                  </a:cubicBezTo>
                  <a:cubicBezTo>
                    <a:pt x="5314" y="1031"/>
                    <a:pt x="5345" y="1012"/>
                    <a:pt x="5382" y="997"/>
                  </a:cubicBezTo>
                  <a:cubicBezTo>
                    <a:pt x="5418" y="983"/>
                    <a:pt x="5458" y="978"/>
                    <a:pt x="5503" y="978"/>
                  </a:cubicBezTo>
                  <a:cubicBezTo>
                    <a:pt x="5593" y="978"/>
                    <a:pt x="5661" y="1003"/>
                    <a:pt x="5706" y="1054"/>
                  </a:cubicBezTo>
                  <a:cubicBezTo>
                    <a:pt x="5751" y="1105"/>
                    <a:pt x="5773" y="1167"/>
                    <a:pt x="5773" y="1237"/>
                  </a:cubicBezTo>
                  <a:lnTo>
                    <a:pt x="5193" y="1237"/>
                  </a:lnTo>
                  <a:cubicBezTo>
                    <a:pt x="5196" y="1204"/>
                    <a:pt x="5204" y="1171"/>
                    <a:pt x="5221" y="1139"/>
                  </a:cubicBezTo>
                  <a:close/>
                  <a:moveTo>
                    <a:pt x="4061" y="1632"/>
                  </a:moveTo>
                  <a:cubicBezTo>
                    <a:pt x="4033" y="1663"/>
                    <a:pt x="3999" y="1690"/>
                    <a:pt x="3957" y="1709"/>
                  </a:cubicBezTo>
                  <a:cubicBezTo>
                    <a:pt x="3914" y="1729"/>
                    <a:pt x="3868" y="1737"/>
                    <a:pt x="3818" y="1737"/>
                  </a:cubicBezTo>
                  <a:cubicBezTo>
                    <a:pt x="3767" y="1737"/>
                    <a:pt x="3722" y="1729"/>
                    <a:pt x="3683" y="1709"/>
                  </a:cubicBezTo>
                  <a:cubicBezTo>
                    <a:pt x="3643" y="1690"/>
                    <a:pt x="3609" y="1663"/>
                    <a:pt x="3581" y="1632"/>
                  </a:cubicBezTo>
                  <a:cubicBezTo>
                    <a:pt x="3552" y="1601"/>
                    <a:pt x="3533" y="1562"/>
                    <a:pt x="3519" y="1519"/>
                  </a:cubicBezTo>
                  <a:cubicBezTo>
                    <a:pt x="3505" y="1477"/>
                    <a:pt x="3497" y="1432"/>
                    <a:pt x="3497" y="1387"/>
                  </a:cubicBezTo>
                  <a:cubicBezTo>
                    <a:pt x="3497" y="1339"/>
                    <a:pt x="3505" y="1294"/>
                    <a:pt x="3519" y="1251"/>
                  </a:cubicBezTo>
                  <a:cubicBezTo>
                    <a:pt x="3533" y="1209"/>
                    <a:pt x="3556" y="1172"/>
                    <a:pt x="3581" y="1141"/>
                  </a:cubicBezTo>
                  <a:cubicBezTo>
                    <a:pt x="3610" y="1110"/>
                    <a:pt x="3643" y="1085"/>
                    <a:pt x="3683" y="1068"/>
                  </a:cubicBezTo>
                  <a:cubicBezTo>
                    <a:pt x="3722" y="1048"/>
                    <a:pt x="3767" y="1040"/>
                    <a:pt x="3818" y="1040"/>
                  </a:cubicBezTo>
                  <a:cubicBezTo>
                    <a:pt x="3868" y="1040"/>
                    <a:pt x="3917" y="1048"/>
                    <a:pt x="3957" y="1068"/>
                  </a:cubicBezTo>
                  <a:cubicBezTo>
                    <a:pt x="3996" y="1088"/>
                    <a:pt x="4033" y="1110"/>
                    <a:pt x="4061" y="1144"/>
                  </a:cubicBezTo>
                  <a:cubicBezTo>
                    <a:pt x="4089" y="1175"/>
                    <a:pt x="4112" y="1215"/>
                    <a:pt x="4129" y="1257"/>
                  </a:cubicBezTo>
                  <a:cubicBezTo>
                    <a:pt x="4146" y="1299"/>
                    <a:pt x="4151" y="1345"/>
                    <a:pt x="4151" y="1390"/>
                  </a:cubicBezTo>
                  <a:cubicBezTo>
                    <a:pt x="4149" y="1435"/>
                    <a:pt x="4140" y="1480"/>
                    <a:pt x="4126" y="1522"/>
                  </a:cubicBezTo>
                  <a:cubicBezTo>
                    <a:pt x="4109" y="1565"/>
                    <a:pt x="4089" y="1601"/>
                    <a:pt x="4061" y="1632"/>
                  </a:cubicBezTo>
                  <a:close/>
                  <a:moveTo>
                    <a:pt x="4580" y="711"/>
                  </a:moveTo>
                  <a:lnTo>
                    <a:pt x="4151" y="711"/>
                  </a:lnTo>
                  <a:lnTo>
                    <a:pt x="4151" y="887"/>
                  </a:lnTo>
                  <a:lnTo>
                    <a:pt x="4146" y="887"/>
                  </a:lnTo>
                  <a:cubicBezTo>
                    <a:pt x="4098" y="815"/>
                    <a:pt x="4036" y="761"/>
                    <a:pt x="3957" y="725"/>
                  </a:cubicBezTo>
                  <a:cubicBezTo>
                    <a:pt x="3878" y="691"/>
                    <a:pt x="3796" y="671"/>
                    <a:pt x="3708" y="671"/>
                  </a:cubicBezTo>
                  <a:cubicBezTo>
                    <a:pt x="3604" y="671"/>
                    <a:pt x="3514" y="691"/>
                    <a:pt x="3432" y="730"/>
                  </a:cubicBezTo>
                  <a:cubicBezTo>
                    <a:pt x="3350" y="770"/>
                    <a:pt x="3282" y="823"/>
                    <a:pt x="3226" y="887"/>
                  </a:cubicBezTo>
                  <a:cubicBezTo>
                    <a:pt x="3169" y="952"/>
                    <a:pt x="3127" y="1031"/>
                    <a:pt x="3099" y="1116"/>
                  </a:cubicBezTo>
                  <a:cubicBezTo>
                    <a:pt x="3071" y="1203"/>
                    <a:pt x="3054" y="1294"/>
                    <a:pt x="3054" y="1390"/>
                  </a:cubicBezTo>
                  <a:cubicBezTo>
                    <a:pt x="3054" y="1486"/>
                    <a:pt x="3068" y="1576"/>
                    <a:pt x="3099" y="1661"/>
                  </a:cubicBezTo>
                  <a:cubicBezTo>
                    <a:pt x="3127" y="1745"/>
                    <a:pt x="3172" y="1821"/>
                    <a:pt x="3226" y="1886"/>
                  </a:cubicBezTo>
                  <a:cubicBezTo>
                    <a:pt x="3282" y="1951"/>
                    <a:pt x="3350" y="2003"/>
                    <a:pt x="3432" y="2039"/>
                  </a:cubicBezTo>
                  <a:cubicBezTo>
                    <a:pt x="3514" y="2076"/>
                    <a:pt x="3607" y="2095"/>
                    <a:pt x="3711" y="2095"/>
                  </a:cubicBezTo>
                  <a:cubicBezTo>
                    <a:pt x="3804" y="2095"/>
                    <a:pt x="3886" y="2078"/>
                    <a:pt x="3957" y="2044"/>
                  </a:cubicBezTo>
                  <a:cubicBezTo>
                    <a:pt x="4027" y="2010"/>
                    <a:pt x="4086" y="1968"/>
                    <a:pt x="4129" y="1912"/>
                  </a:cubicBezTo>
                  <a:lnTo>
                    <a:pt x="4137" y="1912"/>
                  </a:lnTo>
                  <a:lnTo>
                    <a:pt x="4137" y="1994"/>
                  </a:lnTo>
                  <a:cubicBezTo>
                    <a:pt x="4137" y="2109"/>
                    <a:pt x="4106" y="2202"/>
                    <a:pt x="4041" y="2273"/>
                  </a:cubicBezTo>
                  <a:cubicBezTo>
                    <a:pt x="3979" y="2343"/>
                    <a:pt x="3880" y="2377"/>
                    <a:pt x="3748" y="2377"/>
                  </a:cubicBezTo>
                  <a:cubicBezTo>
                    <a:pt x="3672" y="2377"/>
                    <a:pt x="3593" y="2363"/>
                    <a:pt x="3511" y="2335"/>
                  </a:cubicBezTo>
                  <a:cubicBezTo>
                    <a:pt x="3432" y="2307"/>
                    <a:pt x="3358" y="2262"/>
                    <a:pt x="3291" y="2205"/>
                  </a:cubicBezTo>
                  <a:lnTo>
                    <a:pt x="3065" y="2527"/>
                  </a:lnTo>
                  <a:cubicBezTo>
                    <a:pt x="3158" y="2597"/>
                    <a:pt x="3268" y="2651"/>
                    <a:pt x="3398" y="2688"/>
                  </a:cubicBezTo>
                  <a:cubicBezTo>
                    <a:pt x="3525" y="2724"/>
                    <a:pt x="3649" y="2744"/>
                    <a:pt x="3770" y="2744"/>
                  </a:cubicBezTo>
                  <a:cubicBezTo>
                    <a:pt x="3892" y="2744"/>
                    <a:pt x="4002" y="2727"/>
                    <a:pt x="4103" y="2696"/>
                  </a:cubicBezTo>
                  <a:cubicBezTo>
                    <a:pt x="4202" y="2665"/>
                    <a:pt x="4290" y="2614"/>
                    <a:pt x="4357" y="2549"/>
                  </a:cubicBezTo>
                  <a:cubicBezTo>
                    <a:pt x="4428" y="2485"/>
                    <a:pt x="4481" y="2403"/>
                    <a:pt x="4521" y="2304"/>
                  </a:cubicBezTo>
                  <a:cubicBezTo>
                    <a:pt x="4560" y="2205"/>
                    <a:pt x="4580" y="2087"/>
                    <a:pt x="4580" y="1954"/>
                  </a:cubicBezTo>
                  <a:lnTo>
                    <a:pt x="4580" y="711"/>
                  </a:lnTo>
                  <a:close/>
                  <a:moveTo>
                    <a:pt x="2893" y="1234"/>
                  </a:moveTo>
                  <a:cubicBezTo>
                    <a:pt x="2893" y="1167"/>
                    <a:pt x="2884" y="1099"/>
                    <a:pt x="2867" y="1031"/>
                  </a:cubicBezTo>
                  <a:cubicBezTo>
                    <a:pt x="2850" y="964"/>
                    <a:pt x="2822" y="905"/>
                    <a:pt x="2783" y="852"/>
                  </a:cubicBezTo>
                  <a:cubicBezTo>
                    <a:pt x="2743" y="798"/>
                    <a:pt x="2692" y="756"/>
                    <a:pt x="2628" y="725"/>
                  </a:cubicBezTo>
                  <a:cubicBezTo>
                    <a:pt x="2563" y="691"/>
                    <a:pt x="2484" y="674"/>
                    <a:pt x="2393" y="674"/>
                  </a:cubicBezTo>
                  <a:cubicBezTo>
                    <a:pt x="2345" y="674"/>
                    <a:pt x="2300" y="680"/>
                    <a:pt x="2258" y="694"/>
                  </a:cubicBezTo>
                  <a:cubicBezTo>
                    <a:pt x="2216" y="708"/>
                    <a:pt x="2176" y="722"/>
                    <a:pt x="2139" y="745"/>
                  </a:cubicBezTo>
                  <a:cubicBezTo>
                    <a:pt x="2103" y="764"/>
                    <a:pt x="2072" y="790"/>
                    <a:pt x="2046" y="818"/>
                  </a:cubicBezTo>
                  <a:cubicBezTo>
                    <a:pt x="2021" y="846"/>
                    <a:pt x="1998" y="874"/>
                    <a:pt x="1981" y="904"/>
                  </a:cubicBezTo>
                  <a:lnTo>
                    <a:pt x="1976" y="904"/>
                  </a:lnTo>
                  <a:lnTo>
                    <a:pt x="1976" y="711"/>
                  </a:lnTo>
                  <a:lnTo>
                    <a:pt x="1535" y="711"/>
                  </a:lnTo>
                  <a:lnTo>
                    <a:pt x="1535" y="2084"/>
                  </a:lnTo>
                  <a:lnTo>
                    <a:pt x="1990" y="2084"/>
                  </a:lnTo>
                  <a:lnTo>
                    <a:pt x="1990" y="1339"/>
                  </a:lnTo>
                  <a:cubicBezTo>
                    <a:pt x="1990" y="1299"/>
                    <a:pt x="1995" y="1263"/>
                    <a:pt x="2004" y="1226"/>
                  </a:cubicBezTo>
                  <a:cubicBezTo>
                    <a:pt x="2015" y="1189"/>
                    <a:pt x="2029" y="1158"/>
                    <a:pt x="2049" y="1130"/>
                  </a:cubicBezTo>
                  <a:cubicBezTo>
                    <a:pt x="2069" y="1102"/>
                    <a:pt x="2094" y="1082"/>
                    <a:pt x="2125" y="1065"/>
                  </a:cubicBezTo>
                  <a:cubicBezTo>
                    <a:pt x="2156" y="1048"/>
                    <a:pt x="2190" y="1043"/>
                    <a:pt x="2232" y="1043"/>
                  </a:cubicBezTo>
                  <a:cubicBezTo>
                    <a:pt x="2272" y="1043"/>
                    <a:pt x="2306" y="1051"/>
                    <a:pt x="2334" y="1065"/>
                  </a:cubicBezTo>
                  <a:cubicBezTo>
                    <a:pt x="2359" y="1082"/>
                    <a:pt x="2382" y="1102"/>
                    <a:pt x="2396" y="1127"/>
                  </a:cubicBezTo>
                  <a:cubicBezTo>
                    <a:pt x="2410" y="1153"/>
                    <a:pt x="2422" y="1184"/>
                    <a:pt x="2427" y="1220"/>
                  </a:cubicBezTo>
                  <a:cubicBezTo>
                    <a:pt x="2433" y="1254"/>
                    <a:pt x="2436" y="1291"/>
                    <a:pt x="2436" y="1330"/>
                  </a:cubicBezTo>
                  <a:lnTo>
                    <a:pt x="2436" y="2081"/>
                  </a:lnTo>
                  <a:lnTo>
                    <a:pt x="2893" y="2081"/>
                  </a:lnTo>
                  <a:lnTo>
                    <a:pt x="2893" y="1234"/>
                  </a:lnTo>
                  <a:close/>
                  <a:moveTo>
                    <a:pt x="294" y="1141"/>
                  </a:moveTo>
                  <a:cubicBezTo>
                    <a:pt x="336" y="1102"/>
                    <a:pt x="387" y="1072"/>
                    <a:pt x="446" y="1043"/>
                  </a:cubicBezTo>
                  <a:cubicBezTo>
                    <a:pt x="505" y="1015"/>
                    <a:pt x="567" y="1000"/>
                    <a:pt x="632" y="1000"/>
                  </a:cubicBezTo>
                  <a:cubicBezTo>
                    <a:pt x="703" y="1000"/>
                    <a:pt x="762" y="1017"/>
                    <a:pt x="810" y="1048"/>
                  </a:cubicBezTo>
                  <a:cubicBezTo>
                    <a:pt x="858" y="1079"/>
                    <a:pt x="881" y="1130"/>
                    <a:pt x="881" y="1198"/>
                  </a:cubicBezTo>
                  <a:lnTo>
                    <a:pt x="881" y="1220"/>
                  </a:lnTo>
                  <a:cubicBezTo>
                    <a:pt x="782" y="1220"/>
                    <a:pt x="680" y="1226"/>
                    <a:pt x="576" y="1237"/>
                  </a:cubicBezTo>
                  <a:cubicBezTo>
                    <a:pt x="472" y="1249"/>
                    <a:pt x="376" y="1271"/>
                    <a:pt x="291" y="1302"/>
                  </a:cubicBezTo>
                  <a:cubicBezTo>
                    <a:pt x="206" y="1336"/>
                    <a:pt x="136" y="1381"/>
                    <a:pt x="82" y="1443"/>
                  </a:cubicBezTo>
                  <a:cubicBezTo>
                    <a:pt x="28" y="1505"/>
                    <a:pt x="0" y="1584"/>
                    <a:pt x="0" y="1683"/>
                  </a:cubicBezTo>
                  <a:cubicBezTo>
                    <a:pt x="0" y="1765"/>
                    <a:pt x="17" y="1833"/>
                    <a:pt x="48" y="1886"/>
                  </a:cubicBezTo>
                  <a:cubicBezTo>
                    <a:pt x="79" y="1943"/>
                    <a:pt x="119" y="1985"/>
                    <a:pt x="170" y="2019"/>
                  </a:cubicBezTo>
                  <a:cubicBezTo>
                    <a:pt x="218" y="2053"/>
                    <a:pt x="270" y="2075"/>
                    <a:pt x="330" y="2089"/>
                  </a:cubicBezTo>
                  <a:cubicBezTo>
                    <a:pt x="389" y="2104"/>
                    <a:pt x="446" y="2112"/>
                    <a:pt x="503" y="2112"/>
                  </a:cubicBezTo>
                  <a:cubicBezTo>
                    <a:pt x="584" y="2112"/>
                    <a:pt x="663" y="2095"/>
                    <a:pt x="734" y="2064"/>
                  </a:cubicBezTo>
                  <a:cubicBezTo>
                    <a:pt x="805" y="2033"/>
                    <a:pt x="858" y="1988"/>
                    <a:pt x="892" y="1931"/>
                  </a:cubicBezTo>
                  <a:lnTo>
                    <a:pt x="900" y="1931"/>
                  </a:lnTo>
                  <a:lnTo>
                    <a:pt x="900" y="2078"/>
                  </a:lnTo>
                  <a:lnTo>
                    <a:pt x="1315" y="2078"/>
                  </a:lnTo>
                  <a:lnTo>
                    <a:pt x="1315" y="1387"/>
                  </a:lnTo>
                  <a:cubicBezTo>
                    <a:pt x="1315" y="1263"/>
                    <a:pt x="1303" y="1153"/>
                    <a:pt x="1281" y="1062"/>
                  </a:cubicBezTo>
                  <a:cubicBezTo>
                    <a:pt x="1258" y="972"/>
                    <a:pt x="1222" y="896"/>
                    <a:pt x="1171" y="838"/>
                  </a:cubicBezTo>
                  <a:cubicBezTo>
                    <a:pt x="1121" y="778"/>
                    <a:pt x="1056" y="733"/>
                    <a:pt x="977" y="705"/>
                  </a:cubicBezTo>
                  <a:cubicBezTo>
                    <a:pt x="898" y="677"/>
                    <a:pt x="799" y="663"/>
                    <a:pt x="683" y="663"/>
                  </a:cubicBezTo>
                  <a:cubicBezTo>
                    <a:pt x="570" y="663"/>
                    <a:pt x="460" y="682"/>
                    <a:pt x="353" y="722"/>
                  </a:cubicBezTo>
                  <a:cubicBezTo>
                    <a:pt x="246" y="761"/>
                    <a:pt x="150" y="818"/>
                    <a:pt x="71" y="896"/>
                  </a:cubicBezTo>
                  <a:lnTo>
                    <a:pt x="294" y="1141"/>
                  </a:lnTo>
                  <a:close/>
                  <a:moveTo>
                    <a:pt x="895" y="1531"/>
                  </a:moveTo>
                  <a:cubicBezTo>
                    <a:pt x="895" y="1618"/>
                    <a:pt x="869" y="1686"/>
                    <a:pt x="821" y="1737"/>
                  </a:cubicBezTo>
                  <a:cubicBezTo>
                    <a:pt x="773" y="1788"/>
                    <a:pt x="703" y="1813"/>
                    <a:pt x="610" y="1813"/>
                  </a:cubicBezTo>
                  <a:cubicBezTo>
                    <a:pt x="587" y="1813"/>
                    <a:pt x="565" y="1810"/>
                    <a:pt x="542" y="1807"/>
                  </a:cubicBezTo>
                  <a:cubicBezTo>
                    <a:pt x="519" y="1802"/>
                    <a:pt x="497" y="1796"/>
                    <a:pt x="480" y="1785"/>
                  </a:cubicBezTo>
                  <a:cubicBezTo>
                    <a:pt x="460" y="1773"/>
                    <a:pt x="446" y="1760"/>
                    <a:pt x="435" y="1740"/>
                  </a:cubicBezTo>
                  <a:cubicBezTo>
                    <a:pt x="424" y="1721"/>
                    <a:pt x="418" y="1700"/>
                    <a:pt x="418" y="1675"/>
                  </a:cubicBezTo>
                  <a:cubicBezTo>
                    <a:pt x="418" y="1635"/>
                    <a:pt x="431" y="1601"/>
                    <a:pt x="457" y="1576"/>
                  </a:cubicBezTo>
                  <a:cubicBezTo>
                    <a:pt x="482" y="1551"/>
                    <a:pt x="516" y="1534"/>
                    <a:pt x="556" y="1519"/>
                  </a:cubicBezTo>
                  <a:cubicBezTo>
                    <a:pt x="595" y="1505"/>
                    <a:pt x="641" y="1497"/>
                    <a:pt x="692" y="1494"/>
                  </a:cubicBezTo>
                  <a:cubicBezTo>
                    <a:pt x="742" y="1488"/>
                    <a:pt x="793" y="1488"/>
                    <a:pt x="841" y="1488"/>
                  </a:cubicBezTo>
                  <a:lnTo>
                    <a:pt x="900" y="1488"/>
                  </a:lnTo>
                  <a:lnTo>
                    <a:pt x="900" y="1531"/>
                  </a:lnTo>
                  <a:lnTo>
                    <a:pt x="895" y="1531"/>
                  </a:lnTo>
                  <a:close/>
                </a:path>
              </a:pathLst>
            </a:custGeom>
            <a:solidFill>
              <a:srgbClr val="75C0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47" name="Freeform 17">
              <a:extLst>
                <a:ext uri="{FF2B5EF4-FFF2-40B4-BE49-F238E27FC236}">
                  <a16:creationId xmlns:a16="http://schemas.microsoft.com/office/drawing/2014/main" id="{309478A2-882A-445F-8FA3-2BA4F87257D9}"/>
                </a:ext>
              </a:extLst>
            </p:cNvPr>
            <p:cNvSpPr>
              <a:spLocks noChangeArrowheads="1"/>
            </p:cNvSpPr>
            <p:nvPr/>
          </p:nvSpPr>
          <p:spPr bwMode="auto">
            <a:xfrm>
              <a:off x="5489575" y="3721100"/>
              <a:ext cx="433388" cy="527050"/>
            </a:xfrm>
            <a:custGeom>
              <a:avLst/>
              <a:gdLst>
                <a:gd name="T0" fmla="*/ 0 w 1206"/>
                <a:gd name="T1" fmla="*/ 69216 h 1462"/>
                <a:gd name="T2" fmla="*/ 89481 w 1206"/>
                <a:gd name="T3" fmla="*/ 17304 h 1462"/>
                <a:gd name="T4" fmla="*/ 198007 w 1206"/>
                <a:gd name="T5" fmla="*/ 0 h 1462"/>
                <a:gd name="T6" fmla="*/ 269879 w 1206"/>
                <a:gd name="T7" fmla="*/ 9373 h 1462"/>
                <a:gd name="T8" fmla="*/ 336001 w 1206"/>
                <a:gd name="T9" fmla="*/ 38934 h 1462"/>
                <a:gd name="T10" fmla="*/ 384515 w 1206"/>
                <a:gd name="T11" fmla="*/ 89404 h 1462"/>
                <a:gd name="T12" fmla="*/ 403920 w 1206"/>
                <a:gd name="T13" fmla="*/ 165469 h 1462"/>
                <a:gd name="T14" fmla="*/ 390624 w 1206"/>
                <a:gd name="T15" fmla="*/ 225673 h 1462"/>
                <a:gd name="T16" fmla="*/ 357204 w 1206"/>
                <a:gd name="T17" fmla="*/ 267130 h 1462"/>
                <a:gd name="T18" fmla="*/ 311565 w 1206"/>
                <a:gd name="T19" fmla="*/ 293807 h 1462"/>
                <a:gd name="T20" fmla="*/ 259817 w 1206"/>
                <a:gd name="T21" fmla="*/ 310029 h 1462"/>
                <a:gd name="T22" fmla="*/ 185789 w 1206"/>
                <a:gd name="T23" fmla="*/ 333462 h 1462"/>
                <a:gd name="T24" fmla="*/ 162431 w 1206"/>
                <a:gd name="T25" fmla="*/ 366988 h 1462"/>
                <a:gd name="T26" fmla="*/ 181836 w 1206"/>
                <a:gd name="T27" fmla="*/ 400515 h 1462"/>
                <a:gd name="T28" fmla="*/ 221366 w 1206"/>
                <a:gd name="T29" fmla="*/ 409527 h 1462"/>
                <a:gd name="T30" fmla="*/ 288207 w 1206"/>
                <a:gd name="T31" fmla="*/ 393305 h 1462"/>
                <a:gd name="T32" fmla="*/ 341751 w 1206"/>
                <a:gd name="T33" fmla="*/ 353650 h 1462"/>
                <a:gd name="T34" fmla="*/ 433029 w 1206"/>
                <a:gd name="T35" fmla="*/ 450264 h 1462"/>
                <a:gd name="T36" fmla="*/ 336720 w 1206"/>
                <a:gd name="T37" fmla="*/ 507223 h 1462"/>
                <a:gd name="T38" fmla="*/ 218131 w 1206"/>
                <a:gd name="T39" fmla="*/ 526690 h 1462"/>
                <a:gd name="T40" fmla="*/ 143025 w 1206"/>
                <a:gd name="T41" fmla="*/ 517677 h 1462"/>
                <a:gd name="T42" fmla="*/ 75106 w 1206"/>
                <a:gd name="T43" fmla="*/ 489198 h 1462"/>
                <a:gd name="T44" fmla="*/ 26593 w 1206"/>
                <a:gd name="T45" fmla="*/ 437286 h 1462"/>
                <a:gd name="T46" fmla="*/ 7187 w 1206"/>
                <a:gd name="T47" fmla="*/ 357976 h 1462"/>
                <a:gd name="T48" fmla="*/ 21562 w 1206"/>
                <a:gd name="T49" fmla="*/ 295609 h 1462"/>
                <a:gd name="T50" fmla="*/ 57857 w 1206"/>
                <a:gd name="T51" fmla="*/ 251989 h 1462"/>
                <a:gd name="T52" fmla="*/ 108527 w 1206"/>
                <a:gd name="T53" fmla="*/ 223510 h 1462"/>
                <a:gd name="T54" fmla="*/ 164587 w 1206"/>
                <a:gd name="T55" fmla="*/ 206206 h 1462"/>
                <a:gd name="T56" fmla="*/ 233225 w 1206"/>
                <a:gd name="T57" fmla="*/ 186018 h 1462"/>
                <a:gd name="T58" fmla="*/ 254786 w 1206"/>
                <a:gd name="T59" fmla="*/ 156457 h 1462"/>
                <a:gd name="T60" fmla="*/ 235381 w 1206"/>
                <a:gd name="T61" fmla="*/ 125814 h 1462"/>
                <a:gd name="T62" fmla="*/ 192976 w 1206"/>
                <a:gd name="T63" fmla="*/ 116802 h 1462"/>
                <a:gd name="T64" fmla="*/ 136197 w 1206"/>
                <a:gd name="T65" fmla="*/ 129780 h 1462"/>
                <a:gd name="T66" fmla="*/ 89481 w 1206"/>
                <a:gd name="T67" fmla="*/ 161504 h 1462"/>
                <a:gd name="T68" fmla="*/ 0 w 1206"/>
                <a:gd name="T69" fmla="*/ 69216 h 14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06" h="1462">
                  <a:moveTo>
                    <a:pt x="0" y="192"/>
                  </a:moveTo>
                  <a:cubicBezTo>
                    <a:pt x="68" y="127"/>
                    <a:pt x="153" y="79"/>
                    <a:pt x="249" y="48"/>
                  </a:cubicBezTo>
                  <a:cubicBezTo>
                    <a:pt x="348" y="17"/>
                    <a:pt x="449" y="0"/>
                    <a:pt x="551" y="0"/>
                  </a:cubicBezTo>
                  <a:cubicBezTo>
                    <a:pt x="616" y="0"/>
                    <a:pt x="683" y="9"/>
                    <a:pt x="751" y="26"/>
                  </a:cubicBezTo>
                  <a:cubicBezTo>
                    <a:pt x="819" y="43"/>
                    <a:pt x="878" y="71"/>
                    <a:pt x="935" y="108"/>
                  </a:cubicBezTo>
                  <a:cubicBezTo>
                    <a:pt x="991" y="144"/>
                    <a:pt x="1036" y="192"/>
                    <a:pt x="1070" y="248"/>
                  </a:cubicBezTo>
                  <a:cubicBezTo>
                    <a:pt x="1104" y="307"/>
                    <a:pt x="1124" y="375"/>
                    <a:pt x="1124" y="459"/>
                  </a:cubicBezTo>
                  <a:cubicBezTo>
                    <a:pt x="1124" y="524"/>
                    <a:pt x="1112" y="578"/>
                    <a:pt x="1087" y="626"/>
                  </a:cubicBezTo>
                  <a:cubicBezTo>
                    <a:pt x="1064" y="671"/>
                    <a:pt x="1033" y="710"/>
                    <a:pt x="994" y="741"/>
                  </a:cubicBezTo>
                  <a:cubicBezTo>
                    <a:pt x="957" y="772"/>
                    <a:pt x="915" y="798"/>
                    <a:pt x="867" y="815"/>
                  </a:cubicBezTo>
                  <a:cubicBezTo>
                    <a:pt x="819" y="835"/>
                    <a:pt x="771" y="849"/>
                    <a:pt x="723" y="860"/>
                  </a:cubicBezTo>
                  <a:cubicBezTo>
                    <a:pt x="630" y="883"/>
                    <a:pt x="559" y="902"/>
                    <a:pt x="517" y="925"/>
                  </a:cubicBezTo>
                  <a:cubicBezTo>
                    <a:pt x="472" y="945"/>
                    <a:pt x="452" y="976"/>
                    <a:pt x="452" y="1018"/>
                  </a:cubicBezTo>
                  <a:cubicBezTo>
                    <a:pt x="452" y="1063"/>
                    <a:pt x="469" y="1094"/>
                    <a:pt x="506" y="1111"/>
                  </a:cubicBezTo>
                  <a:cubicBezTo>
                    <a:pt x="542" y="1128"/>
                    <a:pt x="579" y="1136"/>
                    <a:pt x="616" y="1136"/>
                  </a:cubicBezTo>
                  <a:cubicBezTo>
                    <a:pt x="681" y="1136"/>
                    <a:pt x="745" y="1122"/>
                    <a:pt x="802" y="1091"/>
                  </a:cubicBezTo>
                  <a:cubicBezTo>
                    <a:pt x="861" y="1063"/>
                    <a:pt x="909" y="1026"/>
                    <a:pt x="951" y="981"/>
                  </a:cubicBezTo>
                  <a:lnTo>
                    <a:pt x="1205" y="1249"/>
                  </a:lnTo>
                  <a:cubicBezTo>
                    <a:pt x="1135" y="1320"/>
                    <a:pt x="1045" y="1371"/>
                    <a:pt x="937" y="1407"/>
                  </a:cubicBezTo>
                  <a:cubicBezTo>
                    <a:pt x="830" y="1444"/>
                    <a:pt x="720" y="1461"/>
                    <a:pt x="607" y="1461"/>
                  </a:cubicBezTo>
                  <a:cubicBezTo>
                    <a:pt x="537" y="1461"/>
                    <a:pt x="466" y="1453"/>
                    <a:pt x="398" y="1436"/>
                  </a:cubicBezTo>
                  <a:cubicBezTo>
                    <a:pt x="328" y="1419"/>
                    <a:pt x="266" y="1394"/>
                    <a:pt x="209" y="1357"/>
                  </a:cubicBezTo>
                  <a:cubicBezTo>
                    <a:pt x="153" y="1321"/>
                    <a:pt x="108" y="1273"/>
                    <a:pt x="74" y="1213"/>
                  </a:cubicBezTo>
                  <a:cubicBezTo>
                    <a:pt x="40" y="1154"/>
                    <a:pt x="20" y="1080"/>
                    <a:pt x="20" y="993"/>
                  </a:cubicBezTo>
                  <a:cubicBezTo>
                    <a:pt x="20" y="928"/>
                    <a:pt x="35" y="868"/>
                    <a:pt x="60" y="820"/>
                  </a:cubicBezTo>
                  <a:cubicBezTo>
                    <a:pt x="86" y="772"/>
                    <a:pt x="119" y="733"/>
                    <a:pt x="161" y="699"/>
                  </a:cubicBezTo>
                  <a:cubicBezTo>
                    <a:pt x="204" y="665"/>
                    <a:pt x="252" y="640"/>
                    <a:pt x="302" y="620"/>
                  </a:cubicBezTo>
                  <a:cubicBezTo>
                    <a:pt x="356" y="600"/>
                    <a:pt x="407" y="583"/>
                    <a:pt x="458" y="572"/>
                  </a:cubicBezTo>
                  <a:cubicBezTo>
                    <a:pt x="545" y="552"/>
                    <a:pt x="610" y="533"/>
                    <a:pt x="649" y="516"/>
                  </a:cubicBezTo>
                  <a:cubicBezTo>
                    <a:pt x="689" y="499"/>
                    <a:pt x="709" y="471"/>
                    <a:pt x="709" y="434"/>
                  </a:cubicBezTo>
                  <a:cubicBezTo>
                    <a:pt x="709" y="394"/>
                    <a:pt x="692" y="366"/>
                    <a:pt x="655" y="349"/>
                  </a:cubicBezTo>
                  <a:cubicBezTo>
                    <a:pt x="618" y="332"/>
                    <a:pt x="579" y="324"/>
                    <a:pt x="537" y="324"/>
                  </a:cubicBezTo>
                  <a:cubicBezTo>
                    <a:pt x="480" y="324"/>
                    <a:pt x="429" y="335"/>
                    <a:pt x="379" y="360"/>
                  </a:cubicBezTo>
                  <a:cubicBezTo>
                    <a:pt x="328" y="383"/>
                    <a:pt x="285" y="414"/>
                    <a:pt x="249" y="448"/>
                  </a:cubicBezTo>
                  <a:lnTo>
                    <a:pt x="0" y="192"/>
                  </a:lnTo>
                </a:path>
              </a:pathLst>
            </a:custGeom>
            <a:solidFill>
              <a:srgbClr val="ED1C2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sp>
          <p:nvSpPr>
            <p:cNvPr id="48" name="Freeform 18">
              <a:extLst>
                <a:ext uri="{FF2B5EF4-FFF2-40B4-BE49-F238E27FC236}">
                  <a16:creationId xmlns:a16="http://schemas.microsoft.com/office/drawing/2014/main" id="{767C1879-C46F-44F1-8BB8-F12C3AD5BF8B}"/>
                </a:ext>
              </a:extLst>
            </p:cNvPr>
            <p:cNvSpPr>
              <a:spLocks noChangeArrowheads="1"/>
            </p:cNvSpPr>
            <p:nvPr/>
          </p:nvSpPr>
          <p:spPr bwMode="auto">
            <a:xfrm>
              <a:off x="5722938" y="2665413"/>
              <a:ext cx="1550987" cy="1820862"/>
            </a:xfrm>
            <a:custGeom>
              <a:avLst/>
              <a:gdLst>
                <a:gd name="T0" fmla="*/ 978415 w 4307"/>
                <a:gd name="T1" fmla="*/ 1787009 h 5056"/>
                <a:gd name="T2" fmla="*/ 706173 w 4307"/>
                <a:gd name="T3" fmla="*/ 1718943 h 5056"/>
                <a:gd name="T4" fmla="*/ 545564 w 4307"/>
                <a:gd name="T5" fmla="*/ 1441636 h 5056"/>
                <a:gd name="T6" fmla="*/ 565010 w 4307"/>
                <a:gd name="T7" fmla="*/ 914393 h 5056"/>
                <a:gd name="T8" fmla="*/ 1033511 w 4307"/>
                <a:gd name="T9" fmla="*/ 460257 h 5056"/>
                <a:gd name="T10" fmla="*/ 1401182 w 4307"/>
                <a:gd name="T11" fmla="*/ 0 h 5056"/>
                <a:gd name="T12" fmla="*/ 1445115 w 4307"/>
                <a:gd name="T13" fmla="*/ 69147 h 5056"/>
                <a:gd name="T14" fmla="*/ 1435032 w 4307"/>
                <a:gd name="T15" fmla="*/ 469261 h 5056"/>
                <a:gd name="T16" fmla="*/ 1061960 w 4307"/>
                <a:gd name="T17" fmla="*/ 616558 h 5056"/>
                <a:gd name="T18" fmla="*/ 1069882 w 4307"/>
                <a:gd name="T19" fmla="*/ 620879 h 5056"/>
                <a:gd name="T20" fmla="*/ 1377055 w 4307"/>
                <a:gd name="T21" fmla="*/ 617638 h 5056"/>
                <a:gd name="T22" fmla="*/ 1516056 w 4307"/>
                <a:gd name="T23" fmla="*/ 444051 h 5056"/>
                <a:gd name="T24" fmla="*/ 1521098 w 4307"/>
                <a:gd name="T25" fmla="*/ 467460 h 5056"/>
                <a:gd name="T26" fmla="*/ 1348606 w 4307"/>
                <a:gd name="T27" fmla="*/ 816075 h 5056"/>
                <a:gd name="T28" fmla="*/ 949246 w 4307"/>
                <a:gd name="T29" fmla="*/ 729641 h 5056"/>
                <a:gd name="T30" fmla="*/ 1174674 w 4307"/>
                <a:gd name="T31" fmla="*/ 945004 h 5056"/>
                <a:gd name="T32" fmla="*/ 1482566 w 4307"/>
                <a:gd name="T33" fmla="*/ 835162 h 5056"/>
                <a:gd name="T34" fmla="*/ 1482566 w 4307"/>
                <a:gd name="T35" fmla="*/ 868655 h 5056"/>
                <a:gd name="T36" fmla="*/ 1315116 w 4307"/>
                <a:gd name="T37" fmla="*/ 1156046 h 5056"/>
                <a:gd name="T38" fmla="*/ 1001101 w 4307"/>
                <a:gd name="T39" fmla="*/ 1122913 h 5056"/>
                <a:gd name="T40" fmla="*/ 831130 w 4307"/>
                <a:gd name="T41" fmla="*/ 872977 h 5056"/>
                <a:gd name="T42" fmla="*/ 830050 w 4307"/>
                <a:gd name="T43" fmla="*/ 903228 h 5056"/>
                <a:gd name="T44" fmla="*/ 1010104 w 4307"/>
                <a:gd name="T45" fmla="*/ 1234196 h 5056"/>
                <a:gd name="T46" fmla="*/ 1395060 w 4307"/>
                <a:gd name="T47" fmla="*/ 1293259 h 5056"/>
                <a:gd name="T48" fmla="*/ 1381016 w 4307"/>
                <a:gd name="T49" fmla="*/ 1316668 h 5056"/>
                <a:gd name="T50" fmla="*/ 964370 w 4307"/>
                <a:gd name="T51" fmla="*/ 1460723 h 5056"/>
                <a:gd name="T52" fmla="*/ 698970 w 4307"/>
                <a:gd name="T53" fmla="*/ 1090140 h 5056"/>
                <a:gd name="T54" fmla="*/ 775313 w 4307"/>
                <a:gd name="T55" fmla="*/ 1446678 h 5056"/>
                <a:gd name="T56" fmla="*/ 1177915 w 4307"/>
                <a:gd name="T57" fmla="*/ 1590013 h 5056"/>
                <a:gd name="T58" fmla="*/ 978415 w 4307"/>
                <a:gd name="T59" fmla="*/ 1787009 h 5056"/>
                <a:gd name="T60" fmla="*/ 479664 w 4307"/>
                <a:gd name="T61" fmla="*/ 1160007 h 5056"/>
                <a:gd name="T62" fmla="*/ 0 w 4307"/>
                <a:gd name="T63" fmla="*/ 1804296 h 5056"/>
                <a:gd name="T64" fmla="*/ 446174 w 4307"/>
                <a:gd name="T65" fmla="*/ 1572726 h 5056"/>
                <a:gd name="T66" fmla="*/ 705092 w 4307"/>
                <a:gd name="T67" fmla="*/ 1804296 h 5056"/>
                <a:gd name="T68" fmla="*/ 479664 w 4307"/>
                <a:gd name="T69" fmla="*/ 1160007 h 50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07" h="5056">
                  <a:moveTo>
                    <a:pt x="2717" y="4962"/>
                  </a:moveTo>
                  <a:cubicBezTo>
                    <a:pt x="2449" y="5036"/>
                    <a:pt x="2162" y="4962"/>
                    <a:pt x="1961" y="4773"/>
                  </a:cubicBezTo>
                  <a:cubicBezTo>
                    <a:pt x="1741" y="4564"/>
                    <a:pt x="1586" y="4296"/>
                    <a:pt x="1515" y="4003"/>
                  </a:cubicBezTo>
                  <a:cubicBezTo>
                    <a:pt x="1400" y="3520"/>
                    <a:pt x="1419" y="3013"/>
                    <a:pt x="1569" y="2539"/>
                  </a:cubicBezTo>
                  <a:cubicBezTo>
                    <a:pt x="1764" y="1930"/>
                    <a:pt x="2252" y="1453"/>
                    <a:pt x="2870" y="1278"/>
                  </a:cubicBezTo>
                  <a:cubicBezTo>
                    <a:pt x="3446" y="1114"/>
                    <a:pt x="3858" y="598"/>
                    <a:pt x="3891" y="0"/>
                  </a:cubicBezTo>
                  <a:lnTo>
                    <a:pt x="4013" y="192"/>
                  </a:lnTo>
                  <a:cubicBezTo>
                    <a:pt x="4227" y="533"/>
                    <a:pt x="4217" y="973"/>
                    <a:pt x="3985" y="1303"/>
                  </a:cubicBezTo>
                  <a:cubicBezTo>
                    <a:pt x="3754" y="1633"/>
                    <a:pt x="3344" y="1797"/>
                    <a:pt x="2949" y="1712"/>
                  </a:cubicBezTo>
                  <a:lnTo>
                    <a:pt x="2971" y="1724"/>
                  </a:lnTo>
                  <a:cubicBezTo>
                    <a:pt x="3237" y="1873"/>
                    <a:pt x="3561" y="1871"/>
                    <a:pt x="3824" y="1715"/>
                  </a:cubicBezTo>
                  <a:cubicBezTo>
                    <a:pt x="4007" y="1608"/>
                    <a:pt x="4145" y="1436"/>
                    <a:pt x="4210" y="1233"/>
                  </a:cubicBezTo>
                  <a:lnTo>
                    <a:pt x="4224" y="1298"/>
                  </a:lnTo>
                  <a:cubicBezTo>
                    <a:pt x="4306" y="1693"/>
                    <a:pt x="4109" y="2091"/>
                    <a:pt x="3745" y="2266"/>
                  </a:cubicBezTo>
                  <a:cubicBezTo>
                    <a:pt x="3381" y="2438"/>
                    <a:pt x="2822" y="2302"/>
                    <a:pt x="2636" y="2026"/>
                  </a:cubicBezTo>
                  <a:cubicBezTo>
                    <a:pt x="2636" y="2026"/>
                    <a:pt x="2771" y="2514"/>
                    <a:pt x="3262" y="2624"/>
                  </a:cubicBezTo>
                  <a:cubicBezTo>
                    <a:pt x="3553" y="2689"/>
                    <a:pt x="3962" y="2599"/>
                    <a:pt x="4117" y="2319"/>
                  </a:cubicBezTo>
                  <a:lnTo>
                    <a:pt x="4117" y="2412"/>
                  </a:lnTo>
                  <a:cubicBezTo>
                    <a:pt x="4106" y="2793"/>
                    <a:pt x="3908" y="3106"/>
                    <a:pt x="3652" y="3210"/>
                  </a:cubicBezTo>
                  <a:cubicBezTo>
                    <a:pt x="3395" y="3317"/>
                    <a:pt x="3011" y="3269"/>
                    <a:pt x="2780" y="3118"/>
                  </a:cubicBezTo>
                  <a:cubicBezTo>
                    <a:pt x="2483" y="2923"/>
                    <a:pt x="2339" y="2675"/>
                    <a:pt x="2308" y="2424"/>
                  </a:cubicBezTo>
                  <a:lnTo>
                    <a:pt x="2305" y="2508"/>
                  </a:lnTo>
                  <a:cubicBezTo>
                    <a:pt x="2288" y="2875"/>
                    <a:pt x="2497" y="3210"/>
                    <a:pt x="2805" y="3427"/>
                  </a:cubicBezTo>
                  <a:cubicBezTo>
                    <a:pt x="3104" y="3639"/>
                    <a:pt x="3525" y="3698"/>
                    <a:pt x="3874" y="3591"/>
                  </a:cubicBezTo>
                  <a:lnTo>
                    <a:pt x="3835" y="3656"/>
                  </a:lnTo>
                  <a:cubicBezTo>
                    <a:pt x="3601" y="4028"/>
                    <a:pt x="3096" y="4192"/>
                    <a:pt x="2678" y="4056"/>
                  </a:cubicBezTo>
                  <a:cubicBezTo>
                    <a:pt x="2260" y="3921"/>
                    <a:pt x="1899" y="3532"/>
                    <a:pt x="1941" y="3027"/>
                  </a:cubicBezTo>
                  <a:cubicBezTo>
                    <a:pt x="1916" y="3334"/>
                    <a:pt x="1958" y="3712"/>
                    <a:pt x="2153" y="4017"/>
                  </a:cubicBezTo>
                  <a:cubicBezTo>
                    <a:pt x="2393" y="4395"/>
                    <a:pt x="2850" y="4576"/>
                    <a:pt x="3271" y="4415"/>
                  </a:cubicBezTo>
                  <a:cubicBezTo>
                    <a:pt x="3194" y="4680"/>
                    <a:pt x="2986" y="4892"/>
                    <a:pt x="2717" y="4962"/>
                  </a:cubicBezTo>
                  <a:close/>
                  <a:moveTo>
                    <a:pt x="1332" y="3221"/>
                  </a:moveTo>
                  <a:cubicBezTo>
                    <a:pt x="1199" y="3994"/>
                    <a:pt x="920" y="4728"/>
                    <a:pt x="0" y="5010"/>
                  </a:cubicBezTo>
                  <a:cubicBezTo>
                    <a:pt x="708" y="5047"/>
                    <a:pt x="1126" y="4942"/>
                    <a:pt x="1239" y="4367"/>
                  </a:cubicBezTo>
                  <a:cubicBezTo>
                    <a:pt x="1227" y="4782"/>
                    <a:pt x="1487" y="5055"/>
                    <a:pt x="1958" y="5010"/>
                  </a:cubicBezTo>
                  <a:cubicBezTo>
                    <a:pt x="1456" y="4564"/>
                    <a:pt x="1219" y="3884"/>
                    <a:pt x="1332" y="3221"/>
                  </a:cubicBezTo>
                  <a:close/>
                </a:path>
              </a:pathLst>
            </a:custGeom>
            <a:solidFill>
              <a:srgbClr val="E2E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00"/>
            </a:p>
          </p:txBody>
        </p:sp>
      </p:grpSp>
      <p:sp>
        <p:nvSpPr>
          <p:cNvPr id="2" name="Rectangle 1"/>
          <p:cNvSpPr/>
          <p:nvPr userDrawn="1"/>
        </p:nvSpPr>
        <p:spPr>
          <a:xfrm>
            <a:off x="-928688" y="-1"/>
            <a:ext cx="757238" cy="75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otham Book" charset="0"/>
                <a:ea typeface="Gotham Book" charset="0"/>
                <a:cs typeface="Gotham Book" charset="0"/>
              </a:rPr>
              <a:t>117</a:t>
            </a:r>
          </a:p>
          <a:p>
            <a:pPr algn="ctr"/>
            <a:r>
              <a:rPr lang="en-US" sz="1400" dirty="0">
                <a:latin typeface="Gotham Book" charset="0"/>
                <a:ea typeface="Gotham Book" charset="0"/>
                <a:cs typeface="Gotham Book" charset="0"/>
              </a:rPr>
              <a:t>192</a:t>
            </a:r>
          </a:p>
          <a:p>
            <a:pPr algn="ctr"/>
            <a:r>
              <a:rPr lang="en-US" sz="1400" dirty="0">
                <a:latin typeface="Gotham Book" charset="0"/>
                <a:ea typeface="Gotham Book" charset="0"/>
                <a:cs typeface="Gotham Book" charset="0"/>
              </a:rPr>
              <a:t>67</a:t>
            </a:r>
          </a:p>
        </p:txBody>
      </p:sp>
      <p:sp>
        <p:nvSpPr>
          <p:cNvPr id="3" name="Rectangle 2"/>
          <p:cNvSpPr/>
          <p:nvPr userDrawn="1"/>
        </p:nvSpPr>
        <p:spPr>
          <a:xfrm>
            <a:off x="-928688" y="869495"/>
            <a:ext cx="757238" cy="75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237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36</a:t>
            </a:r>
          </a:p>
        </p:txBody>
      </p:sp>
      <p:sp>
        <p:nvSpPr>
          <p:cNvPr id="4" name="Rectangle 3"/>
          <p:cNvSpPr/>
          <p:nvPr userDrawn="1"/>
        </p:nvSpPr>
        <p:spPr>
          <a:xfrm>
            <a:off x="-928688" y="1738991"/>
            <a:ext cx="757238" cy="757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89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91</a:t>
            </a:r>
          </a:p>
        </p:txBody>
      </p:sp>
      <p:sp>
        <p:nvSpPr>
          <p:cNvPr id="5" name="Rectangle 4"/>
          <p:cNvSpPr/>
          <p:nvPr userDrawn="1"/>
        </p:nvSpPr>
        <p:spPr>
          <a:xfrm>
            <a:off x="-928688" y="2608487"/>
            <a:ext cx="757238" cy="7572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 137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139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142</a:t>
            </a:r>
          </a:p>
        </p:txBody>
      </p:sp>
      <p:sp>
        <p:nvSpPr>
          <p:cNvPr id="6" name="Rectangle 5"/>
          <p:cNvSpPr/>
          <p:nvPr userDrawn="1"/>
        </p:nvSpPr>
        <p:spPr>
          <a:xfrm>
            <a:off x="-928688" y="3477983"/>
            <a:ext cx="757238" cy="757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7585B"/>
                </a:solidFill>
                <a:effectLst/>
                <a:uLnTx/>
                <a:uFillTx/>
                <a:latin typeface="Gotham Book" charset="0"/>
                <a:ea typeface="Gotham Book" charset="0"/>
                <a:cs typeface="Gotham Book" charset="0"/>
              </a:rPr>
              <a:t>226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7585B"/>
                </a:solidFill>
                <a:effectLst/>
                <a:uLnTx/>
                <a:uFillTx/>
                <a:latin typeface="Gotham Book" charset="0"/>
                <a:ea typeface="Gotham Book" charset="0"/>
                <a:cs typeface="Gotham Book" charset="0"/>
              </a:rPr>
              <a:t>227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7585B"/>
                </a:solidFill>
                <a:effectLst/>
                <a:uLnTx/>
                <a:uFillTx/>
                <a:latin typeface="Gotham Book" charset="0"/>
                <a:ea typeface="Gotham Book" charset="0"/>
                <a:cs typeface="Gotham Book" charset="0"/>
              </a:rPr>
              <a:t>228</a:t>
            </a:r>
          </a:p>
        </p:txBody>
      </p:sp>
      <p:sp>
        <p:nvSpPr>
          <p:cNvPr id="7" name="Rectangle 6"/>
          <p:cNvSpPr/>
          <p:nvPr userDrawn="1"/>
        </p:nvSpPr>
        <p:spPr>
          <a:xfrm>
            <a:off x="-928688" y="5209834"/>
            <a:ext cx="757238" cy="7572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121</a:t>
            </a:r>
          </a:p>
        </p:txBody>
      </p:sp>
      <p:sp>
        <p:nvSpPr>
          <p:cNvPr id="8" name="Rectangle 7"/>
          <p:cNvSpPr/>
          <p:nvPr userDrawn="1"/>
        </p:nvSpPr>
        <p:spPr>
          <a:xfrm>
            <a:off x="12382500" y="-7142"/>
            <a:ext cx="757238" cy="75723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102</a:t>
            </a:r>
          </a:p>
        </p:txBody>
      </p:sp>
      <p:sp>
        <p:nvSpPr>
          <p:cNvPr id="9" name="Rectangle 8"/>
          <p:cNvSpPr/>
          <p:nvPr userDrawn="1"/>
        </p:nvSpPr>
        <p:spPr>
          <a:xfrm>
            <a:off x="12382500" y="862354"/>
            <a:ext cx="757238" cy="75723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102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204</a:t>
            </a:r>
          </a:p>
        </p:txBody>
      </p:sp>
      <p:sp>
        <p:nvSpPr>
          <p:cNvPr id="10" name="Rectangle 9"/>
          <p:cNvSpPr/>
          <p:nvPr userDrawn="1"/>
        </p:nvSpPr>
        <p:spPr>
          <a:xfrm>
            <a:off x="12382500" y="1731850"/>
            <a:ext cx="757238" cy="757238"/>
          </a:xfrm>
          <a:prstGeom prst="rect">
            <a:avLst/>
          </a:prstGeom>
          <a:solidFill>
            <a:srgbClr val="00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174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240</a:t>
            </a:r>
          </a:p>
        </p:txBody>
      </p:sp>
      <p:sp>
        <p:nvSpPr>
          <p:cNvPr id="11" name="Rectangle 10"/>
          <p:cNvSpPr/>
          <p:nvPr userDrawn="1"/>
        </p:nvSpPr>
        <p:spPr>
          <a:xfrm>
            <a:off x="12382500" y="2601346"/>
            <a:ext cx="757238" cy="75723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Gotham Book" charset="0"/>
                <a:ea typeface="Gotham Book" charset="0"/>
                <a:cs typeface="Gotham Book" charset="0"/>
              </a:rPr>
              <a:t>255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Gotham Book" charset="0"/>
                <a:ea typeface="Gotham Book" charset="0"/>
                <a:cs typeface="Gotham Book" charset="0"/>
              </a:rPr>
              <a:t>204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Gotham Book" charset="0"/>
                <a:ea typeface="Gotham Book" charset="0"/>
                <a:cs typeface="Gotham Book" charset="0"/>
              </a:rPr>
              <a:t>0</a:t>
            </a:r>
          </a:p>
        </p:txBody>
      </p:sp>
      <p:sp>
        <p:nvSpPr>
          <p:cNvPr id="12" name="Rectangle 11"/>
          <p:cNvSpPr/>
          <p:nvPr userDrawn="1"/>
        </p:nvSpPr>
        <p:spPr>
          <a:xfrm>
            <a:off x="12382500" y="3470842"/>
            <a:ext cx="757238" cy="75723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255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153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0</a:t>
            </a:r>
          </a:p>
        </p:txBody>
      </p:sp>
      <p:sp>
        <p:nvSpPr>
          <p:cNvPr id="13" name="Rectangle 12"/>
          <p:cNvSpPr/>
          <p:nvPr userDrawn="1"/>
        </p:nvSpPr>
        <p:spPr>
          <a:xfrm>
            <a:off x="12382500" y="6079330"/>
            <a:ext cx="757238" cy="757238"/>
          </a:xfrm>
          <a:prstGeom prst="rect">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160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149</a:t>
            </a:r>
          </a:p>
        </p:txBody>
      </p:sp>
      <p:sp>
        <p:nvSpPr>
          <p:cNvPr id="14" name="Rectangle 13"/>
          <p:cNvSpPr/>
          <p:nvPr userDrawn="1"/>
        </p:nvSpPr>
        <p:spPr>
          <a:xfrm>
            <a:off x="12382500" y="4340338"/>
            <a:ext cx="757238" cy="757238"/>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244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121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32</a:t>
            </a:r>
          </a:p>
        </p:txBody>
      </p:sp>
      <p:sp>
        <p:nvSpPr>
          <p:cNvPr id="15" name="Rectangle 14"/>
          <p:cNvSpPr/>
          <p:nvPr userDrawn="1"/>
        </p:nvSpPr>
        <p:spPr>
          <a:xfrm>
            <a:off x="12382500" y="5209834"/>
            <a:ext cx="757238" cy="757238"/>
          </a:xfrm>
          <a:prstGeom prst="rect">
            <a:avLst/>
          </a:prstGeom>
          <a:solidFill>
            <a:srgbClr val="543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otham Book" charset="0"/>
                <a:ea typeface="Gotham Book" charset="0"/>
                <a:cs typeface="Gotham Book" charset="0"/>
              </a:rPr>
              <a:t>148</a:t>
            </a:r>
          </a:p>
        </p:txBody>
      </p:sp>
      <p:sp>
        <p:nvSpPr>
          <p:cNvPr id="16" name="TextBox 15"/>
          <p:cNvSpPr txBox="1"/>
          <p:nvPr userDrawn="1"/>
        </p:nvSpPr>
        <p:spPr>
          <a:xfrm rot="16200000">
            <a:off x="-3425503" y="1956580"/>
            <a:ext cx="4235225" cy="307777"/>
          </a:xfrm>
          <a:prstGeom prst="rect">
            <a:avLst/>
          </a:prstGeom>
          <a:noFill/>
        </p:spPr>
        <p:txBody>
          <a:bodyPr wrap="square" rtlCol="0">
            <a:spAutoFit/>
          </a:bodyPr>
          <a:lstStyle/>
          <a:p>
            <a:pPr algn="ctr"/>
            <a:r>
              <a:rPr lang="en-US" sz="1400" dirty="0">
                <a:solidFill>
                  <a:srgbClr val="898B8E"/>
                </a:solidFill>
                <a:latin typeface="Gotham Book" charset="0"/>
                <a:ea typeface="Gotham Book" charset="0"/>
                <a:cs typeface="Gotham Book" charset="0"/>
              </a:rPr>
              <a:t>Primary</a:t>
            </a:r>
          </a:p>
        </p:txBody>
      </p:sp>
      <p:sp>
        <p:nvSpPr>
          <p:cNvPr id="17" name="TextBox 16"/>
          <p:cNvSpPr txBox="1"/>
          <p:nvPr userDrawn="1"/>
        </p:nvSpPr>
        <p:spPr>
          <a:xfrm rot="16200000">
            <a:off x="-1874167" y="5434563"/>
            <a:ext cx="1132554" cy="307777"/>
          </a:xfrm>
          <a:prstGeom prst="rect">
            <a:avLst/>
          </a:prstGeom>
          <a:noFill/>
        </p:spPr>
        <p:txBody>
          <a:bodyPr wrap="none" rtlCol="0">
            <a:spAutoFit/>
          </a:bodyPr>
          <a:lstStyle/>
          <a:p>
            <a:r>
              <a:rPr lang="en-US" sz="1400" dirty="0">
                <a:solidFill>
                  <a:srgbClr val="898B8E"/>
                </a:solidFill>
                <a:latin typeface="Gotham Book" charset="0"/>
                <a:ea typeface="Gotham Book" charset="0"/>
                <a:cs typeface="Gotham Book" charset="0"/>
              </a:rPr>
              <a:t>Secondary</a:t>
            </a:r>
          </a:p>
        </p:txBody>
      </p:sp>
      <p:sp>
        <p:nvSpPr>
          <p:cNvPr id="18" name="TextBox 17"/>
          <p:cNvSpPr txBox="1"/>
          <p:nvPr userDrawn="1"/>
        </p:nvSpPr>
        <p:spPr>
          <a:xfrm rot="5400000">
            <a:off x="10044169" y="3260823"/>
            <a:ext cx="6843712" cy="307777"/>
          </a:xfrm>
          <a:prstGeom prst="rect">
            <a:avLst/>
          </a:prstGeom>
          <a:noFill/>
        </p:spPr>
        <p:txBody>
          <a:bodyPr wrap="square" rtlCol="0">
            <a:spAutoFit/>
          </a:bodyPr>
          <a:lstStyle/>
          <a:p>
            <a:pPr algn="ctr"/>
            <a:r>
              <a:rPr lang="en-US" sz="1400" dirty="0">
                <a:solidFill>
                  <a:srgbClr val="898B8E"/>
                </a:solidFill>
                <a:latin typeface="Gotham Book" charset="0"/>
                <a:ea typeface="Gotham Book" charset="0"/>
                <a:cs typeface="Gotham Book" charset="0"/>
              </a:rPr>
              <a:t>Tertiary</a:t>
            </a:r>
          </a:p>
        </p:txBody>
      </p:sp>
      <p:cxnSp>
        <p:nvCxnSpPr>
          <p:cNvPr id="19" name="Straight Connector 18"/>
          <p:cNvCxnSpPr/>
          <p:nvPr userDrawn="1"/>
        </p:nvCxnSpPr>
        <p:spPr>
          <a:xfrm>
            <a:off x="-1300162" y="0"/>
            <a:ext cx="0" cy="1626733"/>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300162" y="2601346"/>
            <a:ext cx="0" cy="1626733"/>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3439776" y="0"/>
            <a:ext cx="0" cy="3014663"/>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3439776" y="3843337"/>
            <a:ext cx="0" cy="3014663"/>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15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 Option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3722" y="2817625"/>
            <a:ext cx="4554279" cy="1095159"/>
          </a:xfrm>
        </p:spPr>
        <p:txBody>
          <a:bodyPr anchor="ctr">
            <a:noAutofit/>
          </a:bodyPr>
          <a:lstStyle>
            <a:lvl1pPr marL="0" indent="0" algn="l">
              <a:buNone/>
              <a:defRPr sz="3200" b="0">
                <a:solidFill>
                  <a:srgbClr val="FFFFFF"/>
                </a:solidFill>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40" name="Straight Connector 39"/>
          <p:cNvCxnSpPr/>
          <p:nvPr userDrawn="1"/>
        </p:nvCxnSpPr>
        <p:spPr>
          <a:xfrm>
            <a:off x="5953776" y="2922837"/>
            <a:ext cx="0" cy="89017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5ED65566-FD9B-4787-80AB-ABA83F6DB1A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59023" y="5113490"/>
            <a:ext cx="2787579" cy="1547316"/>
          </a:xfrm>
          <a:prstGeom prst="rect">
            <a:avLst/>
          </a:prstGeom>
        </p:spPr>
      </p:pic>
    </p:spTree>
    <p:extLst>
      <p:ext uri="{BB962C8B-B14F-4D97-AF65-F5344CB8AC3E}">
        <p14:creationId xmlns:p14="http://schemas.microsoft.com/office/powerpoint/2010/main" val="210106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with W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5545" y="370801"/>
            <a:ext cx="10694620" cy="861236"/>
          </a:xfrm>
        </p:spPr>
        <p:txBody>
          <a:bodyPr/>
          <a:lstStyle>
            <a:lvl1pPr>
              <a:defRPr>
                <a:solidFill>
                  <a:schemeClr val="accent3"/>
                </a:solidFill>
              </a:defRPr>
            </a:lvl1pPr>
          </a:lstStyle>
          <a:p>
            <a:r>
              <a:rPr lang="en-US" dirty="0"/>
              <a:t>Click to edit master title style</a:t>
            </a:r>
          </a:p>
        </p:txBody>
      </p:sp>
      <p:sp>
        <p:nvSpPr>
          <p:cNvPr id="4" name="Footer Placeholder 3"/>
          <p:cNvSpPr>
            <a:spLocks noGrp="1"/>
          </p:cNvSpPr>
          <p:nvPr>
            <p:ph type="ftr" sz="quarter" idx="11"/>
          </p:nvPr>
        </p:nvSpPr>
        <p:spPr>
          <a:xfrm>
            <a:off x="765545" y="6356351"/>
            <a:ext cx="9260959" cy="365125"/>
          </a:xfrm>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5081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67942C-5CD3-4DC9-AB5B-B440770E0425}"/>
              </a:ext>
            </a:extLst>
          </p:cNvPr>
          <p:cNvPicPr>
            <a:picLocks noChangeAspect="1"/>
          </p:cNvPicPr>
          <p:nvPr/>
        </p:nvPicPr>
        <p:blipFill>
          <a:blip r:embed="rId8"/>
          <a:stretch>
            <a:fillRect/>
          </a:stretch>
        </p:blipFill>
        <p:spPr>
          <a:xfrm>
            <a:off x="10635975" y="5949278"/>
            <a:ext cx="1325673" cy="665877"/>
          </a:xfrm>
          <a:prstGeom prst="rect">
            <a:avLst/>
          </a:prstGeom>
        </p:spPr>
      </p:pic>
      <p:sp>
        <p:nvSpPr>
          <p:cNvPr id="2" name="Title Placeholder 1"/>
          <p:cNvSpPr>
            <a:spLocks noGrp="1"/>
          </p:cNvSpPr>
          <p:nvPr>
            <p:ph type="title"/>
          </p:nvPr>
        </p:nvSpPr>
        <p:spPr>
          <a:xfrm>
            <a:off x="765543" y="321340"/>
            <a:ext cx="10951535" cy="861348"/>
          </a:xfrm>
          <a:prstGeom prst="rect">
            <a:avLst/>
          </a:prstGeom>
        </p:spPr>
        <p:txBody>
          <a:bodyPr vert="horz" lIns="0" tIns="0" rIns="0" bIns="0" rtlCol="0" anchor="b">
            <a:norm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765543" y="1710583"/>
            <a:ext cx="10951535" cy="444511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3"/>
          </p:nvPr>
        </p:nvSpPr>
        <p:spPr>
          <a:xfrm>
            <a:off x="765543" y="6237288"/>
            <a:ext cx="9686263" cy="415925"/>
          </a:xfrm>
          <a:prstGeom prst="rect">
            <a:avLst/>
          </a:prstGeom>
        </p:spPr>
        <p:txBody>
          <a:bodyPr vert="horz" lIns="0" tIns="0" rIns="0" bIns="0" rtlCol="0" anchor="ctr"/>
          <a:lstStyle>
            <a:lvl1pPr algn="l">
              <a:defRPr sz="900">
                <a:solidFill>
                  <a:schemeClr val="tx1">
                    <a:tint val="75000"/>
                  </a:schemeClr>
                </a:solidFill>
                <a:latin typeface="+mn-lt"/>
              </a:defRPr>
            </a:lvl1pPr>
          </a:lstStyle>
          <a:p>
            <a:endParaRPr lang="en-GB" dirty="0"/>
          </a:p>
        </p:txBody>
      </p:sp>
      <p:sp>
        <p:nvSpPr>
          <p:cNvPr id="6" name="Rectangle 5"/>
          <p:cNvSpPr/>
          <p:nvPr/>
        </p:nvSpPr>
        <p:spPr>
          <a:xfrm>
            <a:off x="622407" y="0"/>
            <a:ext cx="36000" cy="1108800"/>
          </a:xfrm>
          <a:prstGeom prst="rect">
            <a:avLst/>
          </a:prstGeom>
          <a:solidFill>
            <a:srgbClr val="78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a:ea typeface="Gotham Book" charset="0"/>
              <a:cs typeface="Calibri" panose="020F0502020204030204" pitchFamily="34" charset="0"/>
            </a:endParaRPr>
          </a:p>
        </p:txBody>
      </p:sp>
      <p:sp>
        <p:nvSpPr>
          <p:cNvPr id="7" name="Freeform 6"/>
          <p:cNvSpPr>
            <a:spLocks noEditPoints="1"/>
          </p:cNvSpPr>
          <p:nvPr/>
        </p:nvSpPr>
        <p:spPr bwMode="auto">
          <a:xfrm>
            <a:off x="0" y="0"/>
            <a:ext cx="5804770" cy="6857999"/>
          </a:xfrm>
          <a:custGeom>
            <a:avLst/>
            <a:gdLst>
              <a:gd name="T0" fmla="*/ 873 w 1207"/>
              <a:gd name="T1" fmla="*/ 1354 h 1426"/>
              <a:gd name="T2" fmla="*/ 745 w 1207"/>
              <a:gd name="T3" fmla="*/ 1416 h 1426"/>
              <a:gd name="T4" fmla="*/ 581 w 1207"/>
              <a:gd name="T5" fmla="*/ 1376 h 1426"/>
              <a:gd name="T6" fmla="*/ 479 w 1207"/>
              <a:gd name="T7" fmla="*/ 1257 h 1426"/>
              <a:gd name="T8" fmla="*/ 423 w 1207"/>
              <a:gd name="T9" fmla="*/ 1087 h 1426"/>
              <a:gd name="T10" fmla="*/ 433 w 1207"/>
              <a:gd name="T11" fmla="*/ 773 h 1426"/>
              <a:gd name="T12" fmla="*/ 505 w 1207"/>
              <a:gd name="T13" fmla="*/ 599 h 1426"/>
              <a:gd name="T14" fmla="*/ 639 w 1207"/>
              <a:gd name="T15" fmla="*/ 453 h 1426"/>
              <a:gd name="T16" fmla="*/ 817 w 1207"/>
              <a:gd name="T17" fmla="*/ 364 h 1426"/>
              <a:gd name="T18" fmla="*/ 955 w 1207"/>
              <a:gd name="T19" fmla="*/ 292 h 1426"/>
              <a:gd name="T20" fmla="*/ 1069 w 1207"/>
              <a:gd name="T21" fmla="*/ 150 h 1426"/>
              <a:gd name="T22" fmla="*/ 1143 w 1207"/>
              <a:gd name="T23" fmla="*/ 54 h 1426"/>
              <a:gd name="T24" fmla="*/ 1181 w 1207"/>
              <a:gd name="T25" fmla="*/ 152 h 1426"/>
              <a:gd name="T26" fmla="*/ 1177 w 1207"/>
              <a:gd name="T27" fmla="*/ 276 h 1426"/>
              <a:gd name="T28" fmla="*/ 1135 w 1207"/>
              <a:gd name="T29" fmla="*/ 372 h 1426"/>
              <a:gd name="T30" fmla="*/ 1041 w 1207"/>
              <a:gd name="T31" fmla="*/ 455 h 1426"/>
              <a:gd name="T32" fmla="*/ 923 w 1207"/>
              <a:gd name="T33" fmla="*/ 491 h 1426"/>
              <a:gd name="T34" fmla="*/ 845 w 1207"/>
              <a:gd name="T35" fmla="*/ 491 h 1426"/>
              <a:gd name="T36" fmla="*/ 1029 w 1207"/>
              <a:gd name="T37" fmla="*/ 513 h 1426"/>
              <a:gd name="T38" fmla="*/ 1141 w 1207"/>
              <a:gd name="T39" fmla="*/ 447 h 1426"/>
              <a:gd name="T40" fmla="*/ 1201 w 1207"/>
              <a:gd name="T41" fmla="*/ 370 h 1426"/>
              <a:gd name="T42" fmla="*/ 1201 w 1207"/>
              <a:gd name="T43" fmla="*/ 473 h 1426"/>
              <a:gd name="T44" fmla="*/ 1147 w 1207"/>
              <a:gd name="T45" fmla="*/ 581 h 1426"/>
              <a:gd name="T46" fmla="*/ 1065 w 1207"/>
              <a:gd name="T47" fmla="*/ 643 h 1426"/>
              <a:gd name="T48" fmla="*/ 935 w 1207"/>
              <a:gd name="T49" fmla="*/ 665 h 1426"/>
              <a:gd name="T50" fmla="*/ 807 w 1207"/>
              <a:gd name="T51" fmla="*/ 627 h 1426"/>
              <a:gd name="T52" fmla="*/ 759 w 1207"/>
              <a:gd name="T53" fmla="*/ 597 h 1426"/>
              <a:gd name="T54" fmla="*/ 841 w 1207"/>
              <a:gd name="T55" fmla="*/ 705 h 1426"/>
              <a:gd name="T56" fmla="*/ 961 w 1207"/>
              <a:gd name="T57" fmla="*/ 751 h 1426"/>
              <a:gd name="T58" fmla="*/ 1113 w 1207"/>
              <a:gd name="T59" fmla="*/ 719 h 1426"/>
              <a:gd name="T60" fmla="*/ 1173 w 1207"/>
              <a:gd name="T61" fmla="*/ 685 h 1426"/>
              <a:gd name="T62" fmla="*/ 1147 w 1207"/>
              <a:gd name="T63" fmla="*/ 797 h 1426"/>
              <a:gd name="T64" fmla="*/ 1067 w 1207"/>
              <a:gd name="T65" fmla="*/ 899 h 1426"/>
              <a:gd name="T66" fmla="*/ 947 w 1207"/>
              <a:gd name="T67" fmla="*/ 929 h 1426"/>
              <a:gd name="T68" fmla="*/ 791 w 1207"/>
              <a:gd name="T69" fmla="*/ 887 h 1426"/>
              <a:gd name="T70" fmla="*/ 671 w 1207"/>
              <a:gd name="T71" fmla="*/ 741 h 1426"/>
              <a:gd name="T72" fmla="*/ 657 w 1207"/>
              <a:gd name="T73" fmla="*/ 751 h 1426"/>
              <a:gd name="T74" fmla="*/ 693 w 1207"/>
              <a:gd name="T75" fmla="*/ 859 h 1426"/>
              <a:gd name="T76" fmla="*/ 815 w 1207"/>
              <a:gd name="T77" fmla="*/ 985 h 1426"/>
              <a:gd name="T78" fmla="*/ 1025 w 1207"/>
              <a:gd name="T79" fmla="*/ 1035 h 1426"/>
              <a:gd name="T80" fmla="*/ 1063 w 1207"/>
              <a:gd name="T81" fmla="*/ 1077 h 1426"/>
              <a:gd name="T82" fmla="*/ 947 w 1207"/>
              <a:gd name="T83" fmla="*/ 1151 h 1426"/>
              <a:gd name="T84" fmla="*/ 807 w 1207"/>
              <a:gd name="T85" fmla="*/ 1165 h 1426"/>
              <a:gd name="T86" fmla="*/ 697 w 1207"/>
              <a:gd name="T87" fmla="*/ 1125 h 1426"/>
              <a:gd name="T88" fmla="*/ 593 w 1207"/>
              <a:gd name="T89" fmla="*/ 1027 h 1426"/>
              <a:gd name="T90" fmla="*/ 551 w 1207"/>
              <a:gd name="T91" fmla="*/ 887 h 1426"/>
              <a:gd name="T92" fmla="*/ 559 w 1207"/>
              <a:gd name="T93" fmla="*/ 1001 h 1426"/>
              <a:gd name="T94" fmla="*/ 627 w 1207"/>
              <a:gd name="T95" fmla="*/ 1163 h 1426"/>
              <a:gd name="T96" fmla="*/ 733 w 1207"/>
              <a:gd name="T97" fmla="*/ 1247 h 1426"/>
              <a:gd name="T98" fmla="*/ 863 w 1207"/>
              <a:gd name="T99" fmla="*/ 1271 h 1426"/>
              <a:gd name="T100" fmla="*/ 533 w 1207"/>
              <a:gd name="T101" fmla="*/ 1400 h 1426"/>
              <a:gd name="T102" fmla="*/ 415 w 1207"/>
              <a:gd name="T103" fmla="*/ 1227 h 1426"/>
              <a:gd name="T104" fmla="*/ 371 w 1207"/>
              <a:gd name="T105" fmla="*/ 1023 h 1426"/>
              <a:gd name="T106" fmla="*/ 362 w 1207"/>
              <a:gd name="T107" fmla="*/ 997 h 1426"/>
              <a:gd name="T108" fmla="*/ 274 w 1207"/>
              <a:gd name="T109" fmla="*/ 1223 h 1426"/>
              <a:gd name="T110" fmla="*/ 90 w 1207"/>
              <a:gd name="T111" fmla="*/ 1388 h 1426"/>
              <a:gd name="T112" fmla="*/ 136 w 1207"/>
              <a:gd name="T113" fmla="*/ 1422 h 1426"/>
              <a:gd name="T114" fmla="*/ 280 w 1207"/>
              <a:gd name="T115" fmla="*/ 1374 h 1426"/>
              <a:gd name="T116" fmla="*/ 352 w 1207"/>
              <a:gd name="T117" fmla="*/ 1243 h 1426"/>
              <a:gd name="T118" fmla="*/ 373 w 1207"/>
              <a:gd name="T119" fmla="*/ 1338 h 1426"/>
              <a:gd name="T120" fmla="*/ 451 w 1207"/>
              <a:gd name="T121" fmla="*/ 141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7" h="1426">
                <a:moveTo>
                  <a:pt x="931" y="1255"/>
                </a:moveTo>
                <a:lnTo>
                  <a:pt x="931" y="1255"/>
                </a:lnTo>
                <a:lnTo>
                  <a:pt x="921" y="1283"/>
                </a:lnTo>
                <a:lnTo>
                  <a:pt x="909" y="1308"/>
                </a:lnTo>
                <a:lnTo>
                  <a:pt x="893" y="1332"/>
                </a:lnTo>
                <a:lnTo>
                  <a:pt x="873" y="1354"/>
                </a:lnTo>
                <a:lnTo>
                  <a:pt x="851" y="1372"/>
                </a:lnTo>
                <a:lnTo>
                  <a:pt x="827" y="1388"/>
                </a:lnTo>
                <a:lnTo>
                  <a:pt x="801" y="1400"/>
                </a:lnTo>
                <a:lnTo>
                  <a:pt x="773" y="1410"/>
                </a:lnTo>
                <a:lnTo>
                  <a:pt x="773" y="1410"/>
                </a:lnTo>
                <a:lnTo>
                  <a:pt x="745" y="1416"/>
                </a:lnTo>
                <a:lnTo>
                  <a:pt x="717" y="1418"/>
                </a:lnTo>
                <a:lnTo>
                  <a:pt x="687" y="1416"/>
                </a:lnTo>
                <a:lnTo>
                  <a:pt x="659" y="1412"/>
                </a:lnTo>
                <a:lnTo>
                  <a:pt x="633" y="1404"/>
                </a:lnTo>
                <a:lnTo>
                  <a:pt x="607" y="1390"/>
                </a:lnTo>
                <a:lnTo>
                  <a:pt x="581" y="1376"/>
                </a:lnTo>
                <a:lnTo>
                  <a:pt x="559" y="1356"/>
                </a:lnTo>
                <a:lnTo>
                  <a:pt x="559" y="1356"/>
                </a:lnTo>
                <a:lnTo>
                  <a:pt x="537" y="1334"/>
                </a:lnTo>
                <a:lnTo>
                  <a:pt x="515" y="1310"/>
                </a:lnTo>
                <a:lnTo>
                  <a:pt x="497" y="1285"/>
                </a:lnTo>
                <a:lnTo>
                  <a:pt x="479" y="1257"/>
                </a:lnTo>
                <a:lnTo>
                  <a:pt x="465" y="1229"/>
                </a:lnTo>
                <a:lnTo>
                  <a:pt x="453" y="1199"/>
                </a:lnTo>
                <a:lnTo>
                  <a:pt x="441" y="1169"/>
                </a:lnTo>
                <a:lnTo>
                  <a:pt x="433" y="1139"/>
                </a:lnTo>
                <a:lnTo>
                  <a:pt x="433" y="1139"/>
                </a:lnTo>
                <a:lnTo>
                  <a:pt x="423" y="1087"/>
                </a:lnTo>
                <a:lnTo>
                  <a:pt x="415" y="1033"/>
                </a:lnTo>
                <a:lnTo>
                  <a:pt x="411" y="981"/>
                </a:lnTo>
                <a:lnTo>
                  <a:pt x="411" y="929"/>
                </a:lnTo>
                <a:lnTo>
                  <a:pt x="415" y="877"/>
                </a:lnTo>
                <a:lnTo>
                  <a:pt x="423" y="825"/>
                </a:lnTo>
                <a:lnTo>
                  <a:pt x="433" y="773"/>
                </a:lnTo>
                <a:lnTo>
                  <a:pt x="447" y="721"/>
                </a:lnTo>
                <a:lnTo>
                  <a:pt x="447" y="721"/>
                </a:lnTo>
                <a:lnTo>
                  <a:pt x="459" y="689"/>
                </a:lnTo>
                <a:lnTo>
                  <a:pt x="473" y="659"/>
                </a:lnTo>
                <a:lnTo>
                  <a:pt x="487" y="629"/>
                </a:lnTo>
                <a:lnTo>
                  <a:pt x="505" y="599"/>
                </a:lnTo>
                <a:lnTo>
                  <a:pt x="523" y="571"/>
                </a:lnTo>
                <a:lnTo>
                  <a:pt x="543" y="545"/>
                </a:lnTo>
                <a:lnTo>
                  <a:pt x="565" y="519"/>
                </a:lnTo>
                <a:lnTo>
                  <a:pt x="587" y="495"/>
                </a:lnTo>
                <a:lnTo>
                  <a:pt x="613" y="473"/>
                </a:lnTo>
                <a:lnTo>
                  <a:pt x="639" y="453"/>
                </a:lnTo>
                <a:lnTo>
                  <a:pt x="665" y="433"/>
                </a:lnTo>
                <a:lnTo>
                  <a:pt x="693" y="416"/>
                </a:lnTo>
                <a:lnTo>
                  <a:pt x="723" y="400"/>
                </a:lnTo>
                <a:lnTo>
                  <a:pt x="753" y="386"/>
                </a:lnTo>
                <a:lnTo>
                  <a:pt x="785" y="374"/>
                </a:lnTo>
                <a:lnTo>
                  <a:pt x="817" y="364"/>
                </a:lnTo>
                <a:lnTo>
                  <a:pt x="817" y="364"/>
                </a:lnTo>
                <a:lnTo>
                  <a:pt x="847" y="354"/>
                </a:lnTo>
                <a:lnTo>
                  <a:pt x="877" y="342"/>
                </a:lnTo>
                <a:lnTo>
                  <a:pt x="905" y="328"/>
                </a:lnTo>
                <a:lnTo>
                  <a:pt x="931" y="310"/>
                </a:lnTo>
                <a:lnTo>
                  <a:pt x="955" y="292"/>
                </a:lnTo>
                <a:lnTo>
                  <a:pt x="979" y="272"/>
                </a:lnTo>
                <a:lnTo>
                  <a:pt x="1001" y="252"/>
                </a:lnTo>
                <a:lnTo>
                  <a:pt x="1021" y="228"/>
                </a:lnTo>
                <a:lnTo>
                  <a:pt x="1039" y="204"/>
                </a:lnTo>
                <a:lnTo>
                  <a:pt x="1055" y="178"/>
                </a:lnTo>
                <a:lnTo>
                  <a:pt x="1069" y="150"/>
                </a:lnTo>
                <a:lnTo>
                  <a:pt x="1081" y="122"/>
                </a:lnTo>
                <a:lnTo>
                  <a:pt x="1091" y="92"/>
                </a:lnTo>
                <a:lnTo>
                  <a:pt x="1099" y="62"/>
                </a:lnTo>
                <a:lnTo>
                  <a:pt x="1105" y="32"/>
                </a:lnTo>
                <a:lnTo>
                  <a:pt x="1109" y="0"/>
                </a:lnTo>
                <a:lnTo>
                  <a:pt x="1143" y="54"/>
                </a:lnTo>
                <a:lnTo>
                  <a:pt x="1143" y="54"/>
                </a:lnTo>
                <a:lnTo>
                  <a:pt x="1153" y="74"/>
                </a:lnTo>
                <a:lnTo>
                  <a:pt x="1163" y="92"/>
                </a:lnTo>
                <a:lnTo>
                  <a:pt x="1169" y="112"/>
                </a:lnTo>
                <a:lnTo>
                  <a:pt x="1177" y="132"/>
                </a:lnTo>
                <a:lnTo>
                  <a:pt x="1181" y="152"/>
                </a:lnTo>
                <a:lnTo>
                  <a:pt x="1183" y="172"/>
                </a:lnTo>
                <a:lnTo>
                  <a:pt x="1185" y="194"/>
                </a:lnTo>
                <a:lnTo>
                  <a:pt x="1185" y="214"/>
                </a:lnTo>
                <a:lnTo>
                  <a:pt x="1185" y="236"/>
                </a:lnTo>
                <a:lnTo>
                  <a:pt x="1181" y="256"/>
                </a:lnTo>
                <a:lnTo>
                  <a:pt x="1177" y="276"/>
                </a:lnTo>
                <a:lnTo>
                  <a:pt x="1171" y="296"/>
                </a:lnTo>
                <a:lnTo>
                  <a:pt x="1165" y="316"/>
                </a:lnTo>
                <a:lnTo>
                  <a:pt x="1155" y="334"/>
                </a:lnTo>
                <a:lnTo>
                  <a:pt x="1145" y="354"/>
                </a:lnTo>
                <a:lnTo>
                  <a:pt x="1135" y="372"/>
                </a:lnTo>
                <a:lnTo>
                  <a:pt x="1135" y="372"/>
                </a:lnTo>
                <a:lnTo>
                  <a:pt x="1121" y="388"/>
                </a:lnTo>
                <a:lnTo>
                  <a:pt x="1107" y="404"/>
                </a:lnTo>
                <a:lnTo>
                  <a:pt x="1093" y="420"/>
                </a:lnTo>
                <a:lnTo>
                  <a:pt x="1077" y="432"/>
                </a:lnTo>
                <a:lnTo>
                  <a:pt x="1059" y="443"/>
                </a:lnTo>
                <a:lnTo>
                  <a:pt x="1041" y="455"/>
                </a:lnTo>
                <a:lnTo>
                  <a:pt x="1023" y="465"/>
                </a:lnTo>
                <a:lnTo>
                  <a:pt x="1005" y="473"/>
                </a:lnTo>
                <a:lnTo>
                  <a:pt x="985" y="479"/>
                </a:lnTo>
                <a:lnTo>
                  <a:pt x="965" y="485"/>
                </a:lnTo>
                <a:lnTo>
                  <a:pt x="945" y="489"/>
                </a:lnTo>
                <a:lnTo>
                  <a:pt x="923" y="491"/>
                </a:lnTo>
                <a:lnTo>
                  <a:pt x="903" y="493"/>
                </a:lnTo>
                <a:lnTo>
                  <a:pt x="881" y="493"/>
                </a:lnTo>
                <a:lnTo>
                  <a:pt x="861" y="491"/>
                </a:lnTo>
                <a:lnTo>
                  <a:pt x="839" y="487"/>
                </a:lnTo>
                <a:lnTo>
                  <a:pt x="845" y="491"/>
                </a:lnTo>
                <a:lnTo>
                  <a:pt x="845" y="491"/>
                </a:lnTo>
                <a:lnTo>
                  <a:pt x="875" y="505"/>
                </a:lnTo>
                <a:lnTo>
                  <a:pt x="905" y="513"/>
                </a:lnTo>
                <a:lnTo>
                  <a:pt x="935" y="519"/>
                </a:lnTo>
                <a:lnTo>
                  <a:pt x="967" y="521"/>
                </a:lnTo>
                <a:lnTo>
                  <a:pt x="999" y="519"/>
                </a:lnTo>
                <a:lnTo>
                  <a:pt x="1029" y="513"/>
                </a:lnTo>
                <a:lnTo>
                  <a:pt x="1059" y="503"/>
                </a:lnTo>
                <a:lnTo>
                  <a:pt x="1087" y="489"/>
                </a:lnTo>
                <a:lnTo>
                  <a:pt x="1087" y="489"/>
                </a:lnTo>
                <a:lnTo>
                  <a:pt x="1107" y="475"/>
                </a:lnTo>
                <a:lnTo>
                  <a:pt x="1125" y="461"/>
                </a:lnTo>
                <a:lnTo>
                  <a:pt x="1141" y="447"/>
                </a:lnTo>
                <a:lnTo>
                  <a:pt x="1155" y="430"/>
                </a:lnTo>
                <a:lnTo>
                  <a:pt x="1169" y="412"/>
                </a:lnTo>
                <a:lnTo>
                  <a:pt x="1181" y="392"/>
                </a:lnTo>
                <a:lnTo>
                  <a:pt x="1191" y="372"/>
                </a:lnTo>
                <a:lnTo>
                  <a:pt x="1199" y="352"/>
                </a:lnTo>
                <a:lnTo>
                  <a:pt x="1201" y="370"/>
                </a:lnTo>
                <a:lnTo>
                  <a:pt x="1201" y="370"/>
                </a:lnTo>
                <a:lnTo>
                  <a:pt x="1205" y="390"/>
                </a:lnTo>
                <a:lnTo>
                  <a:pt x="1207" y="412"/>
                </a:lnTo>
                <a:lnTo>
                  <a:pt x="1207" y="432"/>
                </a:lnTo>
                <a:lnTo>
                  <a:pt x="1205" y="453"/>
                </a:lnTo>
                <a:lnTo>
                  <a:pt x="1201" y="473"/>
                </a:lnTo>
                <a:lnTo>
                  <a:pt x="1197" y="493"/>
                </a:lnTo>
                <a:lnTo>
                  <a:pt x="1189" y="511"/>
                </a:lnTo>
                <a:lnTo>
                  <a:pt x="1181" y="529"/>
                </a:lnTo>
                <a:lnTo>
                  <a:pt x="1171" y="547"/>
                </a:lnTo>
                <a:lnTo>
                  <a:pt x="1161" y="565"/>
                </a:lnTo>
                <a:lnTo>
                  <a:pt x="1147" y="581"/>
                </a:lnTo>
                <a:lnTo>
                  <a:pt x="1133" y="595"/>
                </a:lnTo>
                <a:lnTo>
                  <a:pt x="1119" y="609"/>
                </a:lnTo>
                <a:lnTo>
                  <a:pt x="1101" y="623"/>
                </a:lnTo>
                <a:lnTo>
                  <a:pt x="1085" y="633"/>
                </a:lnTo>
                <a:lnTo>
                  <a:pt x="1065" y="643"/>
                </a:lnTo>
                <a:lnTo>
                  <a:pt x="1065" y="643"/>
                </a:lnTo>
                <a:lnTo>
                  <a:pt x="1045" y="653"/>
                </a:lnTo>
                <a:lnTo>
                  <a:pt x="1025" y="659"/>
                </a:lnTo>
                <a:lnTo>
                  <a:pt x="1003" y="663"/>
                </a:lnTo>
                <a:lnTo>
                  <a:pt x="979" y="665"/>
                </a:lnTo>
                <a:lnTo>
                  <a:pt x="957" y="665"/>
                </a:lnTo>
                <a:lnTo>
                  <a:pt x="935" y="665"/>
                </a:lnTo>
                <a:lnTo>
                  <a:pt x="911" y="663"/>
                </a:lnTo>
                <a:lnTo>
                  <a:pt x="889" y="657"/>
                </a:lnTo>
                <a:lnTo>
                  <a:pt x="867" y="653"/>
                </a:lnTo>
                <a:lnTo>
                  <a:pt x="845" y="645"/>
                </a:lnTo>
                <a:lnTo>
                  <a:pt x="825" y="637"/>
                </a:lnTo>
                <a:lnTo>
                  <a:pt x="807" y="627"/>
                </a:lnTo>
                <a:lnTo>
                  <a:pt x="791" y="615"/>
                </a:lnTo>
                <a:lnTo>
                  <a:pt x="775" y="603"/>
                </a:lnTo>
                <a:lnTo>
                  <a:pt x="761" y="591"/>
                </a:lnTo>
                <a:lnTo>
                  <a:pt x="751" y="575"/>
                </a:lnTo>
                <a:lnTo>
                  <a:pt x="751" y="575"/>
                </a:lnTo>
                <a:lnTo>
                  <a:pt x="759" y="597"/>
                </a:lnTo>
                <a:lnTo>
                  <a:pt x="769" y="621"/>
                </a:lnTo>
                <a:lnTo>
                  <a:pt x="787" y="649"/>
                </a:lnTo>
                <a:lnTo>
                  <a:pt x="799" y="663"/>
                </a:lnTo>
                <a:lnTo>
                  <a:pt x="811" y="679"/>
                </a:lnTo>
                <a:lnTo>
                  <a:pt x="825" y="693"/>
                </a:lnTo>
                <a:lnTo>
                  <a:pt x="841" y="705"/>
                </a:lnTo>
                <a:lnTo>
                  <a:pt x="861" y="719"/>
                </a:lnTo>
                <a:lnTo>
                  <a:pt x="881" y="729"/>
                </a:lnTo>
                <a:lnTo>
                  <a:pt x="903" y="739"/>
                </a:lnTo>
                <a:lnTo>
                  <a:pt x="929" y="745"/>
                </a:lnTo>
                <a:lnTo>
                  <a:pt x="929" y="745"/>
                </a:lnTo>
                <a:lnTo>
                  <a:pt x="961" y="751"/>
                </a:lnTo>
                <a:lnTo>
                  <a:pt x="995" y="751"/>
                </a:lnTo>
                <a:lnTo>
                  <a:pt x="1031" y="747"/>
                </a:lnTo>
                <a:lnTo>
                  <a:pt x="1065" y="739"/>
                </a:lnTo>
                <a:lnTo>
                  <a:pt x="1081" y="733"/>
                </a:lnTo>
                <a:lnTo>
                  <a:pt x="1097" y="727"/>
                </a:lnTo>
                <a:lnTo>
                  <a:pt x="1113" y="719"/>
                </a:lnTo>
                <a:lnTo>
                  <a:pt x="1127" y="709"/>
                </a:lnTo>
                <a:lnTo>
                  <a:pt x="1141" y="699"/>
                </a:lnTo>
                <a:lnTo>
                  <a:pt x="1153" y="687"/>
                </a:lnTo>
                <a:lnTo>
                  <a:pt x="1163" y="673"/>
                </a:lnTo>
                <a:lnTo>
                  <a:pt x="1173" y="659"/>
                </a:lnTo>
                <a:lnTo>
                  <a:pt x="1173" y="685"/>
                </a:lnTo>
                <a:lnTo>
                  <a:pt x="1173" y="685"/>
                </a:lnTo>
                <a:lnTo>
                  <a:pt x="1171" y="705"/>
                </a:lnTo>
                <a:lnTo>
                  <a:pt x="1169" y="725"/>
                </a:lnTo>
                <a:lnTo>
                  <a:pt x="1165" y="743"/>
                </a:lnTo>
                <a:lnTo>
                  <a:pt x="1161" y="763"/>
                </a:lnTo>
                <a:lnTo>
                  <a:pt x="1147" y="797"/>
                </a:lnTo>
                <a:lnTo>
                  <a:pt x="1131" y="829"/>
                </a:lnTo>
                <a:lnTo>
                  <a:pt x="1113" y="857"/>
                </a:lnTo>
                <a:lnTo>
                  <a:pt x="1103" y="869"/>
                </a:lnTo>
                <a:lnTo>
                  <a:pt x="1091" y="879"/>
                </a:lnTo>
                <a:lnTo>
                  <a:pt x="1079" y="889"/>
                </a:lnTo>
                <a:lnTo>
                  <a:pt x="1067" y="899"/>
                </a:lnTo>
                <a:lnTo>
                  <a:pt x="1053" y="907"/>
                </a:lnTo>
                <a:lnTo>
                  <a:pt x="1039" y="913"/>
                </a:lnTo>
                <a:lnTo>
                  <a:pt x="1039" y="913"/>
                </a:lnTo>
                <a:lnTo>
                  <a:pt x="1011" y="921"/>
                </a:lnTo>
                <a:lnTo>
                  <a:pt x="979" y="927"/>
                </a:lnTo>
                <a:lnTo>
                  <a:pt x="947" y="929"/>
                </a:lnTo>
                <a:lnTo>
                  <a:pt x="913" y="927"/>
                </a:lnTo>
                <a:lnTo>
                  <a:pt x="879" y="921"/>
                </a:lnTo>
                <a:lnTo>
                  <a:pt x="847" y="913"/>
                </a:lnTo>
                <a:lnTo>
                  <a:pt x="817" y="901"/>
                </a:lnTo>
                <a:lnTo>
                  <a:pt x="791" y="887"/>
                </a:lnTo>
                <a:lnTo>
                  <a:pt x="791" y="887"/>
                </a:lnTo>
                <a:lnTo>
                  <a:pt x="761" y="865"/>
                </a:lnTo>
                <a:lnTo>
                  <a:pt x="735" y="841"/>
                </a:lnTo>
                <a:lnTo>
                  <a:pt x="715" y="817"/>
                </a:lnTo>
                <a:lnTo>
                  <a:pt x="695" y="793"/>
                </a:lnTo>
                <a:lnTo>
                  <a:pt x="681" y="767"/>
                </a:lnTo>
                <a:lnTo>
                  <a:pt x="671" y="741"/>
                </a:lnTo>
                <a:lnTo>
                  <a:pt x="663" y="715"/>
                </a:lnTo>
                <a:lnTo>
                  <a:pt x="657" y="689"/>
                </a:lnTo>
                <a:lnTo>
                  <a:pt x="657" y="713"/>
                </a:lnTo>
                <a:lnTo>
                  <a:pt x="657" y="713"/>
                </a:lnTo>
                <a:lnTo>
                  <a:pt x="657" y="731"/>
                </a:lnTo>
                <a:lnTo>
                  <a:pt x="657" y="751"/>
                </a:lnTo>
                <a:lnTo>
                  <a:pt x="661" y="771"/>
                </a:lnTo>
                <a:lnTo>
                  <a:pt x="665" y="789"/>
                </a:lnTo>
                <a:lnTo>
                  <a:pt x="669" y="807"/>
                </a:lnTo>
                <a:lnTo>
                  <a:pt x="677" y="825"/>
                </a:lnTo>
                <a:lnTo>
                  <a:pt x="683" y="843"/>
                </a:lnTo>
                <a:lnTo>
                  <a:pt x="693" y="859"/>
                </a:lnTo>
                <a:lnTo>
                  <a:pt x="713" y="891"/>
                </a:lnTo>
                <a:lnTo>
                  <a:pt x="739" y="921"/>
                </a:lnTo>
                <a:lnTo>
                  <a:pt x="767" y="949"/>
                </a:lnTo>
                <a:lnTo>
                  <a:pt x="799" y="975"/>
                </a:lnTo>
                <a:lnTo>
                  <a:pt x="799" y="975"/>
                </a:lnTo>
                <a:lnTo>
                  <a:pt x="815" y="985"/>
                </a:lnTo>
                <a:lnTo>
                  <a:pt x="831" y="995"/>
                </a:lnTo>
                <a:lnTo>
                  <a:pt x="867" y="1011"/>
                </a:lnTo>
                <a:lnTo>
                  <a:pt x="905" y="1023"/>
                </a:lnTo>
                <a:lnTo>
                  <a:pt x="945" y="1031"/>
                </a:lnTo>
                <a:lnTo>
                  <a:pt x="985" y="1035"/>
                </a:lnTo>
                <a:lnTo>
                  <a:pt x="1025" y="1035"/>
                </a:lnTo>
                <a:lnTo>
                  <a:pt x="1065" y="1031"/>
                </a:lnTo>
                <a:lnTo>
                  <a:pt x="1103" y="1021"/>
                </a:lnTo>
                <a:lnTo>
                  <a:pt x="1091" y="1039"/>
                </a:lnTo>
                <a:lnTo>
                  <a:pt x="1091" y="1039"/>
                </a:lnTo>
                <a:lnTo>
                  <a:pt x="1077" y="1059"/>
                </a:lnTo>
                <a:lnTo>
                  <a:pt x="1063" y="1077"/>
                </a:lnTo>
                <a:lnTo>
                  <a:pt x="1047" y="1093"/>
                </a:lnTo>
                <a:lnTo>
                  <a:pt x="1029" y="1107"/>
                </a:lnTo>
                <a:lnTo>
                  <a:pt x="1009" y="1121"/>
                </a:lnTo>
                <a:lnTo>
                  <a:pt x="989" y="1133"/>
                </a:lnTo>
                <a:lnTo>
                  <a:pt x="967" y="1143"/>
                </a:lnTo>
                <a:lnTo>
                  <a:pt x="947" y="1151"/>
                </a:lnTo>
                <a:lnTo>
                  <a:pt x="923" y="1157"/>
                </a:lnTo>
                <a:lnTo>
                  <a:pt x="901" y="1163"/>
                </a:lnTo>
                <a:lnTo>
                  <a:pt x="877" y="1165"/>
                </a:lnTo>
                <a:lnTo>
                  <a:pt x="853" y="1167"/>
                </a:lnTo>
                <a:lnTo>
                  <a:pt x="831" y="1167"/>
                </a:lnTo>
                <a:lnTo>
                  <a:pt x="807" y="1165"/>
                </a:lnTo>
                <a:lnTo>
                  <a:pt x="785" y="1159"/>
                </a:lnTo>
                <a:lnTo>
                  <a:pt x="761" y="1153"/>
                </a:lnTo>
                <a:lnTo>
                  <a:pt x="761" y="1153"/>
                </a:lnTo>
                <a:lnTo>
                  <a:pt x="739" y="1145"/>
                </a:lnTo>
                <a:lnTo>
                  <a:pt x="717" y="1135"/>
                </a:lnTo>
                <a:lnTo>
                  <a:pt x="697" y="1125"/>
                </a:lnTo>
                <a:lnTo>
                  <a:pt x="677" y="1111"/>
                </a:lnTo>
                <a:lnTo>
                  <a:pt x="657" y="1097"/>
                </a:lnTo>
                <a:lnTo>
                  <a:pt x="639" y="1081"/>
                </a:lnTo>
                <a:lnTo>
                  <a:pt x="623" y="1065"/>
                </a:lnTo>
                <a:lnTo>
                  <a:pt x="607" y="1047"/>
                </a:lnTo>
                <a:lnTo>
                  <a:pt x="593" y="1027"/>
                </a:lnTo>
                <a:lnTo>
                  <a:pt x="581" y="1007"/>
                </a:lnTo>
                <a:lnTo>
                  <a:pt x="571" y="985"/>
                </a:lnTo>
                <a:lnTo>
                  <a:pt x="563" y="961"/>
                </a:lnTo>
                <a:lnTo>
                  <a:pt x="557" y="937"/>
                </a:lnTo>
                <a:lnTo>
                  <a:pt x="553" y="913"/>
                </a:lnTo>
                <a:lnTo>
                  <a:pt x="551" y="887"/>
                </a:lnTo>
                <a:lnTo>
                  <a:pt x="551" y="861"/>
                </a:lnTo>
                <a:lnTo>
                  <a:pt x="551" y="861"/>
                </a:lnTo>
                <a:lnTo>
                  <a:pt x="551" y="895"/>
                </a:lnTo>
                <a:lnTo>
                  <a:pt x="551" y="929"/>
                </a:lnTo>
                <a:lnTo>
                  <a:pt x="553" y="965"/>
                </a:lnTo>
                <a:lnTo>
                  <a:pt x="559" y="1001"/>
                </a:lnTo>
                <a:lnTo>
                  <a:pt x="567" y="1039"/>
                </a:lnTo>
                <a:lnTo>
                  <a:pt x="579" y="1075"/>
                </a:lnTo>
                <a:lnTo>
                  <a:pt x="593" y="1109"/>
                </a:lnTo>
                <a:lnTo>
                  <a:pt x="613" y="1143"/>
                </a:lnTo>
                <a:lnTo>
                  <a:pt x="613" y="1143"/>
                </a:lnTo>
                <a:lnTo>
                  <a:pt x="627" y="1163"/>
                </a:lnTo>
                <a:lnTo>
                  <a:pt x="641" y="1181"/>
                </a:lnTo>
                <a:lnTo>
                  <a:pt x="657" y="1197"/>
                </a:lnTo>
                <a:lnTo>
                  <a:pt x="675" y="1211"/>
                </a:lnTo>
                <a:lnTo>
                  <a:pt x="693" y="1225"/>
                </a:lnTo>
                <a:lnTo>
                  <a:pt x="713" y="1237"/>
                </a:lnTo>
                <a:lnTo>
                  <a:pt x="733" y="1247"/>
                </a:lnTo>
                <a:lnTo>
                  <a:pt x="753" y="1257"/>
                </a:lnTo>
                <a:lnTo>
                  <a:pt x="775" y="1263"/>
                </a:lnTo>
                <a:lnTo>
                  <a:pt x="797" y="1267"/>
                </a:lnTo>
                <a:lnTo>
                  <a:pt x="819" y="1271"/>
                </a:lnTo>
                <a:lnTo>
                  <a:pt x="841" y="1273"/>
                </a:lnTo>
                <a:lnTo>
                  <a:pt x="863" y="1271"/>
                </a:lnTo>
                <a:lnTo>
                  <a:pt x="887" y="1269"/>
                </a:lnTo>
                <a:lnTo>
                  <a:pt x="909" y="1263"/>
                </a:lnTo>
                <a:lnTo>
                  <a:pt x="931" y="1255"/>
                </a:lnTo>
                <a:close/>
                <a:moveTo>
                  <a:pt x="557" y="1424"/>
                </a:moveTo>
                <a:lnTo>
                  <a:pt x="557" y="1424"/>
                </a:lnTo>
                <a:lnTo>
                  <a:pt x="533" y="1400"/>
                </a:lnTo>
                <a:lnTo>
                  <a:pt x="507" y="1374"/>
                </a:lnTo>
                <a:lnTo>
                  <a:pt x="485" y="1346"/>
                </a:lnTo>
                <a:lnTo>
                  <a:pt x="465" y="1318"/>
                </a:lnTo>
                <a:lnTo>
                  <a:pt x="447" y="1289"/>
                </a:lnTo>
                <a:lnTo>
                  <a:pt x="431" y="1257"/>
                </a:lnTo>
                <a:lnTo>
                  <a:pt x="415" y="1227"/>
                </a:lnTo>
                <a:lnTo>
                  <a:pt x="403" y="1193"/>
                </a:lnTo>
                <a:lnTo>
                  <a:pt x="393" y="1161"/>
                </a:lnTo>
                <a:lnTo>
                  <a:pt x="385" y="1127"/>
                </a:lnTo>
                <a:lnTo>
                  <a:pt x="377" y="1093"/>
                </a:lnTo>
                <a:lnTo>
                  <a:pt x="373" y="1057"/>
                </a:lnTo>
                <a:lnTo>
                  <a:pt x="371" y="1023"/>
                </a:lnTo>
                <a:lnTo>
                  <a:pt x="371" y="987"/>
                </a:lnTo>
                <a:lnTo>
                  <a:pt x="375" y="951"/>
                </a:lnTo>
                <a:lnTo>
                  <a:pt x="379" y="915"/>
                </a:lnTo>
                <a:lnTo>
                  <a:pt x="379" y="915"/>
                </a:lnTo>
                <a:lnTo>
                  <a:pt x="371" y="957"/>
                </a:lnTo>
                <a:lnTo>
                  <a:pt x="362" y="997"/>
                </a:lnTo>
                <a:lnTo>
                  <a:pt x="352" y="1037"/>
                </a:lnTo>
                <a:lnTo>
                  <a:pt x="340" y="1077"/>
                </a:lnTo>
                <a:lnTo>
                  <a:pt x="326" y="1115"/>
                </a:lnTo>
                <a:lnTo>
                  <a:pt x="312" y="1153"/>
                </a:lnTo>
                <a:lnTo>
                  <a:pt x="294" y="1189"/>
                </a:lnTo>
                <a:lnTo>
                  <a:pt x="274" y="1223"/>
                </a:lnTo>
                <a:lnTo>
                  <a:pt x="250" y="1255"/>
                </a:lnTo>
                <a:lnTo>
                  <a:pt x="224" y="1287"/>
                </a:lnTo>
                <a:lnTo>
                  <a:pt x="196" y="1314"/>
                </a:lnTo>
                <a:lnTo>
                  <a:pt x="164" y="1342"/>
                </a:lnTo>
                <a:lnTo>
                  <a:pt x="128" y="1366"/>
                </a:lnTo>
                <a:lnTo>
                  <a:pt x="90" y="1388"/>
                </a:lnTo>
                <a:lnTo>
                  <a:pt x="46" y="1408"/>
                </a:lnTo>
                <a:lnTo>
                  <a:pt x="0" y="1424"/>
                </a:lnTo>
                <a:lnTo>
                  <a:pt x="0" y="1424"/>
                </a:lnTo>
                <a:lnTo>
                  <a:pt x="72" y="1426"/>
                </a:lnTo>
                <a:lnTo>
                  <a:pt x="104" y="1426"/>
                </a:lnTo>
                <a:lnTo>
                  <a:pt x="136" y="1422"/>
                </a:lnTo>
                <a:lnTo>
                  <a:pt x="164" y="1420"/>
                </a:lnTo>
                <a:lnTo>
                  <a:pt x="192" y="1414"/>
                </a:lnTo>
                <a:lnTo>
                  <a:pt x="216" y="1406"/>
                </a:lnTo>
                <a:lnTo>
                  <a:pt x="240" y="1398"/>
                </a:lnTo>
                <a:lnTo>
                  <a:pt x="260" y="1386"/>
                </a:lnTo>
                <a:lnTo>
                  <a:pt x="280" y="1374"/>
                </a:lnTo>
                <a:lnTo>
                  <a:pt x="296" y="1358"/>
                </a:lnTo>
                <a:lnTo>
                  <a:pt x="312" y="1340"/>
                </a:lnTo>
                <a:lnTo>
                  <a:pt x="324" y="1320"/>
                </a:lnTo>
                <a:lnTo>
                  <a:pt x="336" y="1296"/>
                </a:lnTo>
                <a:lnTo>
                  <a:pt x="344" y="1271"/>
                </a:lnTo>
                <a:lnTo>
                  <a:pt x="352" y="1243"/>
                </a:lnTo>
                <a:lnTo>
                  <a:pt x="352" y="1243"/>
                </a:lnTo>
                <a:lnTo>
                  <a:pt x="352" y="1263"/>
                </a:lnTo>
                <a:lnTo>
                  <a:pt x="354" y="1285"/>
                </a:lnTo>
                <a:lnTo>
                  <a:pt x="358" y="1302"/>
                </a:lnTo>
                <a:lnTo>
                  <a:pt x="364" y="1320"/>
                </a:lnTo>
                <a:lnTo>
                  <a:pt x="373" y="1338"/>
                </a:lnTo>
                <a:lnTo>
                  <a:pt x="381" y="1354"/>
                </a:lnTo>
                <a:lnTo>
                  <a:pt x="393" y="1368"/>
                </a:lnTo>
                <a:lnTo>
                  <a:pt x="405" y="1382"/>
                </a:lnTo>
                <a:lnTo>
                  <a:pt x="419" y="1392"/>
                </a:lnTo>
                <a:lnTo>
                  <a:pt x="433" y="1402"/>
                </a:lnTo>
                <a:lnTo>
                  <a:pt x="451" y="1410"/>
                </a:lnTo>
                <a:lnTo>
                  <a:pt x="469" y="1418"/>
                </a:lnTo>
                <a:lnTo>
                  <a:pt x="489" y="1422"/>
                </a:lnTo>
                <a:lnTo>
                  <a:pt x="511" y="1424"/>
                </a:lnTo>
                <a:lnTo>
                  <a:pt x="533" y="1426"/>
                </a:lnTo>
                <a:lnTo>
                  <a:pt x="557" y="1424"/>
                </a:lnTo>
                <a:close/>
              </a:path>
            </a:pathLst>
          </a:custGeom>
          <a:solidFill>
            <a:srgbClr val="E1E2E4">
              <a:alpha val="20000"/>
            </a:srgbClr>
          </a:solidFill>
          <a:ln>
            <a:noFill/>
          </a:ln>
        </p:spPr>
        <p:txBody>
          <a:bodyPr vert="horz" wrap="square" lIns="91440" tIns="45720" rIns="91440" bIns="45720" numCol="1" anchor="t" anchorCtr="0" compatLnSpc="1">
            <a:prstTxWarp prst="textNoShape">
              <a:avLst/>
            </a:prstTxWarp>
          </a:bodyPr>
          <a:lstStyle/>
          <a:p>
            <a:endParaRPr lang="en-GB" dirty="0">
              <a:latin typeface="Gotham"/>
            </a:endParaRPr>
          </a:p>
        </p:txBody>
      </p:sp>
    </p:spTree>
    <p:extLst>
      <p:ext uri="{BB962C8B-B14F-4D97-AF65-F5344CB8AC3E}">
        <p14:creationId xmlns:p14="http://schemas.microsoft.com/office/powerpoint/2010/main" val="684463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Lst>
  <p:txStyles>
    <p:titleStyle>
      <a:lvl1pPr algn="l" defTabSz="914400" rtl="0" eaLnBrk="1" latinLnBrk="0" hangingPunct="1">
        <a:lnSpc>
          <a:spcPct val="90000"/>
        </a:lnSpc>
        <a:spcBef>
          <a:spcPct val="0"/>
        </a:spcBef>
        <a:buNone/>
        <a:defRPr sz="2800" b="1" i="0" kern="1200">
          <a:solidFill>
            <a:schemeClr val="accent3"/>
          </a:solidFill>
          <a:latin typeface="+mj-lt"/>
          <a:ea typeface="Gotham"/>
          <a:cs typeface="Calibri" panose="020F0502020204030204" pitchFamily="34" charset="0"/>
        </a:defRPr>
      </a:lvl1pPr>
    </p:titleStyle>
    <p:bodyStyle>
      <a:lvl1pPr marL="0" indent="0" algn="l" defTabSz="914400" rtl="0" eaLnBrk="1" latinLnBrk="0" hangingPunct="1">
        <a:lnSpc>
          <a:spcPct val="85000"/>
        </a:lnSpc>
        <a:spcBef>
          <a:spcPts val="1000"/>
        </a:spcBef>
        <a:buFont typeface="Arial"/>
        <a:buNone/>
        <a:defRPr sz="1800" b="1" i="0" kern="1200">
          <a:solidFill>
            <a:schemeClr val="tx2"/>
          </a:solidFill>
          <a:latin typeface="+mn-lt"/>
          <a:ea typeface="Gotham"/>
          <a:cs typeface="Calibri" panose="020F0502020204030204" pitchFamily="34" charset="0"/>
        </a:defRPr>
      </a:lvl1pPr>
      <a:lvl2pPr marL="685800" indent="-228600" algn="l" defTabSz="914400" rtl="0" eaLnBrk="1" latinLnBrk="0" hangingPunct="1">
        <a:lnSpc>
          <a:spcPct val="95000"/>
        </a:lnSpc>
        <a:spcBef>
          <a:spcPts val="2500"/>
        </a:spcBef>
        <a:buFont typeface="Arial"/>
        <a:buChar char="•"/>
        <a:defRPr sz="1800" b="0" i="0" kern="1200">
          <a:solidFill>
            <a:schemeClr val="tx2"/>
          </a:solidFill>
          <a:latin typeface="+mn-lt"/>
          <a:ea typeface="Gotham"/>
          <a:cs typeface="Calibri" panose="020F0502020204030204" pitchFamily="34" charset="0"/>
        </a:defRPr>
      </a:lvl2pPr>
      <a:lvl3pPr marL="941388" indent="-222250" algn="l" defTabSz="914400" rtl="0" eaLnBrk="1" latinLnBrk="0" hangingPunct="1">
        <a:lnSpc>
          <a:spcPct val="95000"/>
        </a:lnSpc>
        <a:spcBef>
          <a:spcPts val="2500"/>
        </a:spcBef>
        <a:buFont typeface="Arial"/>
        <a:buChar char="•"/>
        <a:tabLst/>
        <a:defRPr sz="1800" b="0" i="0" kern="1200">
          <a:solidFill>
            <a:schemeClr val="tx2"/>
          </a:solidFill>
          <a:latin typeface="+mn-lt"/>
          <a:ea typeface="Gotham"/>
          <a:cs typeface="Calibri" panose="020F0502020204030204" pitchFamily="34" charset="0"/>
        </a:defRPr>
      </a:lvl3pPr>
      <a:lvl4pPr marL="1206500" indent="-222250" algn="l" defTabSz="914400" rtl="0" eaLnBrk="1" latinLnBrk="0" hangingPunct="1">
        <a:lnSpc>
          <a:spcPct val="95000"/>
        </a:lnSpc>
        <a:spcBef>
          <a:spcPts val="2500"/>
        </a:spcBef>
        <a:buFont typeface="Arial"/>
        <a:buChar char="•"/>
        <a:tabLst/>
        <a:defRPr sz="1600" b="0" i="0" kern="1200">
          <a:solidFill>
            <a:schemeClr val="tx2"/>
          </a:solidFill>
          <a:latin typeface="+mn-lt"/>
          <a:ea typeface="Gotham"/>
          <a:cs typeface="Calibri" panose="020F0502020204030204" pitchFamily="34" charset="0"/>
        </a:defRPr>
      </a:lvl4pPr>
      <a:lvl5pPr marL="1470025" indent="-222250" algn="l" defTabSz="914400" rtl="0" eaLnBrk="1" latinLnBrk="0" hangingPunct="1">
        <a:lnSpc>
          <a:spcPct val="95000"/>
        </a:lnSpc>
        <a:spcBef>
          <a:spcPts val="2500"/>
        </a:spcBef>
        <a:buFont typeface="Arial"/>
        <a:buChar char="•"/>
        <a:tabLst/>
        <a:defRPr sz="1600" b="0" i="0" kern="1200">
          <a:solidFill>
            <a:schemeClr val="tx2"/>
          </a:solidFill>
          <a:latin typeface="+mn-lt"/>
          <a:ea typeface="Gotham"/>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746">
          <p15:clr>
            <a:srgbClr val="F26B43"/>
          </p15:clr>
        </p15:guide>
        <p15:guide id="4" orient="horz" pos="1071">
          <p15:clr>
            <a:srgbClr val="F26B43"/>
          </p15:clr>
        </p15:guide>
        <p15:guide id="5" pos="483">
          <p15:clr>
            <a:srgbClr val="F26B43"/>
          </p15:clr>
        </p15:guide>
        <p15:guide id="6" pos="7378">
          <p15:clr>
            <a:srgbClr val="F26B43"/>
          </p15:clr>
        </p15:guide>
        <p15:guide id="7" orient="horz" pos="3884">
          <p15:clr>
            <a:srgbClr val="F26B43"/>
          </p15:clr>
        </p15:guide>
        <p15:guide id="8" orient="horz" pos="3929">
          <p15:clr>
            <a:srgbClr val="F26B43"/>
          </p15:clr>
        </p15:guide>
        <p15:guide id="9" orient="horz" pos="4201">
          <p15:clr>
            <a:srgbClr val="F26B43"/>
          </p15:clr>
        </p15:guide>
        <p15:guide id="10" pos="3795">
          <p15:clr>
            <a:srgbClr val="F26B43"/>
          </p15:clr>
        </p15:guide>
        <p15:guide id="11" pos="3885">
          <p15:clr>
            <a:srgbClr val="F26B43"/>
          </p15:clr>
        </p15:guide>
        <p15:guide id="12" orient="horz" pos="2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23.gif"/><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59--f9WS0-4?feature=oembed"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C39339-506A-42B3-967E-42F270476607}"/>
              </a:ext>
            </a:extLst>
          </p:cNvPr>
          <p:cNvPicPr>
            <a:picLocks noChangeAspect="1"/>
          </p:cNvPicPr>
          <p:nvPr/>
        </p:nvPicPr>
        <p:blipFill rotWithShape="1">
          <a:blip r:embed="rId3"/>
          <a:srcRect l="66747" t="70710" r="9060" b="16241"/>
          <a:stretch/>
        </p:blipFill>
        <p:spPr>
          <a:xfrm>
            <a:off x="7783033" y="5369442"/>
            <a:ext cx="3976579" cy="1205916"/>
          </a:xfrm>
          <a:prstGeom prst="rect">
            <a:avLst/>
          </a:prstGeom>
        </p:spPr>
      </p:pic>
      <p:sp>
        <p:nvSpPr>
          <p:cNvPr id="6" name="Title 12">
            <a:extLst>
              <a:ext uri="{FF2B5EF4-FFF2-40B4-BE49-F238E27FC236}">
                <a16:creationId xmlns:a16="http://schemas.microsoft.com/office/drawing/2014/main" id="{BD64DB5D-3640-4992-BC8B-49D6A0DFF410}"/>
              </a:ext>
            </a:extLst>
          </p:cNvPr>
          <p:cNvSpPr txBox="1">
            <a:spLocks/>
          </p:cNvSpPr>
          <p:nvPr/>
        </p:nvSpPr>
        <p:spPr>
          <a:xfrm>
            <a:off x="154260" y="2081779"/>
            <a:ext cx="5686425" cy="2326700"/>
          </a:xfrm>
          <a:prstGeom prst="rect">
            <a:avLst/>
          </a:prstGeom>
        </p:spPr>
        <p:txBody>
          <a:bodyPr/>
          <a:lstStyle>
            <a:lvl1pPr algn="l" defTabSz="685766" rtl="0" eaLnBrk="1" latinLnBrk="0" hangingPunct="1">
              <a:lnSpc>
                <a:spcPct val="90000"/>
              </a:lnSpc>
              <a:spcBef>
                <a:spcPct val="0"/>
              </a:spcBef>
              <a:buNone/>
              <a:defRPr sz="2400" b="1" i="0" kern="1200">
                <a:solidFill>
                  <a:srgbClr val="00577C"/>
                </a:solidFill>
                <a:latin typeface="Gotham" panose="02000604040000020004" pitchFamily="2" charset="0"/>
                <a:ea typeface="Gotham" panose="02000604040000020004" pitchFamily="2" charset="0"/>
                <a:cs typeface="Gotham" panose="02000604040000020004" pitchFamily="2" charset="0"/>
              </a:defRPr>
            </a:lvl1pPr>
          </a:lstStyle>
          <a:p>
            <a:pPr fontAlgn="auto">
              <a:lnSpc>
                <a:spcPct val="100000"/>
              </a:lnSpc>
              <a:spcAft>
                <a:spcPts val="0"/>
              </a:spcAft>
              <a:defRPr/>
            </a:pPr>
            <a:endParaRPr lang="it-IT" sz="3200" i="1" dirty="0">
              <a:solidFill>
                <a:schemeClr val="bg1"/>
              </a:solidFill>
              <a:latin typeface="+mn-lt"/>
              <a:cs typeface="Arial" panose="020B0604020202020204" pitchFamily="34" charset="0"/>
            </a:endParaRPr>
          </a:p>
          <a:p>
            <a:pPr fontAlgn="auto">
              <a:lnSpc>
                <a:spcPct val="100000"/>
              </a:lnSpc>
              <a:spcAft>
                <a:spcPts val="0"/>
              </a:spcAft>
              <a:defRPr/>
            </a:pPr>
            <a:endParaRPr lang="it-IT" sz="3200" i="1" dirty="0">
              <a:solidFill>
                <a:schemeClr val="bg1"/>
              </a:solidFill>
              <a:latin typeface="+mn-lt"/>
              <a:cs typeface="Arial" panose="020B0604020202020204" pitchFamily="34" charset="0"/>
            </a:endParaRPr>
          </a:p>
        </p:txBody>
      </p:sp>
      <p:sp>
        <p:nvSpPr>
          <p:cNvPr id="7" name="Title 1">
            <a:extLst>
              <a:ext uri="{FF2B5EF4-FFF2-40B4-BE49-F238E27FC236}">
                <a16:creationId xmlns:a16="http://schemas.microsoft.com/office/drawing/2014/main" id="{70025CFA-B281-469F-9CDA-EFEC9F4488FE}"/>
              </a:ext>
            </a:extLst>
          </p:cNvPr>
          <p:cNvSpPr txBox="1">
            <a:spLocks/>
          </p:cNvSpPr>
          <p:nvPr/>
        </p:nvSpPr>
        <p:spPr>
          <a:xfrm>
            <a:off x="361508" y="395726"/>
            <a:ext cx="11398104" cy="1882800"/>
          </a:xfrm>
          <a:prstGeom prst="rect">
            <a:avLst/>
          </a:prstGeom>
        </p:spPr>
        <p:txBody>
          <a:bodyPr vert="horz" lIns="0" tIns="0" rIns="0" bIns="0" rtlCol="0" anchor="t">
            <a:normAutofit fontScale="92500"/>
          </a:bodyPr>
          <a:lstStyle>
            <a:lvl1pPr algn="l" defTabSz="914400" rtl="0" eaLnBrk="1" latinLnBrk="0" hangingPunct="1">
              <a:lnSpc>
                <a:spcPct val="90000"/>
              </a:lnSpc>
              <a:spcBef>
                <a:spcPct val="0"/>
              </a:spcBef>
              <a:buNone/>
              <a:defRPr sz="4000" b="1" i="0" kern="1200">
                <a:solidFill>
                  <a:srgbClr val="FFFFFF"/>
                </a:solidFill>
                <a:latin typeface="+mj-lt"/>
                <a:ea typeface="Gotham"/>
                <a:cs typeface="Calibri" panose="020F0502020204030204" pitchFamily="34" charset="0"/>
              </a:defRPr>
            </a:lvl1pPr>
          </a:lstStyle>
          <a:p>
            <a:pPr>
              <a:lnSpc>
                <a:spcPct val="150000"/>
              </a:lnSpc>
            </a:pPr>
            <a:r>
              <a:rPr lang="en-US" altLang="it-IT" sz="4800" dirty="0">
                <a:latin typeface="AngelinaLatCyr" pitchFamily="2" charset="0"/>
                <a:cs typeface="Gotham"/>
              </a:rPr>
              <a:t>Workshop Angels</a:t>
            </a:r>
          </a:p>
          <a:p>
            <a:pPr>
              <a:lnSpc>
                <a:spcPct val="150000"/>
              </a:lnSpc>
            </a:pPr>
            <a:r>
              <a:rPr lang="en-US" altLang="it-IT" dirty="0">
                <a:solidFill>
                  <a:srgbClr val="92D050"/>
                </a:solidFill>
                <a:latin typeface="Gotham"/>
                <a:ea typeface="Gotham"/>
                <a:cs typeface="Gotham"/>
              </a:rPr>
              <a:t>HOW TO STRUCTURE AN EFFECTIVE DEBRIEFING SESSION</a:t>
            </a:r>
            <a:endParaRPr lang="en-US" b="0" dirty="0">
              <a:solidFill>
                <a:srgbClr val="92D050"/>
              </a:solidFill>
              <a:latin typeface="Gotham Book"/>
            </a:endParaRPr>
          </a:p>
        </p:txBody>
      </p:sp>
    </p:spTree>
    <p:extLst>
      <p:ext uri="{BB962C8B-B14F-4D97-AF65-F5344CB8AC3E}">
        <p14:creationId xmlns:p14="http://schemas.microsoft.com/office/powerpoint/2010/main" val="265710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E38161-9544-55C7-E969-93AE3E4B9D46}"/>
              </a:ext>
            </a:extLst>
          </p:cNvPr>
          <p:cNvSpPr>
            <a:spLocks noGrp="1"/>
          </p:cNvSpPr>
          <p:nvPr>
            <p:ph type="title"/>
          </p:nvPr>
        </p:nvSpPr>
        <p:spPr/>
        <p:txBody>
          <a:bodyPr/>
          <a:lstStyle/>
          <a:p>
            <a:r>
              <a:rPr lang="it-IT" dirty="0"/>
              <a:t>1. REACTION</a:t>
            </a:r>
            <a:endParaRPr lang="en-US" dirty="0"/>
          </a:p>
        </p:txBody>
      </p:sp>
      <p:pic>
        <p:nvPicPr>
          <p:cNvPr id="4" name="Picture 3" descr="Picture 3">
            <a:extLst>
              <a:ext uri="{FF2B5EF4-FFF2-40B4-BE49-F238E27FC236}">
                <a16:creationId xmlns:a16="http://schemas.microsoft.com/office/drawing/2014/main" id="{75374185-7D08-2B46-E342-CF1DDEE0C115}"/>
              </a:ext>
            </a:extLst>
          </p:cNvPr>
          <p:cNvPicPr>
            <a:picLocks noChangeAspect="1"/>
          </p:cNvPicPr>
          <p:nvPr/>
        </p:nvPicPr>
        <p:blipFill>
          <a:blip r:embed="rId3"/>
          <a:stretch>
            <a:fillRect/>
          </a:stretch>
        </p:blipFill>
        <p:spPr>
          <a:xfrm>
            <a:off x="9746583" y="321341"/>
            <a:ext cx="2179280" cy="1634460"/>
          </a:xfrm>
          <a:prstGeom prst="rect">
            <a:avLst/>
          </a:prstGeom>
          <a:ln w="12700">
            <a:miter lim="400000"/>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57EFCEFC-884E-D06F-4BF4-A0C239AA1E31}"/>
              </a:ext>
            </a:extLst>
          </p:cNvPr>
          <p:cNvSpPr txBox="1"/>
          <p:nvPr/>
        </p:nvSpPr>
        <p:spPr>
          <a:xfrm>
            <a:off x="3624933" y="1536197"/>
            <a:ext cx="4942133" cy="830997"/>
          </a:xfrm>
          <a:prstGeom prst="rect">
            <a:avLst/>
          </a:prstGeom>
          <a:noFill/>
        </p:spPr>
        <p:txBody>
          <a:bodyPr wrap="square">
            <a:spAutoFit/>
          </a:bodyPr>
          <a:lstStyle/>
          <a:p>
            <a:pPr algn="ctr">
              <a:spcBef>
                <a:spcPts val="0"/>
              </a:spcBef>
              <a:defRPr sz="3400">
                <a:solidFill>
                  <a:srgbClr val="000000"/>
                </a:solidFill>
              </a:defRPr>
            </a:pPr>
            <a:r>
              <a:rPr lang="en-US" sz="2400" b="1" dirty="0">
                <a:solidFill>
                  <a:schemeClr val="accent3"/>
                </a:solidFill>
              </a:rPr>
              <a:t>“Change the scene” and set up the discussion</a:t>
            </a:r>
          </a:p>
        </p:txBody>
      </p:sp>
      <p:pic>
        <p:nvPicPr>
          <p:cNvPr id="6" name="Picture 5">
            <a:extLst>
              <a:ext uri="{FF2B5EF4-FFF2-40B4-BE49-F238E27FC236}">
                <a16:creationId xmlns:a16="http://schemas.microsoft.com/office/drawing/2014/main" id="{C15DE221-8259-21FA-673E-8B9A83DC50E4}"/>
              </a:ext>
            </a:extLst>
          </p:cNvPr>
          <p:cNvPicPr>
            <a:picLocks noChangeAspect="1"/>
          </p:cNvPicPr>
          <p:nvPr/>
        </p:nvPicPr>
        <p:blipFill>
          <a:blip r:embed="rId4"/>
          <a:stretch>
            <a:fillRect/>
          </a:stretch>
        </p:blipFill>
        <p:spPr>
          <a:xfrm>
            <a:off x="12669166" y="1684713"/>
            <a:ext cx="3908759" cy="2954610"/>
          </a:xfrm>
          <a:prstGeom prst="rect">
            <a:avLst/>
          </a:prstGeom>
        </p:spPr>
      </p:pic>
      <p:pic>
        <p:nvPicPr>
          <p:cNvPr id="8" name="Picture 7">
            <a:extLst>
              <a:ext uri="{FF2B5EF4-FFF2-40B4-BE49-F238E27FC236}">
                <a16:creationId xmlns:a16="http://schemas.microsoft.com/office/drawing/2014/main" id="{1A552D8D-A1C9-919A-97B5-294C30675916}"/>
              </a:ext>
            </a:extLst>
          </p:cNvPr>
          <p:cNvPicPr>
            <a:picLocks noChangeAspect="1"/>
          </p:cNvPicPr>
          <p:nvPr/>
        </p:nvPicPr>
        <p:blipFill>
          <a:blip r:embed="rId5"/>
          <a:stretch>
            <a:fillRect/>
          </a:stretch>
        </p:blipFill>
        <p:spPr>
          <a:xfrm>
            <a:off x="-3982264" y="3074118"/>
            <a:ext cx="3527353" cy="2637094"/>
          </a:xfrm>
          <a:prstGeom prst="rect">
            <a:avLst/>
          </a:prstGeom>
        </p:spPr>
      </p:pic>
      <p:pic>
        <p:nvPicPr>
          <p:cNvPr id="10" name="Picture 9">
            <a:extLst>
              <a:ext uri="{FF2B5EF4-FFF2-40B4-BE49-F238E27FC236}">
                <a16:creationId xmlns:a16="http://schemas.microsoft.com/office/drawing/2014/main" id="{D7B8A8C3-6AC4-C942-A27D-3184F4E1B0D0}"/>
              </a:ext>
            </a:extLst>
          </p:cNvPr>
          <p:cNvPicPr>
            <a:picLocks noChangeAspect="1"/>
          </p:cNvPicPr>
          <p:nvPr/>
        </p:nvPicPr>
        <p:blipFill>
          <a:blip r:embed="rId6"/>
          <a:stretch>
            <a:fillRect/>
          </a:stretch>
        </p:blipFill>
        <p:spPr>
          <a:xfrm>
            <a:off x="-3392314" y="429454"/>
            <a:ext cx="2653279" cy="1999046"/>
          </a:xfrm>
          <a:prstGeom prst="rect">
            <a:avLst/>
          </a:prstGeom>
        </p:spPr>
      </p:pic>
      <p:grpSp>
        <p:nvGrpSpPr>
          <p:cNvPr id="7" name="Group 21">
            <a:extLst>
              <a:ext uri="{FF2B5EF4-FFF2-40B4-BE49-F238E27FC236}">
                <a16:creationId xmlns:a16="http://schemas.microsoft.com/office/drawing/2014/main" id="{9E76D7F6-5936-54D9-6966-0125613455DD}"/>
              </a:ext>
            </a:extLst>
          </p:cNvPr>
          <p:cNvGrpSpPr/>
          <p:nvPr/>
        </p:nvGrpSpPr>
        <p:grpSpPr>
          <a:xfrm>
            <a:off x="3807755" y="3090939"/>
            <a:ext cx="2284552" cy="2133634"/>
            <a:chOff x="6965129" y="1154601"/>
            <a:chExt cx="2406082" cy="2406082"/>
          </a:xfrm>
        </p:grpSpPr>
        <p:sp>
          <p:nvSpPr>
            <p:cNvPr id="9" name="Rechteck 7">
              <a:extLst>
                <a:ext uri="{FF2B5EF4-FFF2-40B4-BE49-F238E27FC236}">
                  <a16:creationId xmlns:a16="http://schemas.microsoft.com/office/drawing/2014/main" id="{01019463-0CB0-5365-DF16-589F21FEF946}"/>
                </a:ext>
              </a:extLst>
            </p:cNvPr>
            <p:cNvSpPr/>
            <p:nvPr/>
          </p:nvSpPr>
          <p:spPr bwMode="auto">
            <a:xfrm>
              <a:off x="6965129" y="1154601"/>
              <a:ext cx="2406082" cy="2406082"/>
            </a:xfrm>
            <a:prstGeom prst="ellipse">
              <a:avLst/>
            </a:prstGeom>
            <a:solidFill>
              <a:schemeClr val="accent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a:r>
                <a:rPr lang="it-IT" sz="2000" b="1" dirty="0">
                  <a:solidFill>
                    <a:srgbClr val="FFFFFF"/>
                  </a:solidFill>
                  <a:latin typeface="BISansOpti"/>
                  <a:cs typeface="Gotham Book" charset="0"/>
                </a:rPr>
                <a:t>How do </a:t>
              </a:r>
              <a:r>
                <a:rPr lang="it-IT" sz="2000" b="1" dirty="0" err="1">
                  <a:solidFill>
                    <a:srgbClr val="FFFFFF"/>
                  </a:solidFill>
                  <a:latin typeface="BISansOpti"/>
                  <a:cs typeface="Gotham Book" charset="0"/>
                </a:rPr>
                <a:t>you</a:t>
              </a:r>
              <a:r>
                <a:rPr lang="it-IT" sz="2000" b="1" dirty="0">
                  <a:solidFill>
                    <a:srgbClr val="FFFFFF"/>
                  </a:solidFill>
                  <a:latin typeface="BISansOpti"/>
                  <a:cs typeface="Gotham Book" charset="0"/>
                </a:rPr>
                <a:t> </a:t>
              </a:r>
              <a:r>
                <a:rPr lang="it-IT" sz="2000" b="1" dirty="0" err="1">
                  <a:solidFill>
                    <a:srgbClr val="FFFFFF"/>
                  </a:solidFill>
                  <a:latin typeface="BISansOpti"/>
                  <a:cs typeface="Gotham Book" charset="0"/>
                </a:rPr>
                <a:t>feel</a:t>
              </a:r>
              <a:r>
                <a:rPr lang="it-IT" sz="2000" b="1" dirty="0">
                  <a:solidFill>
                    <a:srgbClr val="FFFFFF"/>
                  </a:solidFill>
                  <a:latin typeface="BISansOpti"/>
                  <a:cs typeface="Gotham Book" charset="0"/>
                </a:rPr>
                <a:t>?</a:t>
              </a:r>
              <a:endParaRPr lang="en-US" sz="2000" b="1" dirty="0">
                <a:solidFill>
                  <a:srgbClr val="FFFFFF"/>
                </a:solidFill>
                <a:latin typeface="BISansOpti"/>
                <a:cs typeface="Gotham Book" charset="0"/>
              </a:endParaRPr>
            </a:p>
          </p:txBody>
        </p:sp>
        <p:sp>
          <p:nvSpPr>
            <p:cNvPr id="11" name="Oval 23">
              <a:extLst>
                <a:ext uri="{FF2B5EF4-FFF2-40B4-BE49-F238E27FC236}">
                  <a16:creationId xmlns:a16="http://schemas.microsoft.com/office/drawing/2014/main" id="{6C55D03F-78DA-B3D2-7934-A82FE9218E19}"/>
                </a:ext>
              </a:extLst>
            </p:cNvPr>
            <p:cNvSpPr/>
            <p:nvPr/>
          </p:nvSpPr>
          <p:spPr>
            <a:xfrm>
              <a:off x="7087889" y="1277360"/>
              <a:ext cx="2160563" cy="21605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dirty="0">
                <a:solidFill>
                  <a:srgbClr val="FFFFFF"/>
                </a:solidFill>
                <a:latin typeface="BISansOpti"/>
                <a:ea typeface="Gotham Book" charset="0"/>
                <a:cs typeface="Gotham Book" charset="0"/>
              </a:endParaRPr>
            </a:p>
          </p:txBody>
        </p:sp>
      </p:grpSp>
      <p:grpSp>
        <p:nvGrpSpPr>
          <p:cNvPr id="12" name="Group 21">
            <a:extLst>
              <a:ext uri="{FF2B5EF4-FFF2-40B4-BE49-F238E27FC236}">
                <a16:creationId xmlns:a16="http://schemas.microsoft.com/office/drawing/2014/main" id="{4943320C-1222-583E-2050-0C04D30E512F}"/>
              </a:ext>
            </a:extLst>
          </p:cNvPr>
          <p:cNvGrpSpPr/>
          <p:nvPr/>
        </p:nvGrpSpPr>
        <p:grpSpPr>
          <a:xfrm>
            <a:off x="6572178" y="3162018"/>
            <a:ext cx="2284552" cy="2159785"/>
            <a:chOff x="6965129" y="1154601"/>
            <a:chExt cx="2406082" cy="2406082"/>
          </a:xfrm>
        </p:grpSpPr>
        <p:sp>
          <p:nvSpPr>
            <p:cNvPr id="13" name="Rechteck 7">
              <a:extLst>
                <a:ext uri="{FF2B5EF4-FFF2-40B4-BE49-F238E27FC236}">
                  <a16:creationId xmlns:a16="http://schemas.microsoft.com/office/drawing/2014/main" id="{70E3F108-F0BA-FBFD-0985-7EC72EF110C4}"/>
                </a:ext>
              </a:extLst>
            </p:cNvPr>
            <p:cNvSpPr/>
            <p:nvPr/>
          </p:nvSpPr>
          <p:spPr bwMode="auto">
            <a:xfrm>
              <a:off x="6965129" y="1154601"/>
              <a:ext cx="2406082" cy="2406082"/>
            </a:xfrm>
            <a:prstGeom prst="ellipse">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a:r>
                <a:rPr lang="it-IT" sz="2000" b="1" dirty="0" err="1">
                  <a:solidFill>
                    <a:srgbClr val="FFFFFF"/>
                  </a:solidFill>
                  <a:latin typeface="BISansOpti"/>
                  <a:cs typeface="Gotham Book" charset="0"/>
                </a:rPr>
                <a:t>Facts</a:t>
              </a:r>
              <a:endParaRPr lang="en-US" sz="2000" b="1" dirty="0">
                <a:solidFill>
                  <a:srgbClr val="FFFFFF"/>
                </a:solidFill>
                <a:latin typeface="BISansOpti"/>
                <a:cs typeface="Gotham Book" charset="0"/>
              </a:endParaRPr>
            </a:p>
          </p:txBody>
        </p:sp>
        <p:sp>
          <p:nvSpPr>
            <p:cNvPr id="14" name="Oval 23">
              <a:extLst>
                <a:ext uri="{FF2B5EF4-FFF2-40B4-BE49-F238E27FC236}">
                  <a16:creationId xmlns:a16="http://schemas.microsoft.com/office/drawing/2014/main" id="{FCEF1EBF-5FEF-A401-AB98-0EAF1ABD4BD3}"/>
                </a:ext>
              </a:extLst>
            </p:cNvPr>
            <p:cNvSpPr/>
            <p:nvPr/>
          </p:nvSpPr>
          <p:spPr>
            <a:xfrm>
              <a:off x="7087889" y="1277360"/>
              <a:ext cx="2160563" cy="21605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dirty="0">
                <a:solidFill>
                  <a:srgbClr val="FFFFFF"/>
                </a:solidFill>
                <a:latin typeface="BISansOpti"/>
                <a:ea typeface="Gotham Book" charset="0"/>
                <a:cs typeface="Gotham Book" charset="0"/>
              </a:endParaRPr>
            </a:p>
          </p:txBody>
        </p:sp>
      </p:grpSp>
    </p:spTree>
    <p:extLst>
      <p:ext uri="{BB962C8B-B14F-4D97-AF65-F5344CB8AC3E}">
        <p14:creationId xmlns:p14="http://schemas.microsoft.com/office/powerpoint/2010/main" val="2528457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ppt_w</p:attrName>
                                        </p:attrNameLst>
                                      </p:cBhvr>
                                      <p:tavLst>
                                        <p:tav tm="0" fmla="#ppt_w*sin(2.5*pi*$)">
                                          <p:val>
                                            <p:fltVal val="0"/>
                                          </p:val>
                                        </p:tav>
                                        <p:tav tm="100000">
                                          <p:val>
                                            <p:fltVal val="1"/>
                                          </p:val>
                                        </p:tav>
                                      </p:tavLst>
                                    </p:anim>
                                    <p:anim calcmode="lin" valueType="num">
                                      <p:cBhvr>
                                        <p:cTn id="14"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D0CC3D8-A2A6-BDE4-3083-5BDC79EF6936}"/>
              </a:ext>
            </a:extLst>
          </p:cNvPr>
          <p:cNvSpPr>
            <a:spLocks noGrp="1"/>
          </p:cNvSpPr>
          <p:nvPr>
            <p:ph type="title"/>
          </p:nvPr>
        </p:nvSpPr>
        <p:spPr>
          <a:xfrm>
            <a:off x="765543" y="246912"/>
            <a:ext cx="10951535" cy="861348"/>
          </a:xfrm>
        </p:spPr>
        <p:txBody>
          <a:bodyPr/>
          <a:lstStyle/>
          <a:p>
            <a:r>
              <a:rPr lang="it-IT" dirty="0"/>
              <a:t>Black </a:t>
            </a:r>
            <a:r>
              <a:rPr lang="it-IT" dirty="0" err="1"/>
              <a:t>hole</a:t>
            </a:r>
            <a:r>
              <a:rPr lang="it-IT" dirty="0"/>
              <a:t> of </a:t>
            </a:r>
            <a:r>
              <a:rPr lang="it-IT" dirty="0" err="1"/>
              <a:t>emotions</a:t>
            </a:r>
            <a:r>
              <a:rPr lang="it-IT" dirty="0"/>
              <a:t>: </a:t>
            </a:r>
            <a:r>
              <a:rPr lang="it-IT" dirty="0">
                <a:solidFill>
                  <a:schemeClr val="accent2"/>
                </a:solidFill>
              </a:rPr>
              <a:t>express </a:t>
            </a:r>
            <a:r>
              <a:rPr lang="it-IT" dirty="0" err="1">
                <a:solidFill>
                  <a:schemeClr val="accent2"/>
                </a:solidFill>
              </a:rPr>
              <a:t>yourself</a:t>
            </a:r>
            <a:r>
              <a:rPr lang="it-IT" dirty="0">
                <a:solidFill>
                  <a:schemeClr val="accent2"/>
                </a:solidFill>
              </a:rPr>
              <a:t>!</a:t>
            </a:r>
            <a:endParaRPr lang="en-US" dirty="0">
              <a:solidFill>
                <a:schemeClr val="accent2"/>
              </a:solidFill>
            </a:endParaRPr>
          </a:p>
        </p:txBody>
      </p:sp>
      <p:pic>
        <p:nvPicPr>
          <p:cNvPr id="5" name="Schermata 2023-11-20 alle 10.42.16.png" descr="Schermata 2023-11-20 alle 10.42.16.png">
            <a:extLst>
              <a:ext uri="{FF2B5EF4-FFF2-40B4-BE49-F238E27FC236}">
                <a16:creationId xmlns:a16="http://schemas.microsoft.com/office/drawing/2014/main" id="{4E22F48B-2052-189B-3107-2B9463ED529A}"/>
              </a:ext>
            </a:extLst>
          </p:cNvPr>
          <p:cNvPicPr>
            <a:picLocks noChangeAspect="1"/>
          </p:cNvPicPr>
          <p:nvPr/>
        </p:nvPicPr>
        <p:blipFill>
          <a:blip r:embed="rId3"/>
          <a:stretch>
            <a:fillRect/>
          </a:stretch>
        </p:blipFill>
        <p:spPr>
          <a:xfrm>
            <a:off x="2117482" y="1569649"/>
            <a:ext cx="7305918" cy="4811607"/>
          </a:xfrm>
          <a:prstGeom prst="rect">
            <a:avLst/>
          </a:prstGeom>
          <a:ln w="12700">
            <a:miter lim="400000"/>
          </a:ln>
          <a:effectLst>
            <a:outerShdw blurRad="50800" dist="38100" dir="5400000" algn="t" rotWithShape="0">
              <a:prstClr val="black">
                <a:alpha val="40000"/>
              </a:prstClr>
            </a:outerShdw>
          </a:effectLst>
        </p:spPr>
      </p:pic>
      <p:pic>
        <p:nvPicPr>
          <p:cNvPr id="6" name="Picture 5" descr="Picture 3">
            <a:extLst>
              <a:ext uri="{FF2B5EF4-FFF2-40B4-BE49-F238E27FC236}">
                <a16:creationId xmlns:a16="http://schemas.microsoft.com/office/drawing/2014/main" id="{CEBCF376-319C-0445-E34E-AA9B74627D9B}"/>
              </a:ext>
            </a:extLst>
          </p:cNvPr>
          <p:cNvPicPr>
            <a:picLocks noChangeAspect="1"/>
          </p:cNvPicPr>
          <p:nvPr/>
        </p:nvPicPr>
        <p:blipFill>
          <a:blip r:embed="rId4"/>
          <a:stretch>
            <a:fillRect/>
          </a:stretch>
        </p:blipFill>
        <p:spPr>
          <a:xfrm>
            <a:off x="9746583" y="321341"/>
            <a:ext cx="2179280" cy="1634460"/>
          </a:xfrm>
          <a:prstGeom prst="rect">
            <a:avLst/>
          </a:prstGeom>
          <a:ln w="12700">
            <a:miter lim="4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68338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24B2B5-6D5C-D48A-ABBC-763C485CF063}"/>
              </a:ext>
            </a:extLst>
          </p:cNvPr>
          <p:cNvSpPr>
            <a:spLocks noGrp="1"/>
          </p:cNvSpPr>
          <p:nvPr>
            <p:ph type="title"/>
          </p:nvPr>
        </p:nvSpPr>
        <p:spPr>
          <a:xfrm>
            <a:off x="753017" y="217521"/>
            <a:ext cx="10951535" cy="861348"/>
          </a:xfrm>
        </p:spPr>
        <p:txBody>
          <a:bodyPr/>
          <a:lstStyle/>
          <a:p>
            <a:r>
              <a:rPr lang="it-IT" dirty="0"/>
              <a:t>2. KNOWLEDGE – </a:t>
            </a:r>
            <a:r>
              <a:rPr lang="it-IT" dirty="0" err="1">
                <a:solidFill>
                  <a:schemeClr val="accent2"/>
                </a:solidFill>
              </a:rPr>
              <a:t>Analyze</a:t>
            </a:r>
            <a:r>
              <a:rPr lang="it-IT" dirty="0">
                <a:solidFill>
                  <a:schemeClr val="accent2"/>
                </a:solidFill>
              </a:rPr>
              <a:t> and </a:t>
            </a:r>
            <a:r>
              <a:rPr lang="it-IT" dirty="0" err="1">
                <a:solidFill>
                  <a:schemeClr val="accent2"/>
                </a:solidFill>
              </a:rPr>
              <a:t>Apply</a:t>
            </a:r>
            <a:endParaRPr lang="en-US" dirty="0">
              <a:solidFill>
                <a:schemeClr val="accent2"/>
              </a:solidFill>
            </a:endParaRPr>
          </a:p>
        </p:txBody>
      </p:sp>
      <p:pic>
        <p:nvPicPr>
          <p:cNvPr id="1026" name="Picture 2" descr="I giochi di esplorazione per bambini per esplorare il mondo - Globo  Giocattoli">
            <a:extLst>
              <a:ext uri="{FF2B5EF4-FFF2-40B4-BE49-F238E27FC236}">
                <a16:creationId xmlns:a16="http://schemas.microsoft.com/office/drawing/2014/main" id="{451A608F-9DB0-EB05-6A9D-53B345EA3F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63"/>
          <a:stretch/>
        </p:blipFill>
        <p:spPr bwMode="auto">
          <a:xfrm>
            <a:off x="1053782" y="1915240"/>
            <a:ext cx="2149760" cy="211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375F73-A2F0-87A9-EB9B-815D9C529EEF}"/>
              </a:ext>
            </a:extLst>
          </p:cNvPr>
          <p:cNvSpPr txBox="1"/>
          <p:nvPr/>
        </p:nvSpPr>
        <p:spPr>
          <a:xfrm>
            <a:off x="637539" y="4086627"/>
            <a:ext cx="2976656" cy="1631216"/>
          </a:xfrm>
          <a:prstGeom prst="rect">
            <a:avLst/>
          </a:prstGeom>
          <a:noFill/>
        </p:spPr>
        <p:txBody>
          <a:bodyPr wrap="square">
            <a:spAutoFit/>
          </a:bodyPr>
          <a:lstStyle/>
          <a:p>
            <a:pPr algn="ctr" defTabSz="370331">
              <a:lnSpc>
                <a:spcPct val="90000"/>
              </a:lnSpc>
              <a:spcBef>
                <a:spcPts val="600"/>
              </a:spcBef>
              <a:defRPr sz="2592">
                <a:solidFill>
                  <a:srgbClr val="000000"/>
                </a:solidFill>
              </a:defRPr>
            </a:pPr>
            <a:r>
              <a:rPr lang="en-US" sz="2000" b="1" dirty="0">
                <a:solidFill>
                  <a:schemeClr val="accent3"/>
                </a:solidFill>
                <a:ea typeface="Calibri" panose="020F0502020204030204" pitchFamily="34" charset="0"/>
                <a:cs typeface="Calibri" panose="020F0502020204030204" pitchFamily="34" charset="0"/>
              </a:rPr>
              <a:t>Exploring</a:t>
            </a:r>
          </a:p>
          <a:p>
            <a:pPr algn="ctr" defTabSz="370331">
              <a:lnSpc>
                <a:spcPct val="90000"/>
              </a:lnSpc>
              <a:spcBef>
                <a:spcPts val="600"/>
              </a:spcBef>
              <a:defRPr sz="2592">
                <a:solidFill>
                  <a:srgbClr val="000000"/>
                </a:solidFill>
              </a:defRPr>
            </a:pPr>
            <a:endParaRPr lang="en-US" sz="2000" b="1" dirty="0">
              <a:solidFill>
                <a:schemeClr val="accent3"/>
              </a:solidFill>
              <a:ea typeface="Calibri" panose="020F0502020204030204" pitchFamily="34" charset="0"/>
              <a:cs typeface="Calibri" panose="020F0502020204030204" pitchFamily="34" charset="0"/>
            </a:endParaRPr>
          </a:p>
          <a:p>
            <a:pPr algn="ctr" defTabSz="370331">
              <a:lnSpc>
                <a:spcPct val="90000"/>
              </a:lnSpc>
              <a:spcBef>
                <a:spcPts val="600"/>
              </a:spcBef>
              <a:defRPr sz="2592">
                <a:solidFill>
                  <a:srgbClr val="000000"/>
                </a:solidFill>
              </a:defRPr>
            </a:pPr>
            <a:r>
              <a:rPr lang="en-US" sz="2000" dirty="0">
                <a:solidFill>
                  <a:schemeClr val="tx1">
                    <a:lumMod val="75000"/>
                  </a:schemeClr>
                </a:solidFill>
                <a:ea typeface="Calibri" panose="020F0502020204030204" pitchFamily="34" charset="0"/>
                <a:cs typeface="Calibri" panose="020F0502020204030204" pitchFamily="34" charset="0"/>
              </a:rPr>
              <a:t>the participant's perspective on the events of the scenario</a:t>
            </a:r>
          </a:p>
        </p:txBody>
      </p:sp>
      <p:sp>
        <p:nvSpPr>
          <p:cNvPr id="10" name="TextBox 9">
            <a:extLst>
              <a:ext uri="{FF2B5EF4-FFF2-40B4-BE49-F238E27FC236}">
                <a16:creationId xmlns:a16="http://schemas.microsoft.com/office/drawing/2014/main" id="{3D190D25-18D7-B4FE-681A-42F560377EA2}"/>
              </a:ext>
            </a:extLst>
          </p:cNvPr>
          <p:cNvSpPr txBox="1"/>
          <p:nvPr/>
        </p:nvSpPr>
        <p:spPr>
          <a:xfrm>
            <a:off x="4169809" y="4027249"/>
            <a:ext cx="3228647" cy="1908215"/>
          </a:xfrm>
          <a:prstGeom prst="rect">
            <a:avLst/>
          </a:prstGeom>
          <a:noFill/>
        </p:spPr>
        <p:txBody>
          <a:bodyPr wrap="square">
            <a:spAutoFit/>
          </a:bodyPr>
          <a:lstStyle/>
          <a:p>
            <a:pPr algn="ctr"/>
            <a:r>
              <a:rPr lang="en-US" sz="2000" b="1" dirty="0">
                <a:solidFill>
                  <a:schemeClr val="accent3"/>
                </a:solidFill>
                <a:ea typeface="Calibri" panose="020F0502020204030204" pitchFamily="34" charset="0"/>
                <a:cs typeface="Calibri" panose="020F0502020204030204" pitchFamily="34" charset="0"/>
              </a:rPr>
              <a:t>Discussion and teaching</a:t>
            </a:r>
          </a:p>
          <a:p>
            <a:endParaRPr lang="en-US" dirty="0">
              <a:ea typeface="Calibri" panose="020F0502020204030204" pitchFamily="34" charset="0"/>
              <a:cs typeface="Calibri" panose="020F0502020204030204" pitchFamily="34" charset="0"/>
            </a:endParaRPr>
          </a:p>
          <a:p>
            <a:pPr algn="ctr"/>
            <a:r>
              <a:rPr lang="en-US" sz="2000" dirty="0">
                <a:ea typeface="Calibri" panose="020F0502020204030204" pitchFamily="34" charset="0"/>
                <a:cs typeface="Calibri" panose="020F0502020204030204" pitchFamily="34" charset="0"/>
              </a:rPr>
              <a:t>Help participants to navigate new perspectives, knowledge and skills</a:t>
            </a:r>
          </a:p>
        </p:txBody>
      </p:sp>
      <p:sp>
        <p:nvSpPr>
          <p:cNvPr id="12" name="TextBox 11">
            <a:extLst>
              <a:ext uri="{FF2B5EF4-FFF2-40B4-BE49-F238E27FC236}">
                <a16:creationId xmlns:a16="http://schemas.microsoft.com/office/drawing/2014/main" id="{987980E4-E2E8-FCD0-93DE-E404498F066D}"/>
              </a:ext>
            </a:extLst>
          </p:cNvPr>
          <p:cNvSpPr txBox="1"/>
          <p:nvPr/>
        </p:nvSpPr>
        <p:spPr>
          <a:xfrm>
            <a:off x="8044841" y="4031025"/>
            <a:ext cx="2552178" cy="1914498"/>
          </a:xfrm>
          <a:prstGeom prst="rect">
            <a:avLst/>
          </a:prstGeom>
          <a:noFill/>
        </p:spPr>
        <p:txBody>
          <a:bodyPr wrap="square">
            <a:spAutoFit/>
          </a:bodyPr>
          <a:lstStyle/>
          <a:p>
            <a:pPr algn="ctr" defTabSz="370331">
              <a:lnSpc>
                <a:spcPct val="90000"/>
              </a:lnSpc>
              <a:spcBef>
                <a:spcPts val="600"/>
              </a:spcBef>
              <a:defRPr sz="2592">
                <a:solidFill>
                  <a:srgbClr val="000000"/>
                </a:solidFill>
              </a:defRPr>
            </a:pPr>
            <a:r>
              <a:rPr lang="en-US" sz="2000" b="1" dirty="0" err="1">
                <a:solidFill>
                  <a:schemeClr val="accent3"/>
                </a:solidFill>
              </a:rPr>
              <a:t>Generalyze</a:t>
            </a:r>
            <a:endParaRPr lang="en-US" sz="2000" b="1" dirty="0">
              <a:solidFill>
                <a:schemeClr val="accent3"/>
              </a:solidFill>
            </a:endParaRPr>
          </a:p>
          <a:p>
            <a:pPr algn="ctr" defTabSz="370331">
              <a:lnSpc>
                <a:spcPct val="90000"/>
              </a:lnSpc>
              <a:spcBef>
                <a:spcPts val="600"/>
              </a:spcBef>
              <a:defRPr sz="2592">
                <a:solidFill>
                  <a:srgbClr val="000000"/>
                </a:solidFill>
              </a:defRPr>
            </a:pPr>
            <a:endParaRPr lang="en-US" sz="2000" dirty="0">
              <a:solidFill>
                <a:schemeClr val="tx1">
                  <a:lumMod val="75000"/>
                </a:schemeClr>
              </a:solidFill>
            </a:endParaRPr>
          </a:p>
          <a:p>
            <a:pPr algn="ctr" defTabSz="370331">
              <a:lnSpc>
                <a:spcPct val="90000"/>
              </a:lnSpc>
              <a:spcBef>
                <a:spcPts val="600"/>
              </a:spcBef>
              <a:defRPr sz="2592">
                <a:solidFill>
                  <a:srgbClr val="000000"/>
                </a:solidFill>
              </a:defRPr>
            </a:pPr>
            <a:r>
              <a:rPr lang="en-US" sz="2000" dirty="0">
                <a:solidFill>
                  <a:schemeClr val="tx1">
                    <a:lumMod val="75000"/>
                  </a:schemeClr>
                </a:solidFill>
              </a:rPr>
              <a:t>and apply what has been learned to real environments</a:t>
            </a:r>
            <a:endParaRPr lang="en-US" sz="2000" dirty="0">
              <a:solidFill>
                <a:schemeClr val="tx1">
                  <a:lumMod val="75000"/>
                </a:schemeClr>
              </a:solidFill>
              <a:latin typeface="Courier"/>
              <a:ea typeface="Courier"/>
              <a:cs typeface="Courier"/>
              <a:sym typeface="Courier"/>
            </a:endParaRPr>
          </a:p>
        </p:txBody>
      </p:sp>
      <p:pic>
        <p:nvPicPr>
          <p:cNvPr id="1028" name="Picture 4" descr="Forma.Temp: scopri cos'è e quali vantaggi offre alle aziende - Deine Group">
            <a:extLst>
              <a:ext uri="{FF2B5EF4-FFF2-40B4-BE49-F238E27FC236}">
                <a16:creationId xmlns:a16="http://schemas.microsoft.com/office/drawing/2014/main" id="{FB3A84CD-28EF-2587-1573-C132BA44E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8911" y="1878594"/>
            <a:ext cx="3731110" cy="20983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ould You Specialize or Generalize Your Skills?">
            <a:extLst>
              <a:ext uri="{FF2B5EF4-FFF2-40B4-BE49-F238E27FC236}">
                <a16:creationId xmlns:a16="http://schemas.microsoft.com/office/drawing/2014/main" id="{D03E75D8-6B73-F9D9-EBB5-EEDB39BDD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314" y="1878594"/>
            <a:ext cx="3228646" cy="21524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7AF713D-4C59-2D81-6CB8-1C19FFBB22C4}"/>
              </a:ext>
            </a:extLst>
          </p:cNvPr>
          <p:cNvSpPr txBox="1"/>
          <p:nvPr/>
        </p:nvSpPr>
        <p:spPr>
          <a:xfrm>
            <a:off x="2545914" y="6347348"/>
            <a:ext cx="7662797" cy="541046"/>
          </a:xfrm>
          <a:prstGeom prst="rect">
            <a:avLst/>
          </a:prstGeom>
          <a:noFill/>
        </p:spPr>
        <p:txBody>
          <a:bodyPr wrap="square">
            <a:spAutoFit/>
          </a:bodyPr>
          <a:lstStyle/>
          <a:p>
            <a:pPr algn="l" defTabSz="370331">
              <a:spcBef>
                <a:spcPts val="0"/>
              </a:spcBef>
              <a:defRPr sz="2916">
                <a:solidFill>
                  <a:srgbClr val="000000"/>
                </a:solidFill>
              </a:defRPr>
            </a:pPr>
            <a:r>
              <a:rPr lang="en-US" b="1" i="1" dirty="0">
                <a:solidFill>
                  <a:schemeClr val="accent1"/>
                </a:solidFill>
              </a:rPr>
              <a:t>WITH A PINCH OF GENUINE CURIOSITY!</a:t>
            </a:r>
          </a:p>
        </p:txBody>
      </p:sp>
      <p:pic>
        <p:nvPicPr>
          <p:cNvPr id="4" name="Picture 5" descr="Picture 5">
            <a:extLst>
              <a:ext uri="{FF2B5EF4-FFF2-40B4-BE49-F238E27FC236}">
                <a16:creationId xmlns:a16="http://schemas.microsoft.com/office/drawing/2014/main" id="{FD021336-2546-5230-FC9D-CFB7F9B6EC98}"/>
              </a:ext>
            </a:extLst>
          </p:cNvPr>
          <p:cNvPicPr>
            <a:picLocks noChangeAspect="1"/>
          </p:cNvPicPr>
          <p:nvPr/>
        </p:nvPicPr>
        <p:blipFill>
          <a:blip r:embed="rId6"/>
          <a:stretch>
            <a:fillRect/>
          </a:stretch>
        </p:blipFill>
        <p:spPr>
          <a:xfrm>
            <a:off x="10521863" y="113397"/>
            <a:ext cx="1470788" cy="1881981"/>
          </a:xfrm>
          <a:prstGeom prst="rect">
            <a:avLst/>
          </a:prstGeom>
          <a:ln w="12700">
            <a:miter lim="4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959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5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80">
                                          <p:stCondLst>
                                            <p:cond delay="0"/>
                                          </p:stCondLst>
                                        </p:cTn>
                                        <p:tgtEl>
                                          <p:spTgt spid="14"/>
                                        </p:tgtEl>
                                      </p:cBhvr>
                                    </p:animEffect>
                                    <p:anim calcmode="lin" valueType="num">
                                      <p:cBhvr>
                                        <p:cTn id="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7" dur="26">
                                          <p:stCondLst>
                                            <p:cond delay="650"/>
                                          </p:stCondLst>
                                        </p:cTn>
                                        <p:tgtEl>
                                          <p:spTgt spid="14"/>
                                        </p:tgtEl>
                                      </p:cBhvr>
                                      <p:to x="100000" y="60000"/>
                                    </p:animScale>
                                    <p:animScale>
                                      <p:cBhvr>
                                        <p:cTn id="38" dur="166" decel="50000">
                                          <p:stCondLst>
                                            <p:cond delay="676"/>
                                          </p:stCondLst>
                                        </p:cTn>
                                        <p:tgtEl>
                                          <p:spTgt spid="14"/>
                                        </p:tgtEl>
                                      </p:cBhvr>
                                      <p:to x="100000" y="100000"/>
                                    </p:animScale>
                                    <p:animScale>
                                      <p:cBhvr>
                                        <p:cTn id="39" dur="26">
                                          <p:stCondLst>
                                            <p:cond delay="1312"/>
                                          </p:stCondLst>
                                        </p:cTn>
                                        <p:tgtEl>
                                          <p:spTgt spid="14"/>
                                        </p:tgtEl>
                                      </p:cBhvr>
                                      <p:to x="100000" y="80000"/>
                                    </p:animScale>
                                    <p:animScale>
                                      <p:cBhvr>
                                        <p:cTn id="40" dur="166" decel="50000">
                                          <p:stCondLst>
                                            <p:cond delay="1338"/>
                                          </p:stCondLst>
                                        </p:cTn>
                                        <p:tgtEl>
                                          <p:spTgt spid="14"/>
                                        </p:tgtEl>
                                      </p:cBhvr>
                                      <p:to x="100000" y="100000"/>
                                    </p:animScale>
                                    <p:animScale>
                                      <p:cBhvr>
                                        <p:cTn id="41" dur="26">
                                          <p:stCondLst>
                                            <p:cond delay="1642"/>
                                          </p:stCondLst>
                                        </p:cTn>
                                        <p:tgtEl>
                                          <p:spTgt spid="14"/>
                                        </p:tgtEl>
                                      </p:cBhvr>
                                      <p:to x="100000" y="90000"/>
                                    </p:animScale>
                                    <p:animScale>
                                      <p:cBhvr>
                                        <p:cTn id="42" dur="166" decel="50000">
                                          <p:stCondLst>
                                            <p:cond delay="1668"/>
                                          </p:stCondLst>
                                        </p:cTn>
                                        <p:tgtEl>
                                          <p:spTgt spid="14"/>
                                        </p:tgtEl>
                                      </p:cBhvr>
                                      <p:to x="100000" y="100000"/>
                                    </p:animScale>
                                    <p:animScale>
                                      <p:cBhvr>
                                        <p:cTn id="43" dur="26">
                                          <p:stCondLst>
                                            <p:cond delay="1808"/>
                                          </p:stCondLst>
                                        </p:cTn>
                                        <p:tgtEl>
                                          <p:spTgt spid="14"/>
                                        </p:tgtEl>
                                      </p:cBhvr>
                                      <p:to x="100000" y="95000"/>
                                    </p:animScale>
                                    <p:animScale>
                                      <p:cBhvr>
                                        <p:cTn id="44"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F91640-BFC1-8F81-0F21-B165954D2A0E}"/>
              </a:ext>
            </a:extLst>
          </p:cNvPr>
          <p:cNvSpPr>
            <a:spLocks noGrp="1"/>
          </p:cNvSpPr>
          <p:nvPr>
            <p:ph type="title"/>
          </p:nvPr>
        </p:nvSpPr>
        <p:spPr>
          <a:xfrm>
            <a:off x="765543" y="277223"/>
            <a:ext cx="10951535" cy="861348"/>
          </a:xfrm>
        </p:spPr>
        <p:txBody>
          <a:bodyPr/>
          <a:lstStyle/>
          <a:p>
            <a:r>
              <a:rPr lang="it-IT" dirty="0"/>
              <a:t>2. KNOWDLEDGE - Talk </a:t>
            </a:r>
            <a:r>
              <a:rPr lang="it-IT" dirty="0" err="1"/>
              <a:t>about</a:t>
            </a:r>
            <a:r>
              <a:rPr lang="it-IT" dirty="0"/>
              <a:t> </a:t>
            </a:r>
            <a:r>
              <a:rPr lang="it-IT" dirty="0" err="1"/>
              <a:t>facts</a:t>
            </a:r>
            <a:r>
              <a:rPr lang="it-IT" dirty="0"/>
              <a:t> (</a:t>
            </a:r>
            <a:r>
              <a:rPr lang="it-IT" dirty="0" err="1"/>
              <a:t>not</a:t>
            </a:r>
            <a:r>
              <a:rPr lang="it-IT" dirty="0"/>
              <a:t> </a:t>
            </a:r>
            <a:r>
              <a:rPr lang="it-IT" dirty="0" err="1"/>
              <a:t>people</a:t>
            </a:r>
            <a:r>
              <a:rPr lang="it-IT" dirty="0"/>
              <a:t>)</a:t>
            </a:r>
            <a:endParaRPr lang="en-US" dirty="0"/>
          </a:p>
        </p:txBody>
      </p:sp>
      <p:pic>
        <p:nvPicPr>
          <p:cNvPr id="8" name="Picture 5" descr="Picture 5">
            <a:extLst>
              <a:ext uri="{FF2B5EF4-FFF2-40B4-BE49-F238E27FC236}">
                <a16:creationId xmlns:a16="http://schemas.microsoft.com/office/drawing/2014/main" id="{CB168218-8C4A-3A6F-48D3-45B59D1CB376}"/>
              </a:ext>
            </a:extLst>
          </p:cNvPr>
          <p:cNvPicPr>
            <a:picLocks noChangeAspect="1"/>
          </p:cNvPicPr>
          <p:nvPr/>
        </p:nvPicPr>
        <p:blipFill>
          <a:blip r:embed="rId3"/>
          <a:stretch>
            <a:fillRect/>
          </a:stretch>
        </p:blipFill>
        <p:spPr>
          <a:xfrm>
            <a:off x="10521863" y="113397"/>
            <a:ext cx="1470788" cy="1881981"/>
          </a:xfrm>
          <a:prstGeom prst="rect">
            <a:avLst/>
          </a:prstGeom>
          <a:ln w="12700">
            <a:miter lim="400000"/>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6E1C660-D021-00F7-156F-D8C47CE2A675}"/>
              </a:ext>
            </a:extLst>
          </p:cNvPr>
          <p:cNvPicPr>
            <a:picLocks noChangeAspect="1"/>
          </p:cNvPicPr>
          <p:nvPr/>
        </p:nvPicPr>
        <p:blipFill>
          <a:blip r:embed="rId4"/>
          <a:stretch>
            <a:fillRect/>
          </a:stretch>
        </p:blipFill>
        <p:spPr>
          <a:xfrm>
            <a:off x="2216871" y="2180044"/>
            <a:ext cx="6723424" cy="3772021"/>
          </a:xfrm>
          <a:prstGeom prst="rect">
            <a:avLst/>
          </a:prstGeom>
        </p:spPr>
      </p:pic>
      <p:sp>
        <p:nvSpPr>
          <p:cNvPr id="6" name="TextBox 5">
            <a:extLst>
              <a:ext uri="{FF2B5EF4-FFF2-40B4-BE49-F238E27FC236}">
                <a16:creationId xmlns:a16="http://schemas.microsoft.com/office/drawing/2014/main" id="{7091187A-E5FE-C0B2-E47F-99DA5D85CB0A}"/>
              </a:ext>
            </a:extLst>
          </p:cNvPr>
          <p:cNvSpPr txBox="1"/>
          <p:nvPr/>
        </p:nvSpPr>
        <p:spPr>
          <a:xfrm>
            <a:off x="3793624" y="1810712"/>
            <a:ext cx="3018772" cy="369332"/>
          </a:xfrm>
          <a:prstGeom prst="rect">
            <a:avLst/>
          </a:prstGeom>
          <a:noFill/>
        </p:spPr>
        <p:txBody>
          <a:bodyPr wrap="square" rtlCol="0">
            <a:spAutoFit/>
          </a:bodyPr>
          <a:lstStyle/>
          <a:p>
            <a:pPr algn="ctr"/>
            <a:r>
              <a:rPr lang="it-IT" b="1" dirty="0">
                <a:solidFill>
                  <a:schemeClr val="accent2"/>
                </a:solidFill>
              </a:rPr>
              <a:t>Go-Pro video</a:t>
            </a:r>
            <a:endParaRPr lang="en-US" b="1" dirty="0">
              <a:solidFill>
                <a:schemeClr val="accent2"/>
              </a:solidFill>
            </a:endParaRPr>
          </a:p>
        </p:txBody>
      </p:sp>
    </p:spTree>
    <p:extLst>
      <p:ext uri="{BB962C8B-B14F-4D97-AF65-F5344CB8AC3E}">
        <p14:creationId xmlns:p14="http://schemas.microsoft.com/office/powerpoint/2010/main" val="1248041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1C02C-0178-311B-D1A0-32CA269E668D}"/>
              </a:ext>
            </a:extLst>
          </p:cNvPr>
          <p:cNvSpPr txBox="1"/>
          <p:nvPr/>
        </p:nvSpPr>
        <p:spPr>
          <a:xfrm>
            <a:off x="4586614" y="1173416"/>
            <a:ext cx="3018772" cy="369332"/>
          </a:xfrm>
          <a:prstGeom prst="rect">
            <a:avLst/>
          </a:prstGeom>
          <a:noFill/>
        </p:spPr>
        <p:txBody>
          <a:bodyPr wrap="square" rtlCol="0">
            <a:spAutoFit/>
          </a:bodyPr>
          <a:lstStyle/>
          <a:p>
            <a:pPr algn="ctr"/>
            <a:r>
              <a:rPr lang="it-IT" b="1" dirty="0">
                <a:solidFill>
                  <a:schemeClr val="accent2"/>
                </a:solidFill>
              </a:rPr>
              <a:t>Time </a:t>
            </a:r>
            <a:r>
              <a:rPr lang="it-IT" b="1" dirty="0" err="1">
                <a:solidFill>
                  <a:schemeClr val="accent2"/>
                </a:solidFill>
              </a:rPr>
              <a:t>delays</a:t>
            </a:r>
            <a:endParaRPr lang="en-US" b="1" dirty="0">
              <a:solidFill>
                <a:schemeClr val="accent2"/>
              </a:solidFill>
            </a:endParaRPr>
          </a:p>
        </p:txBody>
      </p:sp>
      <p:sp>
        <p:nvSpPr>
          <p:cNvPr id="6" name="Title 2">
            <a:extLst>
              <a:ext uri="{FF2B5EF4-FFF2-40B4-BE49-F238E27FC236}">
                <a16:creationId xmlns:a16="http://schemas.microsoft.com/office/drawing/2014/main" id="{E0AD7CA2-9039-E7D9-3CA7-015FE2BA02FF}"/>
              </a:ext>
            </a:extLst>
          </p:cNvPr>
          <p:cNvSpPr txBox="1">
            <a:spLocks/>
          </p:cNvSpPr>
          <p:nvPr/>
        </p:nvSpPr>
        <p:spPr>
          <a:xfrm>
            <a:off x="790595" y="228770"/>
            <a:ext cx="10951535" cy="861348"/>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2800" b="1" i="0" kern="1200">
                <a:solidFill>
                  <a:schemeClr val="accent3"/>
                </a:solidFill>
                <a:latin typeface="+mj-lt"/>
                <a:ea typeface="Gotham"/>
                <a:cs typeface="Calibri" panose="020F0502020204030204" pitchFamily="34" charset="0"/>
              </a:defRPr>
            </a:lvl1pPr>
          </a:lstStyle>
          <a:p>
            <a:r>
              <a:rPr lang="it-IT" dirty="0"/>
              <a:t>2. KNOWDLEDGE - Talk </a:t>
            </a:r>
            <a:r>
              <a:rPr lang="it-IT" dirty="0" err="1"/>
              <a:t>about</a:t>
            </a:r>
            <a:r>
              <a:rPr lang="it-IT" dirty="0"/>
              <a:t> </a:t>
            </a:r>
            <a:r>
              <a:rPr lang="it-IT" dirty="0" err="1"/>
              <a:t>facts</a:t>
            </a:r>
            <a:r>
              <a:rPr lang="it-IT" dirty="0"/>
              <a:t> (</a:t>
            </a:r>
            <a:r>
              <a:rPr lang="it-IT" dirty="0" err="1"/>
              <a:t>not</a:t>
            </a:r>
            <a:r>
              <a:rPr lang="it-IT" dirty="0"/>
              <a:t> </a:t>
            </a:r>
            <a:r>
              <a:rPr lang="it-IT" dirty="0" err="1"/>
              <a:t>people</a:t>
            </a:r>
            <a:r>
              <a:rPr lang="it-IT" dirty="0"/>
              <a:t>)</a:t>
            </a:r>
            <a:endParaRPr lang="en-US" dirty="0"/>
          </a:p>
        </p:txBody>
      </p:sp>
      <p:pic>
        <p:nvPicPr>
          <p:cNvPr id="10" name="Picture 5" descr="Picture 5">
            <a:extLst>
              <a:ext uri="{FF2B5EF4-FFF2-40B4-BE49-F238E27FC236}">
                <a16:creationId xmlns:a16="http://schemas.microsoft.com/office/drawing/2014/main" id="{9B33936A-2A4D-6576-F5E7-250AE2E24A1F}"/>
              </a:ext>
            </a:extLst>
          </p:cNvPr>
          <p:cNvPicPr>
            <a:picLocks noChangeAspect="1"/>
          </p:cNvPicPr>
          <p:nvPr/>
        </p:nvPicPr>
        <p:blipFill>
          <a:blip r:embed="rId2"/>
          <a:stretch>
            <a:fillRect/>
          </a:stretch>
        </p:blipFill>
        <p:spPr>
          <a:xfrm>
            <a:off x="10521863" y="113397"/>
            <a:ext cx="1470788" cy="1881981"/>
          </a:xfrm>
          <a:prstGeom prst="rect">
            <a:avLst/>
          </a:prstGeom>
          <a:ln w="12700">
            <a:miter lim="400000"/>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393EE46-A96B-8C1A-5641-4ABAF641A5C2}"/>
              </a:ext>
            </a:extLst>
          </p:cNvPr>
          <p:cNvPicPr>
            <a:picLocks noChangeAspect="1"/>
          </p:cNvPicPr>
          <p:nvPr/>
        </p:nvPicPr>
        <p:blipFill>
          <a:blip r:embed="rId3"/>
          <a:stretch>
            <a:fillRect/>
          </a:stretch>
        </p:blipFill>
        <p:spPr>
          <a:xfrm>
            <a:off x="1242371" y="1676744"/>
            <a:ext cx="9016445" cy="4434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5459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9E4A8C4-4765-7229-58D7-21C486979E48}"/>
              </a:ext>
            </a:extLst>
          </p:cNvPr>
          <p:cNvGraphicFramePr>
            <a:graphicFrameLocks noGrp="1"/>
          </p:cNvGraphicFramePr>
          <p:nvPr/>
        </p:nvGraphicFramePr>
        <p:xfrm>
          <a:off x="935027" y="1653436"/>
          <a:ext cx="3195612" cy="4681921"/>
        </p:xfrm>
        <a:graphic>
          <a:graphicData uri="http://schemas.openxmlformats.org/drawingml/2006/table">
            <a:tbl>
              <a:tblPr firstRow="1" bandRow="1">
                <a:tableStyleId>{5C22544A-7EE6-4342-B048-85BDC9FD1C3A}</a:tableStyleId>
              </a:tblPr>
              <a:tblGrid>
                <a:gridCol w="3195612">
                  <a:extLst>
                    <a:ext uri="{9D8B030D-6E8A-4147-A177-3AD203B41FA5}">
                      <a16:colId xmlns:a16="http://schemas.microsoft.com/office/drawing/2014/main" val="504910034"/>
                    </a:ext>
                  </a:extLst>
                </a:gridCol>
              </a:tblGrid>
              <a:tr h="686506">
                <a:tc>
                  <a:txBody>
                    <a:bodyPr/>
                    <a:lstStyle/>
                    <a:p>
                      <a:pPr algn="ctr"/>
                      <a:r>
                        <a:rPr lang="it-IT" sz="1600" b="1" dirty="0"/>
                        <a:t>EMOTIONS</a:t>
                      </a:r>
                      <a:endParaRPr lang="en-US" sz="1600" b="1" dirty="0"/>
                    </a:p>
                  </a:txBody>
                  <a:tcPr anchor="ctr">
                    <a:solidFill>
                      <a:schemeClr val="tx1"/>
                    </a:solidFill>
                  </a:tcPr>
                </a:tc>
                <a:extLst>
                  <a:ext uri="{0D108BD9-81ED-4DB2-BD59-A6C34878D82A}">
                    <a16:rowId xmlns:a16="http://schemas.microsoft.com/office/drawing/2014/main" val="3405814372"/>
                  </a:ext>
                </a:extLst>
              </a:tr>
              <a:tr h="799083">
                <a:tc>
                  <a:txBody>
                    <a:bodyPr/>
                    <a:lstStyle/>
                    <a:p>
                      <a:pPr algn="ctr"/>
                      <a:endParaRPr lang="en-US" sz="1600" dirty="0"/>
                    </a:p>
                  </a:txBody>
                  <a:tcPr anchor="ctr">
                    <a:solidFill>
                      <a:schemeClr val="bg2"/>
                    </a:solidFill>
                  </a:tcPr>
                </a:tc>
                <a:extLst>
                  <a:ext uri="{0D108BD9-81ED-4DB2-BD59-A6C34878D82A}">
                    <a16:rowId xmlns:a16="http://schemas.microsoft.com/office/drawing/2014/main" val="1914804006"/>
                  </a:ext>
                </a:extLst>
              </a:tr>
              <a:tr h="799083">
                <a:tc>
                  <a:txBody>
                    <a:bodyPr/>
                    <a:lstStyle/>
                    <a:p>
                      <a:pPr algn="ctr"/>
                      <a:endParaRPr lang="en-US" sz="1600" dirty="0"/>
                    </a:p>
                  </a:txBody>
                  <a:tcPr anchor="ctr">
                    <a:solidFill>
                      <a:schemeClr val="bg2"/>
                    </a:solidFill>
                  </a:tcPr>
                </a:tc>
                <a:extLst>
                  <a:ext uri="{0D108BD9-81ED-4DB2-BD59-A6C34878D82A}">
                    <a16:rowId xmlns:a16="http://schemas.microsoft.com/office/drawing/2014/main" val="2974630319"/>
                  </a:ext>
                </a:extLst>
              </a:tr>
              <a:tr h="799083">
                <a:tc>
                  <a:txBody>
                    <a:bodyPr/>
                    <a:lstStyle/>
                    <a:p>
                      <a:pPr algn="ctr"/>
                      <a:endParaRPr lang="en-US" sz="1600" dirty="0"/>
                    </a:p>
                  </a:txBody>
                  <a:tcPr anchor="ctr">
                    <a:solidFill>
                      <a:schemeClr val="bg2"/>
                    </a:solidFill>
                  </a:tcPr>
                </a:tc>
                <a:extLst>
                  <a:ext uri="{0D108BD9-81ED-4DB2-BD59-A6C34878D82A}">
                    <a16:rowId xmlns:a16="http://schemas.microsoft.com/office/drawing/2014/main" val="993652630"/>
                  </a:ext>
                </a:extLst>
              </a:tr>
              <a:tr h="799083">
                <a:tc>
                  <a:txBody>
                    <a:bodyPr/>
                    <a:lstStyle/>
                    <a:p>
                      <a:pPr algn="ctr"/>
                      <a:endParaRPr lang="en-US" sz="1600" dirty="0"/>
                    </a:p>
                  </a:txBody>
                  <a:tcPr anchor="ctr">
                    <a:solidFill>
                      <a:schemeClr val="bg2"/>
                    </a:solidFill>
                  </a:tcPr>
                </a:tc>
                <a:extLst>
                  <a:ext uri="{0D108BD9-81ED-4DB2-BD59-A6C34878D82A}">
                    <a16:rowId xmlns:a16="http://schemas.microsoft.com/office/drawing/2014/main" val="1638077132"/>
                  </a:ext>
                </a:extLst>
              </a:tr>
              <a:tr h="799083">
                <a:tc>
                  <a:txBody>
                    <a:bodyPr/>
                    <a:lstStyle/>
                    <a:p>
                      <a:pPr algn="ctr"/>
                      <a:endParaRPr lang="en-US" sz="1600" dirty="0"/>
                    </a:p>
                  </a:txBody>
                  <a:tcPr anchor="ctr">
                    <a:solidFill>
                      <a:schemeClr val="bg2"/>
                    </a:solidFill>
                  </a:tcPr>
                </a:tc>
                <a:extLst>
                  <a:ext uri="{0D108BD9-81ED-4DB2-BD59-A6C34878D82A}">
                    <a16:rowId xmlns:a16="http://schemas.microsoft.com/office/drawing/2014/main" val="3968538132"/>
                  </a:ext>
                </a:extLst>
              </a:tr>
            </a:tbl>
          </a:graphicData>
        </a:graphic>
      </p:graphicFrame>
      <p:sp>
        <p:nvSpPr>
          <p:cNvPr id="8" name="Title 2">
            <a:extLst>
              <a:ext uri="{FF2B5EF4-FFF2-40B4-BE49-F238E27FC236}">
                <a16:creationId xmlns:a16="http://schemas.microsoft.com/office/drawing/2014/main" id="{05A7B293-08B3-033A-38F4-801CD72C242E}"/>
              </a:ext>
            </a:extLst>
          </p:cNvPr>
          <p:cNvSpPr>
            <a:spLocks noGrp="1"/>
          </p:cNvSpPr>
          <p:nvPr>
            <p:ph type="title"/>
          </p:nvPr>
        </p:nvSpPr>
        <p:spPr>
          <a:xfrm>
            <a:off x="765543" y="277223"/>
            <a:ext cx="10951535" cy="861348"/>
          </a:xfrm>
        </p:spPr>
        <p:txBody>
          <a:bodyPr/>
          <a:lstStyle/>
          <a:p>
            <a:r>
              <a:rPr lang="it-IT" dirty="0"/>
              <a:t>2. KNOWDLEDGE – Plus &amp; Delta</a:t>
            </a:r>
            <a:endParaRPr lang="en-US" dirty="0"/>
          </a:p>
        </p:txBody>
      </p:sp>
      <p:pic>
        <p:nvPicPr>
          <p:cNvPr id="9" name="Picture 5" descr="Picture 5">
            <a:extLst>
              <a:ext uri="{FF2B5EF4-FFF2-40B4-BE49-F238E27FC236}">
                <a16:creationId xmlns:a16="http://schemas.microsoft.com/office/drawing/2014/main" id="{5071272B-4905-C2AF-38C1-52EA2C23B05B}"/>
              </a:ext>
            </a:extLst>
          </p:cNvPr>
          <p:cNvPicPr>
            <a:picLocks noChangeAspect="1"/>
          </p:cNvPicPr>
          <p:nvPr/>
        </p:nvPicPr>
        <p:blipFill>
          <a:blip r:embed="rId3"/>
          <a:stretch>
            <a:fillRect/>
          </a:stretch>
        </p:blipFill>
        <p:spPr>
          <a:xfrm>
            <a:off x="10521863" y="113397"/>
            <a:ext cx="1470788" cy="1881981"/>
          </a:xfrm>
          <a:prstGeom prst="rect">
            <a:avLst/>
          </a:prstGeom>
          <a:ln w="12700">
            <a:miter lim="400000"/>
          </a:ln>
          <a:effectLst>
            <a:outerShdw blurRad="50800" dist="38100" dir="2700000" algn="tl" rotWithShape="0">
              <a:prstClr val="black">
                <a:alpha val="40000"/>
              </a:prstClr>
            </a:outerShdw>
          </a:effectLst>
        </p:spPr>
      </p:pic>
      <p:graphicFrame>
        <p:nvGraphicFramePr>
          <p:cNvPr id="2" name="Table 1">
            <a:extLst>
              <a:ext uri="{FF2B5EF4-FFF2-40B4-BE49-F238E27FC236}">
                <a16:creationId xmlns:a16="http://schemas.microsoft.com/office/drawing/2014/main" id="{B2612089-DAC9-DD20-A23D-199E0052DFDF}"/>
              </a:ext>
            </a:extLst>
          </p:cNvPr>
          <p:cNvGraphicFramePr>
            <a:graphicFrameLocks noGrp="1"/>
          </p:cNvGraphicFramePr>
          <p:nvPr/>
        </p:nvGraphicFramePr>
        <p:xfrm>
          <a:off x="4130639" y="1653436"/>
          <a:ext cx="6391224" cy="4681921"/>
        </p:xfrm>
        <a:graphic>
          <a:graphicData uri="http://schemas.openxmlformats.org/drawingml/2006/table">
            <a:tbl>
              <a:tblPr firstRow="1" bandRow="1">
                <a:tableStyleId>{5C22544A-7EE6-4342-B048-85BDC9FD1C3A}</a:tableStyleId>
              </a:tblPr>
              <a:tblGrid>
                <a:gridCol w="3195612">
                  <a:extLst>
                    <a:ext uri="{9D8B030D-6E8A-4147-A177-3AD203B41FA5}">
                      <a16:colId xmlns:a16="http://schemas.microsoft.com/office/drawing/2014/main" val="794776105"/>
                    </a:ext>
                  </a:extLst>
                </a:gridCol>
                <a:gridCol w="3195612">
                  <a:extLst>
                    <a:ext uri="{9D8B030D-6E8A-4147-A177-3AD203B41FA5}">
                      <a16:colId xmlns:a16="http://schemas.microsoft.com/office/drawing/2014/main" val="43668063"/>
                    </a:ext>
                  </a:extLst>
                </a:gridCol>
              </a:tblGrid>
              <a:tr h="686506">
                <a:tc>
                  <a:txBody>
                    <a:bodyPr/>
                    <a:lstStyle/>
                    <a:p>
                      <a:pPr algn="ctr"/>
                      <a:r>
                        <a:rPr lang="it-IT" sz="1600" dirty="0"/>
                        <a:t>PLUS</a:t>
                      </a:r>
                    </a:p>
                    <a:p>
                      <a:pPr algn="ctr"/>
                      <a:r>
                        <a:rPr lang="it-IT" sz="1600" b="0" dirty="0" err="1"/>
                        <a:t>What</a:t>
                      </a:r>
                      <a:r>
                        <a:rPr lang="it-IT" sz="1600" b="0" dirty="0"/>
                        <a:t> </a:t>
                      </a:r>
                      <a:r>
                        <a:rPr lang="it-IT" sz="1600" b="0" dirty="0" err="1"/>
                        <a:t>was</a:t>
                      </a:r>
                      <a:r>
                        <a:rPr lang="it-IT" sz="1600" b="0" dirty="0"/>
                        <a:t> </a:t>
                      </a:r>
                      <a:r>
                        <a:rPr lang="it-IT" sz="1600" b="0" dirty="0" err="1"/>
                        <a:t>good</a:t>
                      </a:r>
                      <a:r>
                        <a:rPr lang="it-IT" sz="1600" b="0" dirty="0"/>
                        <a:t>?</a:t>
                      </a:r>
                      <a:endParaRPr lang="en-US" sz="1600" b="0" dirty="0"/>
                    </a:p>
                  </a:txBody>
                  <a:tcPr anchor="ctr">
                    <a:solidFill>
                      <a:schemeClr val="accent2"/>
                    </a:solidFill>
                  </a:tcPr>
                </a:tc>
                <a:tc>
                  <a:txBody>
                    <a:bodyPr/>
                    <a:lstStyle/>
                    <a:p>
                      <a:pPr algn="ctr"/>
                      <a:r>
                        <a:rPr lang="it-IT" sz="1600" dirty="0"/>
                        <a:t>DELTA</a:t>
                      </a:r>
                    </a:p>
                    <a:p>
                      <a:pPr algn="ctr"/>
                      <a:r>
                        <a:rPr lang="it-IT" sz="1600" b="0" dirty="0" err="1"/>
                        <a:t>What</a:t>
                      </a:r>
                      <a:r>
                        <a:rPr lang="it-IT" sz="1600" b="0" dirty="0"/>
                        <a:t> </a:t>
                      </a:r>
                      <a:r>
                        <a:rPr lang="it-IT" sz="1600" b="0" dirty="0" err="1"/>
                        <a:t>we</a:t>
                      </a:r>
                      <a:r>
                        <a:rPr lang="it-IT" sz="1600" b="0" dirty="0"/>
                        <a:t> </a:t>
                      </a:r>
                      <a:r>
                        <a:rPr lang="it-IT" sz="1600" b="0" dirty="0" err="1"/>
                        <a:t>need</a:t>
                      </a:r>
                      <a:r>
                        <a:rPr lang="it-IT" sz="1600" b="0" dirty="0"/>
                        <a:t> to </a:t>
                      </a:r>
                      <a:r>
                        <a:rPr lang="it-IT" sz="1600" b="0" dirty="0" err="1"/>
                        <a:t>improve</a:t>
                      </a:r>
                      <a:r>
                        <a:rPr lang="it-IT" sz="1600" b="0" dirty="0"/>
                        <a:t>?</a:t>
                      </a:r>
                      <a:endParaRPr lang="en-US" sz="1600" b="0" dirty="0"/>
                    </a:p>
                  </a:txBody>
                  <a:tcPr anchor="ctr">
                    <a:solidFill>
                      <a:schemeClr val="accent5"/>
                    </a:solidFill>
                  </a:tcPr>
                </a:tc>
                <a:extLst>
                  <a:ext uri="{0D108BD9-81ED-4DB2-BD59-A6C34878D82A}">
                    <a16:rowId xmlns:a16="http://schemas.microsoft.com/office/drawing/2014/main" val="3012536818"/>
                  </a:ext>
                </a:extLst>
              </a:tr>
              <a:tr h="799083">
                <a:tc>
                  <a:txBody>
                    <a:bodyPr/>
                    <a:lstStyle/>
                    <a:p>
                      <a:pPr algn="ctr"/>
                      <a:r>
                        <a:rPr lang="it-IT" sz="1600" dirty="0"/>
                        <a:t>Time </a:t>
                      </a:r>
                      <a:r>
                        <a:rPr lang="it-IT" sz="1600" dirty="0" err="1"/>
                        <a:t>onset</a:t>
                      </a:r>
                      <a:r>
                        <a:rPr lang="it-IT" sz="1600" dirty="0"/>
                        <a:t> </a:t>
                      </a:r>
                      <a:r>
                        <a:rPr lang="it-IT" sz="1600" dirty="0" err="1"/>
                        <a:t>registered</a:t>
                      </a:r>
                      <a:r>
                        <a:rPr lang="it-IT" sz="1600" dirty="0"/>
                        <a:t> </a:t>
                      </a:r>
                      <a:r>
                        <a:rPr lang="it-IT" sz="1600" dirty="0" err="1"/>
                        <a:t>at</a:t>
                      </a:r>
                      <a:r>
                        <a:rPr lang="it-IT" sz="1600" dirty="0"/>
                        <a:t> triage</a:t>
                      </a:r>
                      <a:endParaRPr lang="en-US" sz="1600" dirty="0"/>
                    </a:p>
                  </a:txBody>
                  <a:tcPr anchor="ctr">
                    <a:solidFill>
                      <a:schemeClr val="accent2">
                        <a:lumMod val="20000"/>
                        <a:lumOff val="80000"/>
                      </a:schemeClr>
                    </a:solidFill>
                  </a:tcPr>
                </a:tc>
                <a:tc>
                  <a:txBody>
                    <a:bodyPr/>
                    <a:lstStyle/>
                    <a:p>
                      <a:pPr algn="ctr"/>
                      <a:r>
                        <a:rPr lang="it-IT" sz="1600" dirty="0" err="1"/>
                        <a:t>Patient’s</a:t>
                      </a:r>
                      <a:r>
                        <a:rPr lang="it-IT" sz="1600" dirty="0"/>
                        <a:t> </a:t>
                      </a:r>
                      <a:r>
                        <a:rPr lang="it-IT" sz="1600" dirty="0" err="1"/>
                        <a:t>history</a:t>
                      </a:r>
                      <a:r>
                        <a:rPr lang="it-IT" sz="1600" dirty="0"/>
                        <a:t> information</a:t>
                      </a:r>
                      <a:endParaRPr lang="en-US" sz="1600" dirty="0"/>
                    </a:p>
                  </a:txBody>
                  <a:tcPr anchor="ctr">
                    <a:solidFill>
                      <a:schemeClr val="accent5">
                        <a:lumMod val="20000"/>
                        <a:lumOff val="80000"/>
                      </a:schemeClr>
                    </a:solidFill>
                  </a:tcPr>
                </a:tc>
                <a:extLst>
                  <a:ext uri="{0D108BD9-81ED-4DB2-BD59-A6C34878D82A}">
                    <a16:rowId xmlns:a16="http://schemas.microsoft.com/office/drawing/2014/main" val="2174262132"/>
                  </a:ext>
                </a:extLst>
              </a:tr>
              <a:tr h="799083">
                <a:tc>
                  <a:txBody>
                    <a:bodyPr/>
                    <a:lstStyle/>
                    <a:p>
                      <a:pPr algn="ctr"/>
                      <a:r>
                        <a:rPr lang="it-IT" sz="1600" dirty="0" err="1"/>
                        <a:t>Neurologist</a:t>
                      </a:r>
                      <a:r>
                        <a:rPr lang="it-IT" sz="1600" dirty="0"/>
                        <a:t> </a:t>
                      </a:r>
                      <a:r>
                        <a:rPr lang="it-IT" sz="1600" dirty="0" err="1"/>
                        <a:t>prenotification</a:t>
                      </a:r>
                      <a:endParaRPr lang="en-US" sz="1600" dirty="0"/>
                    </a:p>
                  </a:txBody>
                  <a:tcPr anchor="ctr">
                    <a:solidFill>
                      <a:schemeClr val="accent2">
                        <a:lumMod val="20000"/>
                        <a:lumOff val="80000"/>
                      </a:schemeClr>
                    </a:solidFill>
                  </a:tcPr>
                </a:tc>
                <a:tc>
                  <a:txBody>
                    <a:bodyPr/>
                    <a:lstStyle/>
                    <a:p>
                      <a:pPr algn="ctr"/>
                      <a:r>
                        <a:rPr lang="it-IT" sz="1600" dirty="0" err="1"/>
                        <a:t>Two</a:t>
                      </a:r>
                      <a:r>
                        <a:rPr lang="it-IT" sz="1600" dirty="0"/>
                        <a:t> IV </a:t>
                      </a:r>
                      <a:r>
                        <a:rPr lang="it-IT" sz="1600" dirty="0" err="1"/>
                        <a:t>accesses</a:t>
                      </a:r>
                      <a:r>
                        <a:rPr lang="it-IT" sz="1600" dirty="0"/>
                        <a:t> in ED</a:t>
                      </a:r>
                      <a:endParaRPr lang="en-US" sz="1600" dirty="0"/>
                    </a:p>
                  </a:txBody>
                  <a:tcPr anchor="ctr">
                    <a:solidFill>
                      <a:schemeClr val="accent5">
                        <a:lumMod val="20000"/>
                        <a:lumOff val="80000"/>
                      </a:schemeClr>
                    </a:solidFill>
                  </a:tcPr>
                </a:tc>
                <a:extLst>
                  <a:ext uri="{0D108BD9-81ED-4DB2-BD59-A6C34878D82A}">
                    <a16:rowId xmlns:a16="http://schemas.microsoft.com/office/drawing/2014/main" val="1267679201"/>
                  </a:ext>
                </a:extLst>
              </a:tr>
              <a:tr h="799083">
                <a:tc>
                  <a:txBody>
                    <a:bodyPr/>
                    <a:lstStyle/>
                    <a:p>
                      <a:pPr algn="ctr"/>
                      <a:endParaRPr lang="en-US" sz="1600" dirty="0"/>
                    </a:p>
                  </a:txBody>
                  <a:tcPr anchor="ctr">
                    <a:solidFill>
                      <a:schemeClr val="accent2">
                        <a:lumMod val="20000"/>
                        <a:lumOff val="80000"/>
                      </a:schemeClr>
                    </a:solidFill>
                  </a:tcPr>
                </a:tc>
                <a:tc>
                  <a:txBody>
                    <a:bodyPr/>
                    <a:lstStyle/>
                    <a:p>
                      <a:pPr algn="ctr"/>
                      <a:r>
                        <a:rPr lang="it-IT" sz="1600" dirty="0"/>
                        <a:t>Reduce the time from CT </a:t>
                      </a:r>
                      <a:r>
                        <a:rPr lang="it-IT" sz="1600" dirty="0" err="1"/>
                        <a:t>results</a:t>
                      </a:r>
                      <a:r>
                        <a:rPr lang="it-IT" sz="1600" dirty="0"/>
                        <a:t> to treatment</a:t>
                      </a:r>
                      <a:endParaRPr lang="en-US" sz="1600" dirty="0"/>
                    </a:p>
                  </a:txBody>
                  <a:tcPr anchor="ctr">
                    <a:solidFill>
                      <a:schemeClr val="accent5">
                        <a:lumMod val="20000"/>
                        <a:lumOff val="80000"/>
                      </a:schemeClr>
                    </a:solidFill>
                  </a:tcPr>
                </a:tc>
                <a:extLst>
                  <a:ext uri="{0D108BD9-81ED-4DB2-BD59-A6C34878D82A}">
                    <a16:rowId xmlns:a16="http://schemas.microsoft.com/office/drawing/2014/main" val="3118705169"/>
                  </a:ext>
                </a:extLst>
              </a:tr>
              <a:tr h="799083">
                <a:tc>
                  <a:txBody>
                    <a:bodyPr/>
                    <a:lstStyle/>
                    <a:p>
                      <a:pPr algn="ctr"/>
                      <a:endParaRPr lang="en-US" sz="1600" dirty="0"/>
                    </a:p>
                  </a:txBody>
                  <a:tcPr anchor="ctr">
                    <a:solidFill>
                      <a:schemeClr val="accent2">
                        <a:lumMod val="20000"/>
                        <a:lumOff val="80000"/>
                      </a:schemeClr>
                    </a:solidFill>
                  </a:tcPr>
                </a:tc>
                <a:tc>
                  <a:txBody>
                    <a:bodyPr/>
                    <a:lstStyle/>
                    <a:p>
                      <a:pPr algn="ctr"/>
                      <a:r>
                        <a:rPr lang="it-IT" sz="1600" dirty="0" err="1"/>
                        <a:t>Frequent</a:t>
                      </a:r>
                      <a:r>
                        <a:rPr lang="it-IT" sz="1600" dirty="0"/>
                        <a:t> ED </a:t>
                      </a:r>
                      <a:r>
                        <a:rPr lang="it-IT" sz="1600" dirty="0" err="1"/>
                        <a:t>nurses</a:t>
                      </a:r>
                      <a:r>
                        <a:rPr lang="it-IT" sz="1600" dirty="0"/>
                        <a:t>/</a:t>
                      </a:r>
                      <a:r>
                        <a:rPr lang="it-IT" sz="1600" dirty="0" err="1"/>
                        <a:t>doctors</a:t>
                      </a:r>
                      <a:r>
                        <a:rPr lang="it-IT" sz="1600" dirty="0"/>
                        <a:t> turn over </a:t>
                      </a:r>
                      <a:endParaRPr lang="en-US" sz="1600" dirty="0"/>
                    </a:p>
                  </a:txBody>
                  <a:tcPr anchor="ctr">
                    <a:solidFill>
                      <a:schemeClr val="accent5">
                        <a:lumMod val="20000"/>
                        <a:lumOff val="80000"/>
                      </a:schemeClr>
                    </a:solidFill>
                  </a:tcPr>
                </a:tc>
                <a:extLst>
                  <a:ext uri="{0D108BD9-81ED-4DB2-BD59-A6C34878D82A}">
                    <a16:rowId xmlns:a16="http://schemas.microsoft.com/office/drawing/2014/main" val="1077029873"/>
                  </a:ext>
                </a:extLst>
              </a:tr>
              <a:tr h="799083">
                <a:tc>
                  <a:txBody>
                    <a:bodyPr/>
                    <a:lstStyle/>
                    <a:p>
                      <a:pPr algn="ctr"/>
                      <a:endParaRPr lang="en-US" sz="1600" dirty="0"/>
                    </a:p>
                  </a:txBody>
                  <a:tcPr anchor="ctr">
                    <a:solidFill>
                      <a:schemeClr val="accent2">
                        <a:lumMod val="20000"/>
                        <a:lumOff val="80000"/>
                      </a:schemeClr>
                    </a:solidFill>
                  </a:tcPr>
                </a:tc>
                <a:tc>
                  <a:txBody>
                    <a:bodyPr/>
                    <a:lstStyle/>
                    <a:p>
                      <a:pPr algn="ctr"/>
                      <a:r>
                        <a:rPr lang="it-IT" sz="1600" dirty="0" err="1"/>
                        <a:t>Additional</a:t>
                      </a:r>
                      <a:r>
                        <a:rPr lang="it-IT" sz="1600" dirty="0"/>
                        <a:t> </a:t>
                      </a:r>
                      <a:r>
                        <a:rPr lang="it-IT" sz="1600" dirty="0" err="1"/>
                        <a:t>dedicated</a:t>
                      </a:r>
                      <a:r>
                        <a:rPr lang="it-IT" sz="1600" dirty="0"/>
                        <a:t> CT </a:t>
                      </a:r>
                      <a:r>
                        <a:rPr lang="it-IT" sz="1600" dirty="0" err="1"/>
                        <a:t>scan</a:t>
                      </a:r>
                      <a:r>
                        <a:rPr lang="it-IT" sz="1600" dirty="0"/>
                        <a:t> in ED</a:t>
                      </a:r>
                      <a:endParaRPr lang="en-US" sz="1600" dirty="0"/>
                    </a:p>
                  </a:txBody>
                  <a:tcPr anchor="ctr">
                    <a:solidFill>
                      <a:schemeClr val="accent5">
                        <a:lumMod val="20000"/>
                        <a:lumOff val="80000"/>
                      </a:schemeClr>
                    </a:solidFill>
                  </a:tcPr>
                </a:tc>
                <a:extLst>
                  <a:ext uri="{0D108BD9-81ED-4DB2-BD59-A6C34878D82A}">
                    <a16:rowId xmlns:a16="http://schemas.microsoft.com/office/drawing/2014/main" val="3478998752"/>
                  </a:ext>
                </a:extLst>
              </a:tr>
            </a:tbl>
          </a:graphicData>
        </a:graphic>
      </p:graphicFrame>
    </p:spTree>
    <p:extLst>
      <p:ext uri="{BB962C8B-B14F-4D97-AF65-F5344CB8AC3E}">
        <p14:creationId xmlns:p14="http://schemas.microsoft.com/office/powerpoint/2010/main" val="6655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66CB7C6-7BD6-4720-7D14-F7FF180A75FE}"/>
              </a:ext>
            </a:extLst>
          </p:cNvPr>
          <p:cNvSpPr>
            <a:spLocks noGrp="1"/>
          </p:cNvSpPr>
          <p:nvPr>
            <p:ph type="title"/>
          </p:nvPr>
        </p:nvSpPr>
        <p:spPr>
          <a:xfrm>
            <a:off x="765543" y="321340"/>
            <a:ext cx="10951535" cy="861348"/>
          </a:xfrm>
        </p:spPr>
        <p:txBody>
          <a:bodyPr/>
          <a:lstStyle/>
          <a:p>
            <a:r>
              <a:rPr lang="it-IT" dirty="0"/>
              <a:t>3. SYNTHESIS </a:t>
            </a:r>
            <a:endParaRPr lang="en-US" dirty="0">
              <a:solidFill>
                <a:schemeClr val="accent2"/>
              </a:solidFill>
            </a:endParaRPr>
          </a:p>
        </p:txBody>
      </p:sp>
      <p:graphicFrame>
        <p:nvGraphicFramePr>
          <p:cNvPr id="7" name="Table 6">
            <a:extLst>
              <a:ext uri="{FF2B5EF4-FFF2-40B4-BE49-F238E27FC236}">
                <a16:creationId xmlns:a16="http://schemas.microsoft.com/office/drawing/2014/main" id="{229333C9-E580-8D19-60AB-0EF67C6ADAE1}"/>
              </a:ext>
            </a:extLst>
          </p:cNvPr>
          <p:cNvGraphicFramePr>
            <a:graphicFrameLocks noGrp="1"/>
          </p:cNvGraphicFramePr>
          <p:nvPr/>
        </p:nvGraphicFramePr>
        <p:xfrm>
          <a:off x="901873" y="1925026"/>
          <a:ext cx="5519804" cy="3789896"/>
        </p:xfrm>
        <a:graphic>
          <a:graphicData uri="http://schemas.openxmlformats.org/drawingml/2006/table">
            <a:tbl>
              <a:tblPr firstRow="1" bandRow="1"/>
              <a:tblGrid>
                <a:gridCol w="5081351">
                  <a:extLst>
                    <a:ext uri="{9D8B030D-6E8A-4147-A177-3AD203B41FA5}">
                      <a16:colId xmlns:a16="http://schemas.microsoft.com/office/drawing/2014/main" val="20000"/>
                    </a:ext>
                  </a:extLst>
                </a:gridCol>
                <a:gridCol w="438453">
                  <a:extLst>
                    <a:ext uri="{9D8B030D-6E8A-4147-A177-3AD203B41FA5}">
                      <a16:colId xmlns:a16="http://schemas.microsoft.com/office/drawing/2014/main" val="20001"/>
                    </a:ext>
                  </a:extLst>
                </a:gridCol>
              </a:tblGrid>
              <a:tr h="503815">
                <a:tc>
                  <a:txBody>
                    <a:bodyPr/>
                    <a:lstStyle/>
                    <a:p>
                      <a:pPr>
                        <a:spcAft>
                          <a:spcPts val="0"/>
                        </a:spcAft>
                      </a:pPr>
                      <a:endParaRPr lang="it-IT" sz="1200" b="1"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it-IT" sz="1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IMPROVING ACTIONS</a:t>
                      </a:r>
                    </a:p>
                    <a:p>
                      <a:pPr>
                        <a:spcAft>
                          <a:spcPts val="0"/>
                        </a:spcAft>
                      </a:pP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a:spcAft>
                          <a:spcPts val="0"/>
                        </a:spcAft>
                      </a:pPr>
                      <a:r>
                        <a:rPr lang="it-IT" sz="12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endParaRPr lang="it-IT"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75572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685766" rtl="0" eaLnBrk="1" fontAlgn="auto" latinLnBrk="0" hangingPunct="1">
                        <a:lnSpc>
                          <a:spcPct val="100000"/>
                        </a:lnSpc>
                        <a:spcBef>
                          <a:spcPts val="0"/>
                        </a:spcBef>
                        <a:spcAft>
                          <a:spcPts val="0"/>
                        </a:spcAft>
                        <a:buClrTx/>
                        <a:buSzTx/>
                        <a:buFontTx/>
                        <a:buNone/>
                        <a:tabLst/>
                        <a:defRPr/>
                      </a:pP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Use a </a:t>
                      </a:r>
                      <a:r>
                        <a:rPr lang="it-IT" sz="1800" b="1"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checklist</a:t>
                      </a: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to </a:t>
                      </a:r>
                      <a:r>
                        <a:rPr lang="it-IT" sz="1400"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collect</a:t>
                      </a: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a:t>
                      </a:r>
                      <a:r>
                        <a:rPr lang="it-IT" sz="1400"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patient</a:t>
                      </a: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a:t>
                      </a:r>
                      <a:r>
                        <a:rPr lang="it-IT" sz="1400"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history</a:t>
                      </a: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and family </a:t>
                      </a:r>
                      <a:r>
                        <a:rPr lang="it-IT" sz="1400"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member</a:t>
                      </a: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a:t>
                      </a:r>
                      <a:r>
                        <a:rPr lang="it-IT" sz="1400"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telephone</a:t>
                      </a: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a:t>
                      </a:r>
                      <a:r>
                        <a:rPr lang="it-IT" sz="1400"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number</a:t>
                      </a:r>
                      <a:endPar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685766" rtl="0" eaLnBrk="1" fontAlgn="auto" latinLnBrk="0" hangingPunct="1">
                        <a:lnSpc>
                          <a:spcPct val="100000"/>
                        </a:lnSpc>
                        <a:spcBef>
                          <a:spcPts val="0"/>
                        </a:spcBef>
                        <a:spcAft>
                          <a:spcPts val="0"/>
                        </a:spcAft>
                        <a:buClrTx/>
                        <a:buSzTx/>
                        <a:buFontTx/>
                        <a:buNone/>
                        <a:tabLst/>
                        <a:defRPr/>
                      </a:pPr>
                      <a:endPar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r>
                        <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10001"/>
                  </a:ext>
                </a:extLst>
              </a:tr>
              <a:tr h="580122">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Use a </a:t>
                      </a:r>
                      <a:r>
                        <a:rPr lang="it-IT" sz="1800" b="1"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checklist</a:t>
                      </a: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to list the </a:t>
                      </a:r>
                      <a:r>
                        <a:rPr lang="it-IT" sz="1400"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priority</a:t>
                      </a: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a:t>
                      </a:r>
                      <a:r>
                        <a:rPr lang="it-IT" sz="1400"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actions</a:t>
                      </a: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the nurse </a:t>
                      </a:r>
                      <a:r>
                        <a:rPr lang="it-IT" sz="1400"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has</a:t>
                      </a:r>
                      <a:r>
                        <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to do in the ED</a:t>
                      </a: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r>
                        <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2974011677"/>
                  </a:ext>
                </a:extLst>
              </a:tr>
              <a:tr h="435092">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it-IT" sz="1400" b="1"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Treat</a:t>
                      </a:r>
                      <a:r>
                        <a:rPr lang="it-IT" sz="1400" b="1"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a:t>
                      </a:r>
                      <a:r>
                        <a:rPr lang="it-IT" sz="1400" b="1"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at</a:t>
                      </a:r>
                      <a:r>
                        <a:rPr lang="it-IT" sz="1400" b="1"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CT, use the </a:t>
                      </a:r>
                      <a:r>
                        <a:rPr lang="it-IT" sz="1400" b="1"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stroke</a:t>
                      </a:r>
                      <a:r>
                        <a:rPr lang="it-IT" sz="1400" b="1"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a:t>
                      </a:r>
                      <a:r>
                        <a:rPr lang="it-IT" sz="1400" b="1"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bag</a:t>
                      </a:r>
                      <a:endParaRPr lang="it-IT" sz="1400" b="1"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r>
                        <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4027705450"/>
                  </a:ext>
                </a:extLst>
              </a:tr>
              <a:tr h="554197">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it-IT" sz="1400" b="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685766" rtl="0" eaLnBrk="1" fontAlgn="auto" latinLnBrk="0" hangingPunct="1">
                        <a:lnSpc>
                          <a:spcPct val="100000"/>
                        </a:lnSpc>
                        <a:spcBef>
                          <a:spcPts val="0"/>
                        </a:spcBef>
                        <a:spcAft>
                          <a:spcPts val="0"/>
                        </a:spcAft>
                        <a:buClrTx/>
                        <a:buSzTx/>
                        <a:buFontTx/>
                        <a:buNone/>
                        <a:tabLst/>
                        <a:defRPr/>
                      </a:pPr>
                      <a:r>
                        <a:rPr lang="it-IT" sz="1400" b="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ED </a:t>
                      </a:r>
                      <a:r>
                        <a:rPr lang="it-IT" sz="1600" b="1" dirty="0">
                          <a:solidFill>
                            <a:schemeClr val="accent4"/>
                          </a:solidFill>
                          <a:effectLst/>
                          <a:latin typeface="Arial" panose="020B0604020202020204" pitchFamily="34" charset="0"/>
                          <a:ea typeface="Calibri" panose="020F0502020204030204" pitchFamily="34" charset="0"/>
                          <a:cs typeface="Arial" panose="020B0604020202020204" pitchFamily="34" charset="0"/>
                        </a:rPr>
                        <a:t>training on the </a:t>
                      </a:r>
                      <a:r>
                        <a:rPr lang="it-IT" sz="1600" b="1"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priority</a:t>
                      </a:r>
                      <a:r>
                        <a:rPr lang="it-IT" sz="1600" b="1"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a:t>
                      </a:r>
                      <a:r>
                        <a:rPr lang="it-IT" sz="1600" b="1"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actions</a:t>
                      </a:r>
                      <a:endParaRPr lang="it-IT" sz="1600" b="1"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685766" rtl="0" eaLnBrk="1" fontAlgn="auto" latinLnBrk="0" hangingPunct="1">
                        <a:lnSpc>
                          <a:spcPct val="100000"/>
                        </a:lnSpc>
                        <a:spcBef>
                          <a:spcPts val="0"/>
                        </a:spcBef>
                        <a:spcAft>
                          <a:spcPts val="0"/>
                        </a:spcAft>
                        <a:buClrTx/>
                        <a:buSzTx/>
                        <a:buFontTx/>
                        <a:buNone/>
                        <a:tabLst/>
                        <a:defRPr/>
                      </a:pPr>
                      <a:endPar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r>
                        <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3804655110"/>
                  </a:ext>
                </a:extLst>
              </a:tr>
              <a:tr h="580122">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it-IT" sz="1400" b="0"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Additional</a:t>
                      </a:r>
                      <a:r>
                        <a:rPr lang="it-IT" sz="1400" b="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CT </a:t>
                      </a:r>
                      <a:r>
                        <a:rPr lang="it-IT" sz="1400" b="0" dirty="0" err="1">
                          <a:solidFill>
                            <a:schemeClr val="accent4"/>
                          </a:solidFill>
                          <a:effectLst/>
                          <a:latin typeface="Arial" panose="020B0604020202020204" pitchFamily="34" charset="0"/>
                          <a:ea typeface="Calibri" panose="020F0502020204030204" pitchFamily="34" charset="0"/>
                          <a:cs typeface="Arial" panose="020B0604020202020204" pitchFamily="34" charset="0"/>
                        </a:rPr>
                        <a:t>scan</a:t>
                      </a:r>
                      <a:r>
                        <a:rPr lang="it-IT" sz="1400" b="0" dirty="0">
                          <a:solidFill>
                            <a:schemeClr val="accent4"/>
                          </a:solidFill>
                          <a:effectLst/>
                          <a:latin typeface="Arial" panose="020B0604020202020204" pitchFamily="34" charset="0"/>
                          <a:ea typeface="Calibri" panose="020F0502020204030204" pitchFamily="34" charset="0"/>
                          <a:cs typeface="Arial" panose="020B0604020202020204" pitchFamily="34" charset="0"/>
                        </a:rPr>
                        <a:t> in ED</a:t>
                      </a: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r>
                        <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1039214540"/>
                  </a:ext>
                </a:extLst>
              </a:tr>
            </a:tbl>
          </a:graphicData>
        </a:graphic>
      </p:graphicFrame>
      <p:pic>
        <p:nvPicPr>
          <p:cNvPr id="10" name="Picture 9">
            <a:extLst>
              <a:ext uri="{FF2B5EF4-FFF2-40B4-BE49-F238E27FC236}">
                <a16:creationId xmlns:a16="http://schemas.microsoft.com/office/drawing/2014/main" id="{BE19481E-910F-1A7C-ACC3-703BB3A9B2A0}"/>
              </a:ext>
            </a:extLst>
          </p:cNvPr>
          <p:cNvPicPr>
            <a:picLocks noChangeAspect="1"/>
          </p:cNvPicPr>
          <p:nvPr/>
        </p:nvPicPr>
        <p:blipFill>
          <a:blip r:embed="rId2"/>
          <a:stretch>
            <a:fillRect/>
          </a:stretch>
        </p:blipFill>
        <p:spPr>
          <a:xfrm>
            <a:off x="6702521" y="1925026"/>
            <a:ext cx="5122047" cy="3462354"/>
          </a:xfrm>
          <a:prstGeom prst="rect">
            <a:avLst/>
          </a:prstGeom>
        </p:spPr>
      </p:pic>
    </p:spTree>
    <p:extLst>
      <p:ext uri="{BB962C8B-B14F-4D97-AF65-F5344CB8AC3E}">
        <p14:creationId xmlns:p14="http://schemas.microsoft.com/office/powerpoint/2010/main" val="321926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918E706-AD46-CE6E-77BE-E3BAD13AD5EA}"/>
              </a:ext>
            </a:extLst>
          </p:cNvPr>
          <p:cNvGraphicFramePr>
            <a:graphicFrameLocks noGrp="1"/>
          </p:cNvGraphicFramePr>
          <p:nvPr>
            <p:ph idx="1"/>
          </p:nvPr>
        </p:nvGraphicFramePr>
        <p:xfrm>
          <a:off x="1210849" y="1391816"/>
          <a:ext cx="9770302" cy="5073029"/>
        </p:xfrm>
        <a:graphic>
          <a:graphicData uri="http://schemas.openxmlformats.org/drawingml/2006/table">
            <a:tbl>
              <a:tblPr firstRow="1" bandRow="1"/>
              <a:tblGrid>
                <a:gridCol w="2624660">
                  <a:extLst>
                    <a:ext uri="{9D8B030D-6E8A-4147-A177-3AD203B41FA5}">
                      <a16:colId xmlns:a16="http://schemas.microsoft.com/office/drawing/2014/main" val="20000"/>
                    </a:ext>
                  </a:extLst>
                </a:gridCol>
                <a:gridCol w="3572821">
                  <a:extLst>
                    <a:ext uri="{9D8B030D-6E8A-4147-A177-3AD203B41FA5}">
                      <a16:colId xmlns:a16="http://schemas.microsoft.com/office/drawing/2014/main" val="20001"/>
                    </a:ext>
                  </a:extLst>
                </a:gridCol>
                <a:gridCol w="3572821">
                  <a:extLst>
                    <a:ext uri="{9D8B030D-6E8A-4147-A177-3AD203B41FA5}">
                      <a16:colId xmlns:a16="http://schemas.microsoft.com/office/drawing/2014/main" val="824066722"/>
                    </a:ext>
                  </a:extLst>
                </a:gridCol>
              </a:tblGrid>
              <a:tr h="501378">
                <a:tc>
                  <a:txBody>
                    <a:bodyPr/>
                    <a:lstStyle/>
                    <a:p>
                      <a:pPr algn="ctr">
                        <a:spcAft>
                          <a:spcPts val="0"/>
                        </a:spcAft>
                      </a:pPr>
                      <a:endParaRPr lang="it-IT" sz="1600" b="1"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it-IT" sz="1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WHAT</a:t>
                      </a:r>
                    </a:p>
                    <a:p>
                      <a:pPr algn="ctr">
                        <a:spcAft>
                          <a:spcPts val="0"/>
                        </a:spcAft>
                      </a:pP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algn="ctr">
                        <a:spcAft>
                          <a:spcPts val="0"/>
                        </a:spcAft>
                      </a:pPr>
                      <a:r>
                        <a:rPr lang="it-IT" sz="1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p>
                    <a:p>
                      <a:pPr algn="ctr">
                        <a:spcAft>
                          <a:spcPts val="0"/>
                        </a:spcAft>
                      </a:pPr>
                      <a:r>
                        <a:rPr lang="it-IT" sz="1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WHO</a:t>
                      </a:r>
                    </a:p>
                  </a:txBody>
                  <a:tcPr marL="68580" marR="68580" marT="0" marB="0">
                    <a:lnL>
                      <a:noFill/>
                    </a:lnL>
                    <a:lnR w="12700" cap="flat" cmpd="sng" algn="ctr">
                      <a:no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algn="ctr">
                        <a:spcAft>
                          <a:spcPts val="0"/>
                        </a:spcAft>
                      </a:pPr>
                      <a:endParaRPr lang="it-IT" sz="1600" b="1"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it-IT" sz="16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WHEN</a:t>
                      </a: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526447">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10001"/>
                  </a:ext>
                </a:extLst>
              </a:tr>
              <a:tr h="701929">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2974011677"/>
                  </a:ext>
                </a:extLst>
              </a:tr>
              <a:tr h="526447">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it-IT" sz="1400" b="1"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4027705450"/>
                  </a:ext>
                </a:extLst>
              </a:tr>
              <a:tr h="480899">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3804655110"/>
                  </a:ext>
                </a:extLst>
              </a:tr>
              <a:tr h="701929">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it-IT" sz="1400" b="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1039214540"/>
                  </a:ext>
                </a:extLst>
              </a:tr>
              <a:tr h="701929">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it-IT" sz="1400" b="1"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algn="ctr">
                        <a:spcAft>
                          <a:spcPts val="0"/>
                        </a:spcAft>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3262981157"/>
                  </a:ext>
                </a:extLst>
              </a:tr>
              <a:tr h="701929">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it-IT"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it-IT"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2D69B"/>
                      </a:solidFill>
                      <a:prstDash val="solid"/>
                      <a:round/>
                      <a:headEnd type="none" w="med" len="med"/>
                      <a:tailEnd type="none" w="med" len="med"/>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extLst>
                  <a:ext uri="{0D108BD9-81ED-4DB2-BD59-A6C34878D82A}">
                    <a16:rowId xmlns:a16="http://schemas.microsoft.com/office/drawing/2014/main" val="170489804"/>
                  </a:ext>
                </a:extLst>
              </a:tr>
            </a:tbl>
          </a:graphicData>
        </a:graphic>
      </p:graphicFrame>
      <p:sp>
        <p:nvSpPr>
          <p:cNvPr id="6" name="Title 2">
            <a:extLst>
              <a:ext uri="{FF2B5EF4-FFF2-40B4-BE49-F238E27FC236}">
                <a16:creationId xmlns:a16="http://schemas.microsoft.com/office/drawing/2014/main" id="{BE99BA38-5888-8A19-4D26-E320C5778FED}"/>
              </a:ext>
            </a:extLst>
          </p:cNvPr>
          <p:cNvSpPr>
            <a:spLocks noGrp="1"/>
          </p:cNvSpPr>
          <p:nvPr>
            <p:ph type="title"/>
          </p:nvPr>
        </p:nvSpPr>
        <p:spPr>
          <a:xfrm>
            <a:off x="765543" y="321340"/>
            <a:ext cx="10951535" cy="861348"/>
          </a:xfrm>
        </p:spPr>
        <p:txBody>
          <a:bodyPr/>
          <a:lstStyle/>
          <a:p>
            <a:r>
              <a:rPr lang="it-IT" dirty="0"/>
              <a:t>3. SYNTHESIS – Action Plan </a:t>
            </a:r>
            <a:endParaRPr lang="en-US" dirty="0">
              <a:solidFill>
                <a:schemeClr val="accent2"/>
              </a:solidFill>
            </a:endParaRPr>
          </a:p>
        </p:txBody>
      </p:sp>
    </p:spTree>
    <p:extLst>
      <p:ext uri="{BB962C8B-B14F-4D97-AF65-F5344CB8AC3E}">
        <p14:creationId xmlns:p14="http://schemas.microsoft.com/office/powerpoint/2010/main" val="3652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magini Stock - Squadra Di Affari Che Litiga In Ufficio, Concetto Di  Lavoro Del Gruppo Di Affari. Image 80916959">
            <a:extLst>
              <a:ext uri="{FF2B5EF4-FFF2-40B4-BE49-F238E27FC236}">
                <a16:creationId xmlns:a16="http://schemas.microsoft.com/office/drawing/2014/main" id="{A52EEB2F-96AE-C656-73B3-ACD27196B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26" y="1705143"/>
            <a:ext cx="5773443" cy="3850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am di Start-up intergenerazionale che litiga per incolparsi a vicenda  durante una riunione informativa aziendale in ufficio Foto stock - Alamy">
            <a:extLst>
              <a:ext uri="{FF2B5EF4-FFF2-40B4-BE49-F238E27FC236}">
                <a16:creationId xmlns:a16="http://schemas.microsoft.com/office/drawing/2014/main" id="{40C651E4-64E9-F6D1-FF66-B11C99FA07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33"/>
          <a:stretch/>
        </p:blipFill>
        <p:spPr bwMode="auto">
          <a:xfrm>
            <a:off x="6264069" y="1705143"/>
            <a:ext cx="5773443" cy="3853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67F11AB8-1204-C206-A279-870A13C12E64}"/>
              </a:ext>
            </a:extLst>
          </p:cNvPr>
          <p:cNvSpPr>
            <a:spLocks noGrp="1"/>
          </p:cNvSpPr>
          <p:nvPr>
            <p:ph type="title"/>
          </p:nvPr>
        </p:nvSpPr>
        <p:spPr>
          <a:xfrm>
            <a:off x="765543" y="321340"/>
            <a:ext cx="10951535" cy="861348"/>
          </a:xfrm>
        </p:spPr>
        <p:txBody>
          <a:bodyPr/>
          <a:lstStyle/>
          <a:p>
            <a:r>
              <a:rPr lang="it-IT" dirty="0" err="1">
                <a:solidFill>
                  <a:schemeClr val="accent2"/>
                </a:solidFill>
              </a:rPr>
              <a:t>It’s</a:t>
            </a:r>
            <a:r>
              <a:rPr lang="it-IT" dirty="0">
                <a:solidFill>
                  <a:schemeClr val="accent2"/>
                </a:solidFill>
              </a:rPr>
              <a:t> </a:t>
            </a:r>
            <a:r>
              <a:rPr lang="it-IT" dirty="0" err="1">
                <a:solidFill>
                  <a:schemeClr val="accent2"/>
                </a:solidFill>
              </a:rPr>
              <a:t>not</a:t>
            </a:r>
            <a:r>
              <a:rPr lang="it-IT" dirty="0">
                <a:solidFill>
                  <a:schemeClr val="accent2"/>
                </a:solidFill>
              </a:rPr>
              <a:t> just «</a:t>
            </a:r>
            <a:r>
              <a:rPr lang="it-IT" dirty="0" err="1">
                <a:solidFill>
                  <a:schemeClr val="accent2"/>
                </a:solidFill>
              </a:rPr>
              <a:t>giving</a:t>
            </a:r>
            <a:r>
              <a:rPr lang="it-IT" dirty="0">
                <a:solidFill>
                  <a:schemeClr val="accent2"/>
                </a:solidFill>
              </a:rPr>
              <a:t> feedback»… </a:t>
            </a:r>
            <a:r>
              <a:rPr lang="it-IT" dirty="0" err="1">
                <a:solidFill>
                  <a:schemeClr val="accent2"/>
                </a:solidFill>
              </a:rPr>
              <a:t>it’s</a:t>
            </a:r>
            <a:r>
              <a:rPr lang="it-IT" dirty="0">
                <a:solidFill>
                  <a:schemeClr val="accent2"/>
                </a:solidFill>
              </a:rPr>
              <a:t> </a:t>
            </a:r>
            <a:r>
              <a:rPr lang="it-IT" dirty="0" err="1">
                <a:solidFill>
                  <a:schemeClr val="accent2"/>
                </a:solidFill>
              </a:rPr>
              <a:t>having</a:t>
            </a:r>
            <a:r>
              <a:rPr lang="it-IT" dirty="0">
                <a:solidFill>
                  <a:schemeClr val="accent2"/>
                </a:solidFill>
              </a:rPr>
              <a:t> a </a:t>
            </a:r>
            <a:r>
              <a:rPr lang="it-IT" dirty="0" err="1">
                <a:solidFill>
                  <a:schemeClr val="accent2"/>
                </a:solidFill>
              </a:rPr>
              <a:t>conversation</a:t>
            </a:r>
            <a:endParaRPr lang="en-US" dirty="0">
              <a:solidFill>
                <a:schemeClr val="accent2"/>
              </a:solidFill>
            </a:endParaRPr>
          </a:p>
        </p:txBody>
      </p:sp>
    </p:spTree>
    <p:extLst>
      <p:ext uri="{BB962C8B-B14F-4D97-AF65-F5344CB8AC3E}">
        <p14:creationId xmlns:p14="http://schemas.microsoft.com/office/powerpoint/2010/main" val="1928505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reaking Bad - Debrief">
            <a:hlinkClick r:id="" action="ppaction://media"/>
            <a:extLst>
              <a:ext uri="{FF2B5EF4-FFF2-40B4-BE49-F238E27FC236}">
                <a16:creationId xmlns:a16="http://schemas.microsoft.com/office/drawing/2014/main" id="{F32B3020-5DEC-945A-11FB-AAC015050A30}"/>
              </a:ext>
            </a:extLst>
          </p:cNvPr>
          <p:cNvPicPr>
            <a:picLocks noRot="1" noChangeAspect="1"/>
          </p:cNvPicPr>
          <p:nvPr>
            <a:videoFile r:link="rId1"/>
          </p:nvPr>
        </p:nvPicPr>
        <p:blipFill>
          <a:blip r:embed="rId4"/>
          <a:stretch>
            <a:fillRect/>
          </a:stretch>
        </p:blipFill>
        <p:spPr>
          <a:xfrm>
            <a:off x="1203140" y="664534"/>
            <a:ext cx="9785719" cy="5528931"/>
          </a:xfrm>
          <a:prstGeom prst="rect">
            <a:avLst/>
          </a:prstGeom>
        </p:spPr>
      </p:pic>
    </p:spTree>
    <p:extLst>
      <p:ext uri="{BB962C8B-B14F-4D97-AF65-F5344CB8AC3E}">
        <p14:creationId xmlns:p14="http://schemas.microsoft.com/office/powerpoint/2010/main" val="41838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267D9C-5AAB-B382-193C-1724B2C23215}"/>
              </a:ext>
            </a:extLst>
          </p:cNvPr>
          <p:cNvSpPr>
            <a:spLocks noGrp="1"/>
          </p:cNvSpPr>
          <p:nvPr>
            <p:ph type="title"/>
          </p:nvPr>
        </p:nvSpPr>
        <p:spPr/>
        <p:txBody>
          <a:bodyPr/>
          <a:lstStyle/>
          <a:p>
            <a:r>
              <a:rPr lang="it-IT" dirty="0" err="1"/>
              <a:t>Directing</a:t>
            </a:r>
            <a:r>
              <a:rPr lang="it-IT" dirty="0"/>
              <a:t> the rider</a:t>
            </a:r>
            <a:endParaRPr lang="en-US" dirty="0"/>
          </a:p>
        </p:txBody>
      </p:sp>
      <p:pic>
        <p:nvPicPr>
          <p:cNvPr id="2" name="Steve Jobs on Continuous Improvement">
            <a:hlinkClick r:id="" action="ppaction://media"/>
            <a:extLst>
              <a:ext uri="{FF2B5EF4-FFF2-40B4-BE49-F238E27FC236}">
                <a16:creationId xmlns:a16="http://schemas.microsoft.com/office/drawing/2014/main" id="{AE7716D0-D1B0-A13A-2F30-76A1054403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5300" y="1439144"/>
            <a:ext cx="8121400" cy="4568288"/>
          </a:xfrm>
          <a:prstGeom prst="rect">
            <a:avLst/>
          </a:prstGeom>
        </p:spPr>
      </p:pic>
    </p:spTree>
    <p:extLst>
      <p:ext uri="{BB962C8B-B14F-4D97-AF65-F5344CB8AC3E}">
        <p14:creationId xmlns:p14="http://schemas.microsoft.com/office/powerpoint/2010/main" val="219898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D0CC3D8-A2A6-BDE4-3083-5BDC79EF6936}"/>
              </a:ext>
            </a:extLst>
          </p:cNvPr>
          <p:cNvSpPr>
            <a:spLocks noGrp="1"/>
          </p:cNvSpPr>
          <p:nvPr>
            <p:ph type="title"/>
          </p:nvPr>
        </p:nvSpPr>
        <p:spPr>
          <a:xfrm>
            <a:off x="803643" y="219740"/>
            <a:ext cx="10951535" cy="861348"/>
          </a:xfrm>
        </p:spPr>
        <p:txBody>
          <a:bodyPr/>
          <a:lstStyle/>
          <a:p>
            <a:r>
              <a:rPr lang="it-IT" dirty="0"/>
              <a:t>How to create a </a:t>
            </a:r>
            <a:r>
              <a:rPr lang="it-IT" dirty="0" err="1"/>
              <a:t>good</a:t>
            </a:r>
            <a:r>
              <a:rPr lang="it-IT" dirty="0"/>
              <a:t> </a:t>
            </a:r>
            <a:r>
              <a:rPr lang="it-IT" dirty="0" err="1"/>
              <a:t>debriefing</a:t>
            </a:r>
            <a:r>
              <a:rPr lang="it-IT" dirty="0"/>
              <a:t> </a:t>
            </a:r>
            <a:r>
              <a:rPr lang="it-IT" dirty="0" err="1"/>
              <a:t>environment</a:t>
            </a:r>
            <a:endParaRPr lang="en-US" dirty="0"/>
          </a:p>
        </p:txBody>
      </p:sp>
      <p:grpSp>
        <p:nvGrpSpPr>
          <p:cNvPr id="3" name="Group 21">
            <a:extLst>
              <a:ext uri="{FF2B5EF4-FFF2-40B4-BE49-F238E27FC236}">
                <a16:creationId xmlns:a16="http://schemas.microsoft.com/office/drawing/2014/main" id="{9BB9AF93-5257-5719-DCF2-43A04B0A25CF}"/>
              </a:ext>
            </a:extLst>
          </p:cNvPr>
          <p:cNvGrpSpPr/>
          <p:nvPr/>
        </p:nvGrpSpPr>
        <p:grpSpPr>
          <a:xfrm>
            <a:off x="973956" y="2207548"/>
            <a:ext cx="2963044" cy="2878213"/>
            <a:chOff x="6965129" y="1154601"/>
            <a:chExt cx="2406082" cy="2406082"/>
          </a:xfrm>
        </p:grpSpPr>
        <p:sp>
          <p:nvSpPr>
            <p:cNvPr id="4" name="Rechteck 7">
              <a:extLst>
                <a:ext uri="{FF2B5EF4-FFF2-40B4-BE49-F238E27FC236}">
                  <a16:creationId xmlns:a16="http://schemas.microsoft.com/office/drawing/2014/main" id="{107FA427-8E90-E876-BEFF-D6994609D68B}"/>
                </a:ext>
              </a:extLst>
            </p:cNvPr>
            <p:cNvSpPr/>
            <p:nvPr/>
          </p:nvSpPr>
          <p:spPr bwMode="auto">
            <a:xfrm>
              <a:off x="6965129" y="1154601"/>
              <a:ext cx="2406082" cy="2406082"/>
            </a:xfrm>
            <a:prstGeom prst="ellipse">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a:r>
                <a:rPr lang="it-IT" sz="2000" b="1" dirty="0" err="1">
                  <a:solidFill>
                    <a:srgbClr val="FFFFFF"/>
                  </a:solidFill>
                  <a:latin typeface="BISansOpti"/>
                  <a:cs typeface="Gotham Book" charset="0"/>
                </a:rPr>
                <a:t>Judgemental</a:t>
              </a:r>
              <a:endParaRPr lang="en-US" sz="2000" b="1" dirty="0">
                <a:solidFill>
                  <a:srgbClr val="FFFFFF"/>
                </a:solidFill>
                <a:latin typeface="BISansOpti"/>
                <a:cs typeface="Gotham Book" charset="0"/>
              </a:endParaRPr>
            </a:p>
          </p:txBody>
        </p:sp>
        <p:sp>
          <p:nvSpPr>
            <p:cNvPr id="5" name="Oval 23">
              <a:extLst>
                <a:ext uri="{FF2B5EF4-FFF2-40B4-BE49-F238E27FC236}">
                  <a16:creationId xmlns:a16="http://schemas.microsoft.com/office/drawing/2014/main" id="{DE14F4F0-FC37-13FF-BD78-574868827176}"/>
                </a:ext>
              </a:extLst>
            </p:cNvPr>
            <p:cNvSpPr/>
            <p:nvPr/>
          </p:nvSpPr>
          <p:spPr>
            <a:xfrm>
              <a:off x="7087889" y="1277360"/>
              <a:ext cx="2160563" cy="21605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dirty="0">
                <a:solidFill>
                  <a:srgbClr val="FFFFFF"/>
                </a:solidFill>
                <a:latin typeface="BISansOpti"/>
                <a:ea typeface="Gotham Book" charset="0"/>
                <a:cs typeface="Gotham Book" charset="0"/>
              </a:endParaRPr>
            </a:p>
          </p:txBody>
        </p:sp>
      </p:grpSp>
      <p:grpSp>
        <p:nvGrpSpPr>
          <p:cNvPr id="6" name="Group 21">
            <a:extLst>
              <a:ext uri="{FF2B5EF4-FFF2-40B4-BE49-F238E27FC236}">
                <a16:creationId xmlns:a16="http://schemas.microsoft.com/office/drawing/2014/main" id="{E055B589-074B-F589-CBA3-D424718CFF62}"/>
              </a:ext>
            </a:extLst>
          </p:cNvPr>
          <p:cNvGrpSpPr/>
          <p:nvPr/>
        </p:nvGrpSpPr>
        <p:grpSpPr>
          <a:xfrm>
            <a:off x="4504556" y="2181396"/>
            <a:ext cx="2963044" cy="2878213"/>
            <a:chOff x="6965129" y="1154601"/>
            <a:chExt cx="2406082" cy="2406082"/>
          </a:xfrm>
        </p:grpSpPr>
        <p:sp>
          <p:nvSpPr>
            <p:cNvPr id="7" name="Rechteck 7">
              <a:extLst>
                <a:ext uri="{FF2B5EF4-FFF2-40B4-BE49-F238E27FC236}">
                  <a16:creationId xmlns:a16="http://schemas.microsoft.com/office/drawing/2014/main" id="{A9816B12-D32D-AF59-06A1-BE5501FC34D9}"/>
                </a:ext>
              </a:extLst>
            </p:cNvPr>
            <p:cNvSpPr/>
            <p:nvPr/>
          </p:nvSpPr>
          <p:spPr bwMode="auto">
            <a:xfrm>
              <a:off x="6965129" y="1154601"/>
              <a:ext cx="2406082" cy="2406082"/>
            </a:xfrm>
            <a:prstGeom prst="ellipse">
              <a:avLst/>
            </a:prstGeom>
            <a:solidFill>
              <a:schemeClr val="accent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a:r>
                <a:rPr lang="it-IT" sz="2000" b="1" dirty="0">
                  <a:solidFill>
                    <a:srgbClr val="FFFFFF"/>
                  </a:solidFill>
                  <a:latin typeface="BISansOpti"/>
                  <a:cs typeface="Gotham Book" charset="0"/>
                </a:rPr>
                <a:t>Non </a:t>
              </a:r>
              <a:r>
                <a:rPr lang="it-IT" sz="2000" b="1" dirty="0" err="1">
                  <a:solidFill>
                    <a:srgbClr val="FFFFFF"/>
                  </a:solidFill>
                  <a:latin typeface="BISansOpti"/>
                  <a:cs typeface="Gotham Book" charset="0"/>
                </a:rPr>
                <a:t>Judgemental</a:t>
              </a:r>
              <a:endParaRPr lang="en-US" sz="2000" b="1" dirty="0">
                <a:solidFill>
                  <a:srgbClr val="FFFFFF"/>
                </a:solidFill>
                <a:latin typeface="BISansOpti"/>
                <a:cs typeface="Gotham Book" charset="0"/>
              </a:endParaRPr>
            </a:p>
          </p:txBody>
        </p:sp>
        <p:sp>
          <p:nvSpPr>
            <p:cNvPr id="8" name="Oval 23">
              <a:extLst>
                <a:ext uri="{FF2B5EF4-FFF2-40B4-BE49-F238E27FC236}">
                  <a16:creationId xmlns:a16="http://schemas.microsoft.com/office/drawing/2014/main" id="{0ECA251D-C023-EE9F-AE7C-8C6C003F506A}"/>
                </a:ext>
              </a:extLst>
            </p:cNvPr>
            <p:cNvSpPr/>
            <p:nvPr/>
          </p:nvSpPr>
          <p:spPr>
            <a:xfrm>
              <a:off x="7087889" y="1277360"/>
              <a:ext cx="2160563" cy="21605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dirty="0">
                <a:solidFill>
                  <a:srgbClr val="FFFFFF"/>
                </a:solidFill>
                <a:latin typeface="BISansOpti"/>
                <a:ea typeface="Gotham Book" charset="0"/>
                <a:cs typeface="Gotham Book" charset="0"/>
              </a:endParaRPr>
            </a:p>
          </p:txBody>
        </p:sp>
      </p:grpSp>
      <p:grpSp>
        <p:nvGrpSpPr>
          <p:cNvPr id="9" name="Group 21">
            <a:extLst>
              <a:ext uri="{FF2B5EF4-FFF2-40B4-BE49-F238E27FC236}">
                <a16:creationId xmlns:a16="http://schemas.microsoft.com/office/drawing/2014/main" id="{8C378273-20F0-4A06-2A78-E56AF5758EC3}"/>
              </a:ext>
            </a:extLst>
          </p:cNvPr>
          <p:cNvGrpSpPr/>
          <p:nvPr/>
        </p:nvGrpSpPr>
        <p:grpSpPr>
          <a:xfrm>
            <a:off x="8314556" y="2207547"/>
            <a:ext cx="2963044" cy="2878213"/>
            <a:chOff x="6965129" y="1154601"/>
            <a:chExt cx="2406082" cy="2406082"/>
          </a:xfrm>
        </p:grpSpPr>
        <p:sp>
          <p:nvSpPr>
            <p:cNvPr id="10" name="Rechteck 7">
              <a:extLst>
                <a:ext uri="{FF2B5EF4-FFF2-40B4-BE49-F238E27FC236}">
                  <a16:creationId xmlns:a16="http://schemas.microsoft.com/office/drawing/2014/main" id="{5D3486BC-C503-0DC9-4670-00037A06AD9C}"/>
                </a:ext>
              </a:extLst>
            </p:cNvPr>
            <p:cNvSpPr/>
            <p:nvPr/>
          </p:nvSpPr>
          <p:spPr bwMode="auto">
            <a:xfrm>
              <a:off x="6965129" y="1154601"/>
              <a:ext cx="2406082" cy="2406082"/>
            </a:xfrm>
            <a:prstGeom prst="ellipse">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a:r>
                <a:rPr lang="it-IT" sz="2000" b="1" dirty="0" err="1">
                  <a:solidFill>
                    <a:srgbClr val="FFFFFF"/>
                  </a:solidFill>
                  <a:latin typeface="BISansOpti"/>
                  <a:cs typeface="Gotham Book" charset="0"/>
                </a:rPr>
                <a:t>Good</a:t>
              </a:r>
              <a:r>
                <a:rPr lang="it-IT" sz="2000" b="1" dirty="0">
                  <a:solidFill>
                    <a:srgbClr val="FFFFFF"/>
                  </a:solidFill>
                  <a:latin typeface="BISansOpti"/>
                  <a:cs typeface="Gotham Book" charset="0"/>
                </a:rPr>
                <a:t> </a:t>
              </a:r>
              <a:r>
                <a:rPr lang="it-IT" sz="2000" b="1" dirty="0" err="1">
                  <a:solidFill>
                    <a:srgbClr val="FFFFFF"/>
                  </a:solidFill>
                  <a:latin typeface="BISansOpti"/>
                  <a:cs typeface="Gotham Book" charset="0"/>
                </a:rPr>
                <a:t>Judgemental</a:t>
              </a:r>
              <a:endParaRPr lang="en-US" sz="2000" b="1" dirty="0">
                <a:solidFill>
                  <a:srgbClr val="FFFFFF"/>
                </a:solidFill>
                <a:latin typeface="BISansOpti"/>
                <a:cs typeface="Gotham Book" charset="0"/>
              </a:endParaRPr>
            </a:p>
          </p:txBody>
        </p:sp>
        <p:sp>
          <p:nvSpPr>
            <p:cNvPr id="11" name="Oval 23">
              <a:extLst>
                <a:ext uri="{FF2B5EF4-FFF2-40B4-BE49-F238E27FC236}">
                  <a16:creationId xmlns:a16="http://schemas.microsoft.com/office/drawing/2014/main" id="{8AE922D9-7732-D365-F5F0-B93C25029808}"/>
                </a:ext>
              </a:extLst>
            </p:cNvPr>
            <p:cNvSpPr/>
            <p:nvPr/>
          </p:nvSpPr>
          <p:spPr>
            <a:xfrm>
              <a:off x="7087889" y="1277360"/>
              <a:ext cx="2160563" cy="21605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dirty="0">
                <a:solidFill>
                  <a:srgbClr val="FFFFFF"/>
                </a:solidFill>
                <a:latin typeface="BISansOpti"/>
                <a:ea typeface="Gotham Book" charset="0"/>
                <a:cs typeface="Gotham Book" charset="0"/>
              </a:endParaRPr>
            </a:p>
          </p:txBody>
        </p:sp>
      </p:grpSp>
      <p:pic>
        <p:nvPicPr>
          <p:cNvPr id="12" name="Picture 11">
            <a:extLst>
              <a:ext uri="{FF2B5EF4-FFF2-40B4-BE49-F238E27FC236}">
                <a16:creationId xmlns:a16="http://schemas.microsoft.com/office/drawing/2014/main" id="{4A474074-838D-D962-BC86-AF7DE8529974}"/>
              </a:ext>
            </a:extLst>
          </p:cNvPr>
          <p:cNvPicPr>
            <a:picLocks noChangeAspect="1"/>
          </p:cNvPicPr>
          <p:nvPr/>
        </p:nvPicPr>
        <p:blipFill>
          <a:blip r:embed="rId3"/>
          <a:stretch>
            <a:fillRect/>
          </a:stretch>
        </p:blipFill>
        <p:spPr>
          <a:xfrm>
            <a:off x="-3129018" y="1954061"/>
            <a:ext cx="3256018" cy="2444244"/>
          </a:xfrm>
          <a:prstGeom prst="rect">
            <a:avLst/>
          </a:prstGeom>
        </p:spPr>
      </p:pic>
    </p:spTree>
    <p:extLst>
      <p:ext uri="{BB962C8B-B14F-4D97-AF65-F5344CB8AC3E}">
        <p14:creationId xmlns:p14="http://schemas.microsoft.com/office/powerpoint/2010/main" val="162919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4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ppt_w</p:attrName>
                                        </p:attrNameLst>
                                      </p:cBhvr>
                                      <p:tavLst>
                                        <p:tav tm="0" fmla="#ppt_w*sin(2.5*pi*$)">
                                          <p:val>
                                            <p:fltVal val="0"/>
                                          </p:val>
                                        </p:tav>
                                        <p:tav tm="100000">
                                          <p:val>
                                            <p:fltVal val="1"/>
                                          </p:val>
                                        </p:tav>
                                      </p:tavLst>
                                    </p:anim>
                                    <p:anim calcmode="lin" valueType="num">
                                      <p:cBhvr>
                                        <p:cTn id="15" dur="2000" fill="hold"/>
                                        <p:tgtEl>
                                          <p:spTgt spid="3"/>
                                        </p:tgtEl>
                                        <p:attrNameLst>
                                          <p:attrName>ppt_h</p:attrName>
                                        </p:attrNameLst>
                                      </p:cBhvr>
                                      <p:tavLst>
                                        <p:tav tm="0">
                                          <p:val>
                                            <p:strVal val="#ppt_h"/>
                                          </p:val>
                                        </p:tav>
                                        <p:tav tm="100000">
                                          <p:val>
                                            <p:strVal val="#ppt_h"/>
                                          </p:val>
                                        </p:tav>
                                      </p:tavLst>
                                    </p:anim>
                                  </p:childTnLst>
                                </p:cTn>
                              </p:par>
                              <p:par>
                                <p:cTn id="16" presetID="45"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ppt_w</p:attrName>
                                        </p:attrNameLst>
                                      </p:cBhvr>
                                      <p:tavLst>
                                        <p:tav tm="0" fmla="#ppt_w*sin(2.5*pi*$)">
                                          <p:val>
                                            <p:fltVal val="0"/>
                                          </p:val>
                                        </p:tav>
                                        <p:tav tm="100000">
                                          <p:val>
                                            <p:fltVal val="1"/>
                                          </p:val>
                                        </p:tav>
                                      </p:tavLst>
                                    </p:anim>
                                    <p:anim calcmode="lin" valueType="num">
                                      <p:cBhvr>
                                        <p:cTn id="20" dur="2000" fill="hold"/>
                                        <p:tgtEl>
                                          <p:spTgt spid="6"/>
                                        </p:tgtEl>
                                        <p:attrNameLst>
                                          <p:attrName>ppt_h</p:attrName>
                                        </p:attrNameLst>
                                      </p:cBhvr>
                                      <p:tavLst>
                                        <p:tav tm="0">
                                          <p:val>
                                            <p:strVal val="#ppt_h"/>
                                          </p:val>
                                        </p:tav>
                                        <p:tav tm="100000">
                                          <p:val>
                                            <p:strVal val="#ppt_h"/>
                                          </p:val>
                                        </p:tav>
                                      </p:tavLst>
                                    </p:anim>
                                  </p:childTnLst>
                                </p:cTn>
                              </p:par>
                              <p:par>
                                <p:cTn id="21" presetID="45"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ppt_w</p:attrName>
                                        </p:attrNameLst>
                                      </p:cBhvr>
                                      <p:tavLst>
                                        <p:tav tm="0" fmla="#ppt_w*sin(2.5*pi*$)">
                                          <p:val>
                                            <p:fltVal val="0"/>
                                          </p:val>
                                        </p:tav>
                                        <p:tav tm="100000">
                                          <p:val>
                                            <p:fltVal val="1"/>
                                          </p:val>
                                        </p:tav>
                                      </p:tavLst>
                                    </p:anim>
                                    <p:anim calcmode="lin" valueType="num">
                                      <p:cBhvr>
                                        <p:cTn id="2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8D15F1-F780-FB23-B85F-EE5482E82980}"/>
              </a:ext>
            </a:extLst>
          </p:cNvPr>
          <p:cNvSpPr>
            <a:spLocks noGrp="1"/>
          </p:cNvSpPr>
          <p:nvPr>
            <p:ph type="title"/>
          </p:nvPr>
        </p:nvSpPr>
        <p:spPr>
          <a:xfrm>
            <a:off x="714743" y="194340"/>
            <a:ext cx="10951535" cy="861348"/>
          </a:xfrm>
        </p:spPr>
        <p:txBody>
          <a:bodyPr/>
          <a:lstStyle/>
          <a:p>
            <a:r>
              <a:rPr lang="it-IT" dirty="0" err="1"/>
              <a:t>Judgemental</a:t>
            </a:r>
            <a:r>
              <a:rPr lang="it-IT" dirty="0"/>
              <a:t> </a:t>
            </a:r>
            <a:r>
              <a:rPr lang="it-IT" dirty="0" err="1"/>
              <a:t>approach</a:t>
            </a:r>
            <a:endParaRPr lang="en-US" dirty="0"/>
          </a:p>
        </p:txBody>
      </p:sp>
      <p:grpSp>
        <p:nvGrpSpPr>
          <p:cNvPr id="6" name="Group 21">
            <a:extLst>
              <a:ext uri="{FF2B5EF4-FFF2-40B4-BE49-F238E27FC236}">
                <a16:creationId xmlns:a16="http://schemas.microsoft.com/office/drawing/2014/main" id="{E66992C7-4CDC-2623-6FB3-7925C42479CE}"/>
              </a:ext>
            </a:extLst>
          </p:cNvPr>
          <p:cNvGrpSpPr/>
          <p:nvPr/>
        </p:nvGrpSpPr>
        <p:grpSpPr>
          <a:xfrm>
            <a:off x="9715500" y="120681"/>
            <a:ext cx="2336800" cy="2241520"/>
            <a:chOff x="6965129" y="1154601"/>
            <a:chExt cx="2406082" cy="2406082"/>
          </a:xfrm>
        </p:grpSpPr>
        <p:sp>
          <p:nvSpPr>
            <p:cNvPr id="7" name="Rechteck 7">
              <a:extLst>
                <a:ext uri="{FF2B5EF4-FFF2-40B4-BE49-F238E27FC236}">
                  <a16:creationId xmlns:a16="http://schemas.microsoft.com/office/drawing/2014/main" id="{AE44F4B6-887C-6B6F-151D-FDDBD91D7274}"/>
                </a:ext>
              </a:extLst>
            </p:cNvPr>
            <p:cNvSpPr/>
            <p:nvPr/>
          </p:nvSpPr>
          <p:spPr bwMode="auto">
            <a:xfrm>
              <a:off x="6965129" y="1154601"/>
              <a:ext cx="2406082" cy="2406082"/>
            </a:xfrm>
            <a:prstGeom prst="ellipse">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a:r>
                <a:rPr lang="it-IT" sz="2000" b="1" dirty="0" err="1">
                  <a:solidFill>
                    <a:srgbClr val="FFFFFF"/>
                  </a:solidFill>
                  <a:latin typeface="BISansOpti"/>
                  <a:cs typeface="Gotham Book" charset="0"/>
                </a:rPr>
                <a:t>Judgemental</a:t>
              </a:r>
              <a:endParaRPr lang="en-US" sz="2000" b="1" dirty="0">
                <a:solidFill>
                  <a:srgbClr val="FFFFFF"/>
                </a:solidFill>
                <a:latin typeface="BISansOpti"/>
                <a:cs typeface="Gotham Book" charset="0"/>
              </a:endParaRPr>
            </a:p>
          </p:txBody>
        </p:sp>
        <p:sp>
          <p:nvSpPr>
            <p:cNvPr id="8" name="Oval 23">
              <a:extLst>
                <a:ext uri="{FF2B5EF4-FFF2-40B4-BE49-F238E27FC236}">
                  <a16:creationId xmlns:a16="http://schemas.microsoft.com/office/drawing/2014/main" id="{6EF36FAD-1CA4-9600-ED4A-64CEABA3CB7F}"/>
                </a:ext>
              </a:extLst>
            </p:cNvPr>
            <p:cNvSpPr/>
            <p:nvPr/>
          </p:nvSpPr>
          <p:spPr>
            <a:xfrm>
              <a:off x="7087889" y="1277360"/>
              <a:ext cx="2160563" cy="21605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dirty="0">
                <a:solidFill>
                  <a:srgbClr val="FFFFFF"/>
                </a:solidFill>
                <a:latin typeface="BISansOpti"/>
                <a:ea typeface="Gotham Book" charset="0"/>
                <a:cs typeface="Gotham Book" charset="0"/>
              </a:endParaRPr>
            </a:p>
          </p:txBody>
        </p:sp>
      </p:grpSp>
      <p:pic>
        <p:nvPicPr>
          <p:cNvPr id="4098" name="Picture 2" descr="Un uomo d'affari arrabbiato urla e ti punta il dito contro — Foto stock di  © spaxiax #123579656">
            <a:extLst>
              <a:ext uri="{FF2B5EF4-FFF2-40B4-BE49-F238E27FC236}">
                <a16:creationId xmlns:a16="http://schemas.microsoft.com/office/drawing/2014/main" id="{CC2F6E62-CD1E-1C23-4EA3-FE0510E9E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43" y="1714438"/>
            <a:ext cx="2902114" cy="3200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709515-CA43-6387-C58C-4ED95B8514FF}"/>
              </a:ext>
            </a:extLst>
          </p:cNvPr>
          <p:cNvSpPr txBox="1"/>
          <p:nvPr/>
        </p:nvSpPr>
        <p:spPr>
          <a:xfrm>
            <a:off x="3836096" y="2247838"/>
            <a:ext cx="8001000" cy="4247317"/>
          </a:xfrm>
          <a:prstGeom prst="rect">
            <a:avLst/>
          </a:prstGeom>
          <a:noFill/>
        </p:spPr>
        <p:txBody>
          <a:bodyPr wrap="square">
            <a:spAutoFit/>
          </a:bodyPr>
          <a:lstStyle/>
          <a:p>
            <a:pPr marL="342900" indent="-342900" defTabSz="182880">
              <a:spcBef>
                <a:spcPts val="0"/>
              </a:spcBef>
              <a:buFont typeface="Wingdings" panose="05000000000000000000" pitchFamily="2" charset="2"/>
              <a:buChar char="ü"/>
              <a:defRPr sz="2240">
                <a:solidFill>
                  <a:srgbClr val="000000"/>
                </a:solidFill>
              </a:defRPr>
            </a:pPr>
            <a:endParaRPr lang="en-US" sz="1800" b="0" dirty="0">
              <a:solidFill>
                <a:srgbClr val="000000"/>
              </a:solidFill>
            </a:endParaRPr>
          </a:p>
          <a:p>
            <a:pPr marL="342900" indent="-342900" defTabSz="182880">
              <a:spcBef>
                <a:spcPts val="0"/>
              </a:spcBef>
              <a:buFont typeface="Wingdings" panose="05000000000000000000" pitchFamily="2" charset="2"/>
              <a:buChar char="ü"/>
              <a:defRPr sz="2240">
                <a:solidFill>
                  <a:srgbClr val="000000"/>
                </a:solidFill>
              </a:defRPr>
            </a:pPr>
            <a:r>
              <a:rPr lang="en-US" sz="1800" b="0" dirty="0">
                <a:solidFill>
                  <a:srgbClr val="000000"/>
                </a:solidFill>
              </a:rPr>
              <a:t>I have to make you do the right thing and avoid the wrong thing (according to my previous decision).</a:t>
            </a:r>
          </a:p>
          <a:p>
            <a:pPr marL="342900" indent="-342900" defTabSz="182880">
              <a:spcBef>
                <a:spcPts val="0"/>
              </a:spcBef>
              <a:buFont typeface="Wingdings" panose="05000000000000000000" pitchFamily="2" charset="2"/>
              <a:buChar char="ü"/>
              <a:defRPr sz="2240">
                <a:solidFill>
                  <a:srgbClr val="000000"/>
                </a:solidFill>
              </a:defRPr>
            </a:pPr>
            <a:endParaRPr lang="en-US" sz="1800" b="0" dirty="0">
              <a:solidFill>
                <a:srgbClr val="000000"/>
              </a:solidFill>
            </a:endParaRPr>
          </a:p>
          <a:p>
            <a:pPr marL="342900" indent="-342900" defTabSz="182880">
              <a:spcBef>
                <a:spcPts val="0"/>
              </a:spcBef>
              <a:buFont typeface="Wingdings" panose="05000000000000000000" pitchFamily="2" charset="2"/>
              <a:buChar char="ü"/>
              <a:defRPr sz="2240">
                <a:solidFill>
                  <a:srgbClr val="000000"/>
                </a:solidFill>
              </a:defRPr>
            </a:pPr>
            <a:r>
              <a:rPr lang="en-US" sz="1800" b="0" dirty="0">
                <a:solidFill>
                  <a:srgbClr val="000000"/>
                </a:solidFill>
              </a:rPr>
              <a:t>Sometimes I have to shame you... make you feel bad.</a:t>
            </a:r>
          </a:p>
          <a:p>
            <a:pPr marL="342900" indent="-342900" defTabSz="182880">
              <a:spcBef>
                <a:spcPts val="0"/>
              </a:spcBef>
              <a:buFont typeface="Wingdings" panose="05000000000000000000" pitchFamily="2" charset="2"/>
              <a:buChar char="ü"/>
              <a:defRPr sz="2240">
                <a:solidFill>
                  <a:srgbClr val="000000"/>
                </a:solidFill>
              </a:defRPr>
            </a:pPr>
            <a:endParaRPr lang="en-US" sz="1800" b="0" dirty="0">
              <a:solidFill>
                <a:srgbClr val="000000"/>
              </a:solidFill>
            </a:endParaRPr>
          </a:p>
          <a:p>
            <a:pPr marL="342900" indent="-342900" defTabSz="182880">
              <a:spcBef>
                <a:spcPts val="0"/>
              </a:spcBef>
              <a:buFont typeface="Wingdings" panose="05000000000000000000" pitchFamily="2" charset="2"/>
              <a:buChar char="ü"/>
              <a:defRPr sz="2240">
                <a:solidFill>
                  <a:srgbClr val="000000"/>
                </a:solidFill>
              </a:defRPr>
            </a:pPr>
            <a:r>
              <a:rPr lang="en-US" sz="1800" b="0" dirty="0">
                <a:solidFill>
                  <a:srgbClr val="000000"/>
                </a:solidFill>
              </a:rPr>
              <a:t>I think…</a:t>
            </a:r>
          </a:p>
          <a:p>
            <a:pPr defTabSz="182880">
              <a:spcBef>
                <a:spcPts val="0"/>
              </a:spcBef>
              <a:defRPr sz="2240">
                <a:solidFill>
                  <a:srgbClr val="000000"/>
                </a:solidFill>
              </a:defRPr>
            </a:pPr>
            <a:endParaRPr lang="en-US" sz="1800" b="0" dirty="0">
              <a:solidFill>
                <a:srgbClr val="000000"/>
              </a:solidFill>
            </a:endParaRPr>
          </a:p>
          <a:p>
            <a:pPr marL="342900" indent="-342900" defTabSz="182880">
              <a:spcBef>
                <a:spcPts val="0"/>
              </a:spcBef>
              <a:buFont typeface="Wingdings" panose="05000000000000000000" pitchFamily="2" charset="2"/>
              <a:buChar char="ü"/>
              <a:defRPr sz="2240">
                <a:solidFill>
                  <a:srgbClr val="000000"/>
                </a:solidFill>
              </a:defRPr>
            </a:pPr>
            <a:r>
              <a:rPr lang="en-US" sz="1800" b="0" dirty="0">
                <a:solidFill>
                  <a:srgbClr val="000000"/>
                </a:solidFill>
              </a:rPr>
              <a:t>I know what went wrong… I know the answer</a:t>
            </a:r>
          </a:p>
          <a:p>
            <a:pPr marL="342900" indent="-342900" defTabSz="182880">
              <a:spcBef>
                <a:spcPts val="0"/>
              </a:spcBef>
              <a:buFont typeface="Wingdings" panose="05000000000000000000" pitchFamily="2" charset="2"/>
              <a:buChar char="ü"/>
              <a:defRPr sz="2240">
                <a:solidFill>
                  <a:srgbClr val="000000"/>
                </a:solidFill>
              </a:defRPr>
            </a:pPr>
            <a:endParaRPr lang="en-US" sz="1800" b="0" dirty="0">
              <a:solidFill>
                <a:srgbClr val="000000"/>
              </a:solidFill>
            </a:endParaRPr>
          </a:p>
          <a:p>
            <a:pPr marL="342900" indent="-342900" defTabSz="182880">
              <a:spcBef>
                <a:spcPts val="0"/>
              </a:spcBef>
              <a:buFont typeface="Wingdings" panose="05000000000000000000" pitchFamily="2" charset="2"/>
              <a:buChar char="ü"/>
              <a:defRPr sz="2240">
                <a:solidFill>
                  <a:srgbClr val="000000"/>
                </a:solidFill>
              </a:defRPr>
            </a:pPr>
            <a:r>
              <a:rPr lang="en-US" sz="1800" b="0" dirty="0">
                <a:solidFill>
                  <a:srgbClr val="000000"/>
                </a:solidFill>
              </a:rPr>
              <a:t>I must guide you on my path how to reach the goal</a:t>
            </a:r>
          </a:p>
          <a:p>
            <a:pPr marL="342900" indent="-342900" defTabSz="182880">
              <a:spcBef>
                <a:spcPts val="0"/>
              </a:spcBef>
              <a:buFont typeface="Wingdings" panose="05000000000000000000" pitchFamily="2" charset="2"/>
              <a:buChar char="ü"/>
              <a:defRPr sz="2240">
                <a:solidFill>
                  <a:srgbClr val="000000"/>
                </a:solidFill>
              </a:defRPr>
            </a:pPr>
            <a:endParaRPr lang="en-US" sz="1800" b="0" dirty="0">
              <a:solidFill>
                <a:srgbClr val="000000"/>
              </a:solidFill>
            </a:endParaRPr>
          </a:p>
          <a:p>
            <a:pPr marL="342900" indent="-342900" defTabSz="182880">
              <a:spcBef>
                <a:spcPts val="0"/>
              </a:spcBef>
              <a:buFont typeface="Wingdings" panose="05000000000000000000" pitchFamily="2" charset="2"/>
              <a:buChar char="ü"/>
              <a:defRPr sz="2240">
                <a:solidFill>
                  <a:srgbClr val="000000"/>
                </a:solidFill>
              </a:defRPr>
            </a:pPr>
            <a:r>
              <a:rPr lang="en-US" sz="1800" b="0" dirty="0">
                <a:solidFill>
                  <a:srgbClr val="000000"/>
                </a:solidFill>
              </a:rPr>
              <a:t>Use a sarcastic or shameful tone</a:t>
            </a:r>
          </a:p>
          <a:p>
            <a:pPr marL="342900" indent="-342900" defTabSz="182880">
              <a:spcBef>
                <a:spcPts val="0"/>
              </a:spcBef>
              <a:buFont typeface="Wingdings" panose="05000000000000000000" pitchFamily="2" charset="2"/>
              <a:buChar char="ü"/>
              <a:defRPr sz="2240">
                <a:solidFill>
                  <a:srgbClr val="000000"/>
                </a:solidFill>
              </a:defRPr>
            </a:pPr>
            <a:endParaRPr lang="en-US" sz="1800" b="0" dirty="0">
              <a:solidFill>
                <a:srgbClr val="000000"/>
              </a:solidFill>
            </a:endParaRPr>
          </a:p>
          <a:p>
            <a:pPr marL="342900" indent="-342900" defTabSz="182880">
              <a:spcBef>
                <a:spcPts val="0"/>
              </a:spcBef>
              <a:buFont typeface="Wingdings" panose="05000000000000000000" pitchFamily="2" charset="2"/>
              <a:buChar char="ü"/>
              <a:defRPr sz="2240">
                <a:solidFill>
                  <a:srgbClr val="000000"/>
                </a:solidFill>
              </a:defRPr>
            </a:pPr>
            <a:r>
              <a:rPr lang="en-US" sz="1800" b="0" dirty="0">
                <a:solidFill>
                  <a:srgbClr val="000000"/>
                </a:solidFill>
              </a:rPr>
              <a:t>Give the judgment and (often) the solution</a:t>
            </a:r>
          </a:p>
        </p:txBody>
      </p:sp>
    </p:spTree>
    <p:extLst>
      <p:ext uri="{BB962C8B-B14F-4D97-AF65-F5344CB8AC3E}">
        <p14:creationId xmlns:p14="http://schemas.microsoft.com/office/powerpoint/2010/main" val="3809384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fade">
                                      <p:cBhvr>
                                        <p:cTn id="32" dur="500"/>
                                        <p:tgtEl>
                                          <p:spTgt spid="5">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animEffect transition="in" filter="fade">
                                      <p:cBhvr>
                                        <p:cTn id="37"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1B32C1-E0FB-84C5-B6A7-B3AF9C575A9D}"/>
              </a:ext>
            </a:extLst>
          </p:cNvPr>
          <p:cNvSpPr>
            <a:spLocks noGrp="1"/>
          </p:cNvSpPr>
          <p:nvPr>
            <p:ph type="title"/>
          </p:nvPr>
        </p:nvSpPr>
        <p:spPr>
          <a:xfrm>
            <a:off x="765543" y="270540"/>
            <a:ext cx="10951535" cy="861348"/>
          </a:xfrm>
        </p:spPr>
        <p:txBody>
          <a:bodyPr/>
          <a:lstStyle/>
          <a:p>
            <a:r>
              <a:rPr lang="it-IT" dirty="0"/>
              <a:t>Non-</a:t>
            </a:r>
            <a:r>
              <a:rPr lang="it-IT" dirty="0" err="1"/>
              <a:t>Judgemental</a:t>
            </a:r>
            <a:r>
              <a:rPr lang="it-IT" dirty="0"/>
              <a:t> </a:t>
            </a:r>
            <a:r>
              <a:rPr lang="it-IT" dirty="0" err="1"/>
              <a:t>approach</a:t>
            </a:r>
            <a:endParaRPr lang="en-US" dirty="0"/>
          </a:p>
        </p:txBody>
      </p:sp>
      <p:grpSp>
        <p:nvGrpSpPr>
          <p:cNvPr id="7" name="Group 21">
            <a:extLst>
              <a:ext uri="{FF2B5EF4-FFF2-40B4-BE49-F238E27FC236}">
                <a16:creationId xmlns:a16="http://schemas.microsoft.com/office/drawing/2014/main" id="{D8C3F657-A336-F019-9FDA-11E96C0A93AB}"/>
              </a:ext>
            </a:extLst>
          </p:cNvPr>
          <p:cNvGrpSpPr/>
          <p:nvPr/>
        </p:nvGrpSpPr>
        <p:grpSpPr>
          <a:xfrm>
            <a:off x="9601200" y="208132"/>
            <a:ext cx="2362200" cy="2250904"/>
            <a:chOff x="6965129" y="1154601"/>
            <a:chExt cx="2406082" cy="2406082"/>
          </a:xfrm>
        </p:grpSpPr>
        <p:sp>
          <p:nvSpPr>
            <p:cNvPr id="8" name="Rechteck 7">
              <a:extLst>
                <a:ext uri="{FF2B5EF4-FFF2-40B4-BE49-F238E27FC236}">
                  <a16:creationId xmlns:a16="http://schemas.microsoft.com/office/drawing/2014/main" id="{C2D9C817-E2DB-1693-04C7-97BC2C1B7C08}"/>
                </a:ext>
              </a:extLst>
            </p:cNvPr>
            <p:cNvSpPr/>
            <p:nvPr/>
          </p:nvSpPr>
          <p:spPr bwMode="auto">
            <a:xfrm>
              <a:off x="6965129" y="1154601"/>
              <a:ext cx="2406082" cy="2406082"/>
            </a:xfrm>
            <a:prstGeom prst="ellipse">
              <a:avLst/>
            </a:prstGeom>
            <a:solidFill>
              <a:schemeClr val="accent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a:r>
                <a:rPr lang="it-IT" sz="2000" b="1" dirty="0">
                  <a:solidFill>
                    <a:srgbClr val="FFFFFF"/>
                  </a:solidFill>
                  <a:latin typeface="BISansOpti"/>
                  <a:cs typeface="Gotham Book" charset="0"/>
                </a:rPr>
                <a:t>Non </a:t>
              </a:r>
              <a:r>
                <a:rPr lang="it-IT" sz="2000" b="1" dirty="0" err="1">
                  <a:solidFill>
                    <a:srgbClr val="FFFFFF"/>
                  </a:solidFill>
                  <a:latin typeface="BISansOpti"/>
                  <a:cs typeface="Gotham Book" charset="0"/>
                </a:rPr>
                <a:t>Judgemental</a:t>
              </a:r>
              <a:endParaRPr lang="en-US" sz="2000" b="1" dirty="0">
                <a:solidFill>
                  <a:srgbClr val="FFFFFF"/>
                </a:solidFill>
                <a:latin typeface="BISansOpti"/>
                <a:cs typeface="Gotham Book" charset="0"/>
              </a:endParaRPr>
            </a:p>
          </p:txBody>
        </p:sp>
        <p:sp>
          <p:nvSpPr>
            <p:cNvPr id="9" name="Oval 23">
              <a:extLst>
                <a:ext uri="{FF2B5EF4-FFF2-40B4-BE49-F238E27FC236}">
                  <a16:creationId xmlns:a16="http://schemas.microsoft.com/office/drawing/2014/main" id="{0FE3F699-A0A9-F18E-1085-D170856F7770}"/>
                </a:ext>
              </a:extLst>
            </p:cNvPr>
            <p:cNvSpPr/>
            <p:nvPr/>
          </p:nvSpPr>
          <p:spPr>
            <a:xfrm>
              <a:off x="7087889" y="1277360"/>
              <a:ext cx="2160563" cy="21605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dirty="0">
                <a:solidFill>
                  <a:srgbClr val="FFFFFF"/>
                </a:solidFill>
                <a:latin typeface="BISansOpti"/>
                <a:ea typeface="Gotham Book" charset="0"/>
                <a:cs typeface="Gotham Book" charset="0"/>
              </a:endParaRPr>
            </a:p>
          </p:txBody>
        </p:sp>
      </p:grpSp>
      <p:pic>
        <p:nvPicPr>
          <p:cNvPr id="2050" name="Picture 2" descr="Persona accogliente immagini e fotografie stock ad alta risoluzione - Alamy">
            <a:extLst>
              <a:ext uri="{FF2B5EF4-FFF2-40B4-BE49-F238E27FC236}">
                <a16:creationId xmlns:a16="http://schemas.microsoft.com/office/drawing/2014/main" id="{5DD3356C-EEA0-FA1D-A7A1-EA851B229C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66"/>
          <a:stretch/>
        </p:blipFill>
        <p:spPr bwMode="auto">
          <a:xfrm>
            <a:off x="1216026" y="1553226"/>
            <a:ext cx="3285482" cy="49227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648921-2475-28B6-9E02-6F2560482E59}"/>
              </a:ext>
            </a:extLst>
          </p:cNvPr>
          <p:cNvSpPr txBox="1"/>
          <p:nvPr/>
        </p:nvSpPr>
        <p:spPr>
          <a:xfrm>
            <a:off x="4374715" y="2765532"/>
            <a:ext cx="8038578" cy="3170099"/>
          </a:xfrm>
          <a:prstGeom prst="rect">
            <a:avLst/>
          </a:prstGeom>
          <a:noFill/>
        </p:spPr>
        <p:txBody>
          <a:bodyPr wrap="square">
            <a:spAutoFit/>
          </a:bodyPr>
          <a:lstStyle/>
          <a:p>
            <a:pPr marL="457200" indent="-457200" defTabSz="416052">
              <a:spcBef>
                <a:spcPts val="0"/>
              </a:spcBef>
              <a:buFont typeface="Wingdings" panose="05000000000000000000" pitchFamily="2" charset="2"/>
              <a:buChar char="ü"/>
              <a:defRPr sz="2548"/>
            </a:pPr>
            <a:r>
              <a:rPr lang="en-US" sz="2000" b="0" dirty="0">
                <a:solidFill>
                  <a:schemeClr val="tx1">
                    <a:lumMod val="75000"/>
                  </a:schemeClr>
                </a:solidFill>
                <a:ea typeface="Calibri" panose="020F0502020204030204" pitchFamily="34" charset="0"/>
              </a:rPr>
              <a:t>Denying a judgment does not mean not judging</a:t>
            </a:r>
          </a:p>
          <a:p>
            <a:pPr marL="457200" indent="-457200" defTabSz="416052">
              <a:spcBef>
                <a:spcPts val="0"/>
              </a:spcBef>
              <a:buFont typeface="Wingdings" panose="05000000000000000000" pitchFamily="2" charset="2"/>
              <a:buChar char="ü"/>
              <a:defRPr sz="2548"/>
            </a:pPr>
            <a:endParaRPr lang="en-US" sz="2000" b="0" dirty="0">
              <a:solidFill>
                <a:schemeClr val="tx1">
                  <a:lumMod val="75000"/>
                </a:schemeClr>
              </a:solidFill>
              <a:ea typeface="Calibri" panose="020F0502020204030204" pitchFamily="34" charset="0"/>
            </a:endParaRPr>
          </a:p>
          <a:p>
            <a:pPr marL="457200" indent="-457200" defTabSz="416052">
              <a:spcBef>
                <a:spcPts val="0"/>
              </a:spcBef>
              <a:buFont typeface="Wingdings" panose="05000000000000000000" pitchFamily="2" charset="2"/>
              <a:buChar char="ü"/>
              <a:defRPr sz="2548"/>
            </a:pPr>
            <a:r>
              <a:rPr lang="en-US" sz="2000" b="0" dirty="0">
                <a:solidFill>
                  <a:schemeClr val="tx1">
                    <a:lumMod val="75000"/>
                  </a:schemeClr>
                </a:solidFill>
                <a:ea typeface="Calibri" panose="020F0502020204030204" pitchFamily="34" charset="0"/>
              </a:rPr>
              <a:t>You can't blame, but... wait before you judge anyway..</a:t>
            </a:r>
          </a:p>
          <a:p>
            <a:pPr marL="457200" indent="-457200" defTabSz="416052">
              <a:spcBef>
                <a:spcPts val="0"/>
              </a:spcBef>
              <a:buFont typeface="Wingdings" panose="05000000000000000000" pitchFamily="2" charset="2"/>
              <a:buChar char="ü"/>
              <a:defRPr sz="2548"/>
            </a:pPr>
            <a:endParaRPr lang="en-US" sz="2000" b="0" dirty="0">
              <a:solidFill>
                <a:schemeClr val="tx1">
                  <a:lumMod val="75000"/>
                </a:schemeClr>
              </a:solidFill>
              <a:ea typeface="Calibri" panose="020F0502020204030204" pitchFamily="34" charset="0"/>
            </a:endParaRPr>
          </a:p>
          <a:p>
            <a:pPr marL="457200" indent="-457200" defTabSz="416052">
              <a:spcBef>
                <a:spcPts val="0"/>
              </a:spcBef>
              <a:buFont typeface="Wingdings" panose="05000000000000000000" pitchFamily="2" charset="2"/>
              <a:buChar char="ü"/>
              <a:defRPr sz="2548"/>
            </a:pPr>
            <a:r>
              <a:rPr lang="en-US" sz="2000" b="0" dirty="0">
                <a:solidFill>
                  <a:schemeClr val="tx1">
                    <a:lumMod val="75000"/>
                  </a:schemeClr>
                </a:solidFill>
                <a:ea typeface="Calibri" panose="020F0502020204030204" pitchFamily="34" charset="0"/>
              </a:rPr>
              <a:t>Conflicting messages can undermine trust</a:t>
            </a:r>
          </a:p>
          <a:p>
            <a:pPr marL="457200" indent="-457200" defTabSz="416052">
              <a:spcBef>
                <a:spcPts val="0"/>
              </a:spcBef>
              <a:buFont typeface="Wingdings" panose="05000000000000000000" pitchFamily="2" charset="2"/>
              <a:buChar char="ü"/>
              <a:defRPr sz="2548"/>
            </a:pPr>
            <a:endParaRPr lang="en-US" sz="2000" b="0" dirty="0">
              <a:solidFill>
                <a:schemeClr val="tx1">
                  <a:lumMod val="75000"/>
                </a:schemeClr>
              </a:solidFill>
              <a:ea typeface="Calibri" panose="020F0502020204030204" pitchFamily="34" charset="0"/>
            </a:endParaRPr>
          </a:p>
          <a:p>
            <a:pPr marL="457200" indent="-457200" defTabSz="416052">
              <a:spcBef>
                <a:spcPts val="0"/>
              </a:spcBef>
              <a:buFont typeface="Wingdings" panose="05000000000000000000" pitchFamily="2" charset="2"/>
              <a:buChar char="ü"/>
              <a:defRPr sz="2548"/>
            </a:pPr>
            <a:r>
              <a:rPr lang="en-US" sz="2000" b="0" dirty="0">
                <a:solidFill>
                  <a:schemeClr val="tx1">
                    <a:lumMod val="75000"/>
                  </a:schemeClr>
                </a:solidFill>
                <a:ea typeface="Calibri" panose="020F0502020204030204" pitchFamily="34" charset="0"/>
              </a:rPr>
              <a:t>Discordance between verbal and non-verbal communication</a:t>
            </a:r>
          </a:p>
          <a:p>
            <a:pPr marL="457200" indent="-457200" defTabSz="416052">
              <a:spcBef>
                <a:spcPts val="0"/>
              </a:spcBef>
              <a:buFont typeface="Wingdings" panose="05000000000000000000" pitchFamily="2" charset="2"/>
              <a:buChar char="ü"/>
              <a:defRPr sz="2548"/>
            </a:pPr>
            <a:endParaRPr lang="en-US" sz="2000" b="0" dirty="0">
              <a:solidFill>
                <a:schemeClr val="tx1">
                  <a:lumMod val="75000"/>
                </a:schemeClr>
              </a:solidFill>
              <a:ea typeface="Calibri" panose="020F0502020204030204" pitchFamily="34" charset="0"/>
            </a:endParaRPr>
          </a:p>
          <a:p>
            <a:pPr marL="457200" indent="-457200" defTabSz="416052">
              <a:spcBef>
                <a:spcPts val="0"/>
              </a:spcBef>
              <a:buFont typeface="Wingdings" panose="05000000000000000000" pitchFamily="2" charset="2"/>
              <a:buChar char="ü"/>
              <a:defRPr sz="2548"/>
            </a:pPr>
            <a:r>
              <a:rPr lang="en-US" sz="2000" b="0" dirty="0">
                <a:solidFill>
                  <a:schemeClr val="tx1">
                    <a:lumMod val="75000"/>
                  </a:schemeClr>
                </a:solidFill>
                <a:ea typeface="Calibri" panose="020F0502020204030204" pitchFamily="34" charset="0"/>
              </a:rPr>
              <a:t>You can be deceptive</a:t>
            </a:r>
          </a:p>
        </p:txBody>
      </p:sp>
    </p:spTree>
    <p:extLst>
      <p:ext uri="{BB962C8B-B14F-4D97-AF65-F5344CB8AC3E}">
        <p14:creationId xmlns:p14="http://schemas.microsoft.com/office/powerpoint/2010/main" val="1241430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1B32C1-E0FB-84C5-B6A7-B3AF9C575A9D}"/>
              </a:ext>
            </a:extLst>
          </p:cNvPr>
          <p:cNvSpPr>
            <a:spLocks noGrp="1"/>
          </p:cNvSpPr>
          <p:nvPr>
            <p:ph type="title"/>
          </p:nvPr>
        </p:nvSpPr>
        <p:spPr>
          <a:xfrm>
            <a:off x="765543" y="270540"/>
            <a:ext cx="10951535" cy="861348"/>
          </a:xfrm>
        </p:spPr>
        <p:txBody>
          <a:bodyPr/>
          <a:lstStyle/>
          <a:p>
            <a:r>
              <a:rPr lang="it-IT" dirty="0" err="1"/>
              <a:t>Good</a:t>
            </a:r>
            <a:r>
              <a:rPr lang="it-IT" dirty="0"/>
              <a:t> </a:t>
            </a:r>
            <a:r>
              <a:rPr lang="it-IT" dirty="0" err="1"/>
              <a:t>Judgemental</a:t>
            </a:r>
            <a:r>
              <a:rPr lang="it-IT" dirty="0"/>
              <a:t> </a:t>
            </a:r>
            <a:r>
              <a:rPr lang="it-IT" dirty="0" err="1"/>
              <a:t>approach</a:t>
            </a:r>
            <a:endParaRPr lang="en-US" dirty="0"/>
          </a:p>
        </p:txBody>
      </p:sp>
      <p:grpSp>
        <p:nvGrpSpPr>
          <p:cNvPr id="2" name="Group 21">
            <a:extLst>
              <a:ext uri="{FF2B5EF4-FFF2-40B4-BE49-F238E27FC236}">
                <a16:creationId xmlns:a16="http://schemas.microsoft.com/office/drawing/2014/main" id="{E97E508A-A9CA-423D-0211-76A6EA7BE07A}"/>
              </a:ext>
            </a:extLst>
          </p:cNvPr>
          <p:cNvGrpSpPr/>
          <p:nvPr/>
        </p:nvGrpSpPr>
        <p:grpSpPr>
          <a:xfrm>
            <a:off x="9575800" y="270541"/>
            <a:ext cx="2387600" cy="2345660"/>
            <a:chOff x="6965129" y="1154601"/>
            <a:chExt cx="2406082" cy="2406082"/>
          </a:xfrm>
        </p:grpSpPr>
        <p:sp>
          <p:nvSpPr>
            <p:cNvPr id="4" name="Rechteck 7">
              <a:extLst>
                <a:ext uri="{FF2B5EF4-FFF2-40B4-BE49-F238E27FC236}">
                  <a16:creationId xmlns:a16="http://schemas.microsoft.com/office/drawing/2014/main" id="{020C9D7B-BF4C-4124-75D8-7BBFAD8BA465}"/>
                </a:ext>
              </a:extLst>
            </p:cNvPr>
            <p:cNvSpPr/>
            <p:nvPr/>
          </p:nvSpPr>
          <p:spPr bwMode="auto">
            <a:xfrm>
              <a:off x="6965129" y="1154601"/>
              <a:ext cx="2406082" cy="2406082"/>
            </a:xfrm>
            <a:prstGeom prst="ellipse">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a:r>
                <a:rPr lang="it-IT" sz="2000" b="1" dirty="0" err="1">
                  <a:solidFill>
                    <a:srgbClr val="FFFFFF"/>
                  </a:solidFill>
                  <a:latin typeface="BISansOpti"/>
                  <a:cs typeface="Gotham Book" charset="0"/>
                </a:rPr>
                <a:t>Good</a:t>
              </a:r>
              <a:r>
                <a:rPr lang="it-IT" sz="2000" b="1" dirty="0">
                  <a:solidFill>
                    <a:srgbClr val="FFFFFF"/>
                  </a:solidFill>
                  <a:latin typeface="BISansOpti"/>
                  <a:cs typeface="Gotham Book" charset="0"/>
                </a:rPr>
                <a:t> </a:t>
              </a:r>
              <a:r>
                <a:rPr lang="it-IT" sz="2000" b="1" dirty="0" err="1">
                  <a:solidFill>
                    <a:srgbClr val="FFFFFF"/>
                  </a:solidFill>
                  <a:latin typeface="BISansOpti"/>
                  <a:cs typeface="Gotham Book" charset="0"/>
                </a:rPr>
                <a:t>Judgemental</a:t>
              </a:r>
              <a:endParaRPr lang="en-US" sz="2000" b="1" dirty="0">
                <a:solidFill>
                  <a:srgbClr val="FFFFFF"/>
                </a:solidFill>
                <a:latin typeface="BISansOpti"/>
                <a:cs typeface="Gotham Book" charset="0"/>
              </a:endParaRPr>
            </a:p>
          </p:txBody>
        </p:sp>
        <p:sp>
          <p:nvSpPr>
            <p:cNvPr id="5" name="Oval 23">
              <a:extLst>
                <a:ext uri="{FF2B5EF4-FFF2-40B4-BE49-F238E27FC236}">
                  <a16:creationId xmlns:a16="http://schemas.microsoft.com/office/drawing/2014/main" id="{C7BA9CEC-6734-1894-69A8-ABDD1E2C480E}"/>
                </a:ext>
              </a:extLst>
            </p:cNvPr>
            <p:cNvSpPr/>
            <p:nvPr/>
          </p:nvSpPr>
          <p:spPr>
            <a:xfrm>
              <a:off x="7087889" y="1277360"/>
              <a:ext cx="2160563" cy="21605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dirty="0">
                <a:solidFill>
                  <a:srgbClr val="FFFFFF"/>
                </a:solidFill>
                <a:latin typeface="BISansOpti"/>
                <a:ea typeface="Gotham Book" charset="0"/>
                <a:cs typeface="Gotham Book" charset="0"/>
              </a:endParaRPr>
            </a:p>
          </p:txBody>
        </p:sp>
      </p:grpSp>
      <p:pic>
        <p:nvPicPr>
          <p:cNvPr id="5124" name="Picture 4" descr="Dipendenti Felici Che Si Stringono La Mano Nel Successo Del Gruppo Di  Incontro Sul Posto Di Lavoro Foto SFONDO E Immagine Per Il Download  Gratuito - Pngtree">
            <a:extLst>
              <a:ext uri="{FF2B5EF4-FFF2-40B4-BE49-F238E27FC236}">
                <a16:creationId xmlns:a16="http://schemas.microsoft.com/office/drawing/2014/main" id="{1CD38A7E-86B5-9383-EF82-9D8600B98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01" y="1777503"/>
            <a:ext cx="3689559" cy="26441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8B2E62-B3D2-ADB8-4EC4-00E4123FECD7}"/>
              </a:ext>
            </a:extLst>
          </p:cNvPr>
          <p:cNvSpPr txBox="1"/>
          <p:nvPr/>
        </p:nvSpPr>
        <p:spPr>
          <a:xfrm>
            <a:off x="4455102" y="2616200"/>
            <a:ext cx="7911240" cy="3139321"/>
          </a:xfrm>
          <a:prstGeom prst="rect">
            <a:avLst/>
          </a:prstGeom>
          <a:noFill/>
        </p:spPr>
        <p:txBody>
          <a:bodyPr wrap="square">
            <a:spAutoFit/>
          </a:bodyPr>
          <a:lstStyle/>
          <a:p>
            <a:pPr marL="285750" indent="-285750">
              <a:buFont typeface="Wingdings" panose="05000000000000000000" pitchFamily="2" charset="2"/>
              <a:buChar char="ü"/>
            </a:pPr>
            <a:r>
              <a:rPr lang="en-US" dirty="0">
                <a:ea typeface="Calibri" panose="020F0502020204030204" pitchFamily="34" charset="0"/>
                <a:cs typeface="Calibri" panose="020F0502020204030204" pitchFamily="34" charset="0"/>
              </a:rPr>
              <a:t>To help improve or support a performance…</a:t>
            </a:r>
          </a:p>
          <a:p>
            <a:pPr marL="285750" indent="-285750">
              <a:buFont typeface="Wingdings" panose="05000000000000000000" pitchFamily="2" charset="2"/>
              <a:buChar char="ü"/>
            </a:pPr>
            <a:r>
              <a:rPr lang="en-US" dirty="0">
                <a:ea typeface="Calibri" panose="020F0502020204030204" pitchFamily="34" charset="0"/>
                <a:cs typeface="Calibri" panose="020F0502020204030204" pitchFamily="34" charset="0"/>
              </a:rPr>
              <a:t>To share observations, opinions, judgments based on expertise</a:t>
            </a:r>
            <a:endParaRPr lang="en-US" dirty="0">
              <a:ea typeface="Calibri" panose="020F0502020204030204" pitchFamily="34" charset="0"/>
              <a:cs typeface="Calibri" panose="020F0502020204030204" pitchFamily="34" charset="0"/>
              <a:sym typeface="Courier"/>
            </a:endParaRPr>
          </a:p>
          <a:p>
            <a:pPr marL="285750" indent="-285750">
              <a:buFont typeface="Wingdings" panose="05000000000000000000" pitchFamily="2" charset="2"/>
              <a:buChar char="ü"/>
            </a:pPr>
            <a:r>
              <a:rPr lang="en-US" dirty="0">
                <a:ea typeface="Calibri" panose="020F0502020204030204" pitchFamily="34" charset="0"/>
                <a:cs typeface="Calibri" panose="020F0502020204030204" pitchFamily="34" charset="0"/>
              </a:rPr>
              <a:t>He does not presume your righteousness</a:t>
            </a:r>
          </a:p>
          <a:p>
            <a:pPr marL="285750" indent="-285750">
              <a:buFont typeface="Wingdings" panose="05000000000000000000" pitchFamily="2" charset="2"/>
              <a:buChar char="ü"/>
            </a:pPr>
            <a:r>
              <a:rPr lang="en-US" dirty="0">
                <a:ea typeface="Calibri" panose="020F0502020204030204" pitchFamily="34" charset="0"/>
                <a:cs typeface="Calibri" panose="020F0502020204030204" pitchFamily="34" charset="0"/>
              </a:rPr>
              <a:t>Use curiosity and respect (with your own personal style) to explore the fundamentals of performance</a:t>
            </a:r>
            <a:endParaRPr lang="en-US" dirty="0">
              <a:ea typeface="Calibri" panose="020F0502020204030204" pitchFamily="34" charset="0"/>
              <a:cs typeface="Calibri" panose="020F0502020204030204" pitchFamily="34" charset="0"/>
              <a:sym typeface="Courier"/>
            </a:endParaRPr>
          </a:p>
          <a:p>
            <a:pPr marL="285750" indent="-285750">
              <a:buFont typeface="Wingdings" panose="05000000000000000000" pitchFamily="2" charset="2"/>
              <a:buChar char="ü"/>
            </a:pPr>
            <a:r>
              <a:rPr lang="en-US" dirty="0">
                <a:ea typeface="Calibri" panose="020F0502020204030204" pitchFamily="34" charset="0"/>
                <a:cs typeface="Calibri" panose="020F0502020204030204" pitchFamily="34" charset="0"/>
                <a:sym typeface="Courier"/>
              </a:rPr>
              <a:t>See through the mind and perspective of the participants</a:t>
            </a:r>
          </a:p>
          <a:p>
            <a:pPr marL="285750" indent="-285750">
              <a:buFont typeface="Wingdings" panose="05000000000000000000" pitchFamily="2" charset="2"/>
              <a:buChar char="ü"/>
            </a:pPr>
            <a:r>
              <a:rPr lang="en-US" dirty="0">
                <a:ea typeface="Calibri" panose="020F0502020204030204" pitchFamily="34" charset="0"/>
                <a:cs typeface="Calibri" panose="020F0502020204030204" pitchFamily="34" charset="0"/>
                <a:sym typeface="Courier"/>
              </a:rPr>
              <a:t>Meeting the real needs of the participants, not what I think is right to address</a:t>
            </a:r>
          </a:p>
          <a:p>
            <a:pPr marL="285750" indent="-285750">
              <a:buFont typeface="Wingdings" panose="05000000000000000000" pitchFamily="2" charset="2"/>
              <a:buChar char="ü"/>
            </a:pPr>
            <a:r>
              <a:rPr lang="en-US" dirty="0">
                <a:ea typeface="Calibri" panose="020F0502020204030204" pitchFamily="34" charset="0"/>
                <a:cs typeface="Calibri" panose="020F0502020204030204" pitchFamily="34" charset="0"/>
                <a:sym typeface="Courier"/>
              </a:rPr>
              <a:t>Establish a safe context for learning and change</a:t>
            </a:r>
          </a:p>
          <a:p>
            <a:pPr marL="285750" indent="-285750">
              <a:buFont typeface="Wingdings" panose="05000000000000000000" pitchFamily="2" charset="2"/>
              <a:buChar char="ü"/>
            </a:pPr>
            <a:r>
              <a:rPr lang="en-US" dirty="0">
                <a:ea typeface="Calibri" panose="020F0502020204030204" pitchFamily="34" charset="0"/>
                <a:cs typeface="Calibri" panose="020F0502020204030204" pitchFamily="34" charset="0"/>
                <a:sym typeface="Courier"/>
              </a:rPr>
              <a:t>Strengthen our skills to deal with difficult topics</a:t>
            </a:r>
          </a:p>
          <a:p>
            <a:pPr marL="285750" indent="-285750">
              <a:buFont typeface="Wingdings" panose="05000000000000000000" pitchFamily="2" charset="2"/>
              <a:buChar char="ü"/>
            </a:pPr>
            <a:r>
              <a:rPr lang="en-US" dirty="0">
                <a:ea typeface="Calibri" panose="020F0502020204030204" pitchFamily="34" charset="0"/>
                <a:cs typeface="Calibri" panose="020F0502020204030204" pitchFamily="34" charset="0"/>
                <a:sym typeface="Courier"/>
              </a:rPr>
              <a:t>Provide information, motivation, and tools to change</a:t>
            </a:r>
          </a:p>
        </p:txBody>
      </p:sp>
      <p:sp>
        <p:nvSpPr>
          <p:cNvPr id="11" name="TextBox 10">
            <a:extLst>
              <a:ext uri="{FF2B5EF4-FFF2-40B4-BE49-F238E27FC236}">
                <a16:creationId xmlns:a16="http://schemas.microsoft.com/office/drawing/2014/main" id="{793783EF-4055-9618-DDC2-2F9E0995A45C}"/>
              </a:ext>
            </a:extLst>
          </p:cNvPr>
          <p:cNvSpPr txBox="1"/>
          <p:nvPr/>
        </p:nvSpPr>
        <p:spPr>
          <a:xfrm>
            <a:off x="2156259" y="6006118"/>
            <a:ext cx="8170102" cy="461665"/>
          </a:xfrm>
          <a:prstGeom prst="rect">
            <a:avLst/>
          </a:prstGeom>
          <a:noFill/>
        </p:spPr>
        <p:txBody>
          <a:bodyPr wrap="square">
            <a:spAutoFit/>
          </a:bodyPr>
          <a:lstStyle/>
          <a:p>
            <a:r>
              <a:rPr lang="en-US" sz="2400" b="1" dirty="0">
                <a:solidFill>
                  <a:srgbClr val="FF0000"/>
                </a:solidFill>
                <a:ea typeface="Calibri" panose="020F0502020204030204" pitchFamily="34" charset="0"/>
                <a:cs typeface="Calibri" panose="020F0502020204030204" pitchFamily="34" charset="0"/>
                <a:sym typeface="Courier"/>
              </a:rPr>
              <a:t>REMEMBER: </a:t>
            </a:r>
            <a:r>
              <a:rPr lang="en-US" sz="2400" b="1" dirty="0">
                <a:solidFill>
                  <a:schemeClr val="accent3"/>
                </a:solidFill>
                <a:ea typeface="Calibri" panose="020F0502020204030204" pitchFamily="34" charset="0"/>
                <a:cs typeface="Calibri" panose="020F0502020204030204" pitchFamily="34" charset="0"/>
                <a:sym typeface="Courier"/>
              </a:rPr>
              <a:t>adults change when </a:t>
            </a:r>
            <a:r>
              <a:rPr lang="en-US" sz="2400" b="1" u="sng" dirty="0">
                <a:solidFill>
                  <a:schemeClr val="accent3"/>
                </a:solidFill>
                <a:ea typeface="Calibri" panose="020F0502020204030204" pitchFamily="34" charset="0"/>
                <a:cs typeface="Calibri" panose="020F0502020204030204" pitchFamily="34" charset="0"/>
                <a:sym typeface="Courier"/>
              </a:rPr>
              <a:t>they</a:t>
            </a:r>
            <a:r>
              <a:rPr lang="en-US" sz="2400" b="1" dirty="0">
                <a:solidFill>
                  <a:schemeClr val="accent3"/>
                </a:solidFill>
                <a:ea typeface="Calibri" panose="020F0502020204030204" pitchFamily="34" charset="0"/>
                <a:cs typeface="Calibri" panose="020F0502020204030204" pitchFamily="34" charset="0"/>
                <a:sym typeface="Courier"/>
              </a:rPr>
              <a:t> make choices.</a:t>
            </a:r>
          </a:p>
        </p:txBody>
      </p:sp>
    </p:spTree>
    <p:extLst>
      <p:ext uri="{BB962C8B-B14F-4D97-AF65-F5344CB8AC3E}">
        <p14:creationId xmlns:p14="http://schemas.microsoft.com/office/powerpoint/2010/main" val="2227110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80">
                                          <p:stCondLst>
                                            <p:cond delay="0"/>
                                          </p:stCondLst>
                                        </p:cTn>
                                        <p:tgtEl>
                                          <p:spTgt spid="11"/>
                                        </p:tgtEl>
                                      </p:cBhvr>
                                    </p:animEffect>
                                    <p:anim calcmode="lin" valueType="num">
                                      <p:cBhvr>
                                        <p:cTn id="5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8" dur="26">
                                          <p:stCondLst>
                                            <p:cond delay="650"/>
                                          </p:stCondLst>
                                        </p:cTn>
                                        <p:tgtEl>
                                          <p:spTgt spid="11"/>
                                        </p:tgtEl>
                                      </p:cBhvr>
                                      <p:to x="100000" y="60000"/>
                                    </p:animScale>
                                    <p:animScale>
                                      <p:cBhvr>
                                        <p:cTn id="59" dur="166" decel="50000">
                                          <p:stCondLst>
                                            <p:cond delay="676"/>
                                          </p:stCondLst>
                                        </p:cTn>
                                        <p:tgtEl>
                                          <p:spTgt spid="11"/>
                                        </p:tgtEl>
                                      </p:cBhvr>
                                      <p:to x="100000" y="100000"/>
                                    </p:animScale>
                                    <p:animScale>
                                      <p:cBhvr>
                                        <p:cTn id="60" dur="26">
                                          <p:stCondLst>
                                            <p:cond delay="1312"/>
                                          </p:stCondLst>
                                        </p:cTn>
                                        <p:tgtEl>
                                          <p:spTgt spid="11"/>
                                        </p:tgtEl>
                                      </p:cBhvr>
                                      <p:to x="100000" y="80000"/>
                                    </p:animScale>
                                    <p:animScale>
                                      <p:cBhvr>
                                        <p:cTn id="61" dur="166" decel="50000">
                                          <p:stCondLst>
                                            <p:cond delay="1338"/>
                                          </p:stCondLst>
                                        </p:cTn>
                                        <p:tgtEl>
                                          <p:spTgt spid="11"/>
                                        </p:tgtEl>
                                      </p:cBhvr>
                                      <p:to x="100000" y="100000"/>
                                    </p:animScale>
                                    <p:animScale>
                                      <p:cBhvr>
                                        <p:cTn id="62" dur="26">
                                          <p:stCondLst>
                                            <p:cond delay="1642"/>
                                          </p:stCondLst>
                                        </p:cTn>
                                        <p:tgtEl>
                                          <p:spTgt spid="11"/>
                                        </p:tgtEl>
                                      </p:cBhvr>
                                      <p:to x="100000" y="90000"/>
                                    </p:animScale>
                                    <p:animScale>
                                      <p:cBhvr>
                                        <p:cTn id="63" dur="166" decel="50000">
                                          <p:stCondLst>
                                            <p:cond delay="1668"/>
                                          </p:stCondLst>
                                        </p:cTn>
                                        <p:tgtEl>
                                          <p:spTgt spid="11"/>
                                        </p:tgtEl>
                                      </p:cBhvr>
                                      <p:to x="100000" y="100000"/>
                                    </p:animScale>
                                    <p:animScale>
                                      <p:cBhvr>
                                        <p:cTn id="64" dur="26">
                                          <p:stCondLst>
                                            <p:cond delay="1808"/>
                                          </p:stCondLst>
                                        </p:cTn>
                                        <p:tgtEl>
                                          <p:spTgt spid="11"/>
                                        </p:tgtEl>
                                      </p:cBhvr>
                                      <p:to x="100000" y="95000"/>
                                    </p:animScale>
                                    <p:animScale>
                                      <p:cBhvr>
                                        <p:cTn id="6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C16E51-97A8-45B6-74AB-9567A8976BF2}"/>
              </a:ext>
            </a:extLst>
          </p:cNvPr>
          <p:cNvSpPr txBox="1"/>
          <p:nvPr/>
        </p:nvSpPr>
        <p:spPr>
          <a:xfrm>
            <a:off x="729641" y="253033"/>
            <a:ext cx="6093912" cy="954107"/>
          </a:xfrm>
          <a:prstGeom prst="rect">
            <a:avLst/>
          </a:prstGeom>
          <a:noFill/>
        </p:spPr>
        <p:txBody>
          <a:bodyPr wrap="square">
            <a:spAutoFit/>
          </a:bodyPr>
          <a:lstStyle/>
          <a:p>
            <a:r>
              <a:rPr lang="en-US" sz="2800" b="1" dirty="0">
                <a:solidFill>
                  <a:schemeClr val="accent3"/>
                </a:solidFill>
              </a:rPr>
              <a:t>Tips &amp; Trick</a:t>
            </a:r>
            <a:br>
              <a:rPr lang="en-US" sz="2800" dirty="0"/>
            </a:br>
            <a:r>
              <a:rPr lang="en-US" sz="2800" b="1" dirty="0">
                <a:solidFill>
                  <a:schemeClr val="accent2"/>
                </a:solidFill>
              </a:rPr>
              <a:t>Remove the “dirty” questions</a:t>
            </a:r>
            <a:endParaRPr lang="en-US" sz="2800" b="1" dirty="0"/>
          </a:p>
        </p:txBody>
      </p:sp>
      <p:sp>
        <p:nvSpPr>
          <p:cNvPr id="9" name="TextBox 8">
            <a:extLst>
              <a:ext uri="{FF2B5EF4-FFF2-40B4-BE49-F238E27FC236}">
                <a16:creationId xmlns:a16="http://schemas.microsoft.com/office/drawing/2014/main" id="{D7568AFF-47FD-5885-8683-2789D1629DA2}"/>
              </a:ext>
            </a:extLst>
          </p:cNvPr>
          <p:cNvSpPr txBox="1"/>
          <p:nvPr/>
        </p:nvSpPr>
        <p:spPr>
          <a:xfrm>
            <a:off x="2016688" y="3371486"/>
            <a:ext cx="8627301" cy="3170099"/>
          </a:xfrm>
          <a:prstGeom prst="rect">
            <a:avLst/>
          </a:prstGeom>
          <a:noFill/>
        </p:spPr>
        <p:txBody>
          <a:bodyPr wrap="square">
            <a:spAutoFit/>
          </a:bodyPr>
          <a:lstStyle/>
          <a:p>
            <a:pPr marL="342900" indent="-342900">
              <a:spcBef>
                <a:spcPts val="0"/>
              </a:spcBef>
              <a:buFont typeface="Arial" panose="020B0604020202020204" pitchFamily="34" charset="0"/>
              <a:buChar char="•"/>
              <a:defRPr sz="2500"/>
            </a:pPr>
            <a:r>
              <a:rPr lang="en-US" sz="2000" b="0" dirty="0">
                <a:solidFill>
                  <a:schemeClr val="accent3"/>
                </a:solidFill>
              </a:rPr>
              <a:t>Do you think you and your team shared the defibrillator as best as you could?… what could you do?</a:t>
            </a:r>
          </a:p>
          <a:p>
            <a:pPr marL="342900" indent="-342900">
              <a:spcBef>
                <a:spcPts val="0"/>
              </a:spcBef>
              <a:buFont typeface="Arial" panose="020B0604020202020204" pitchFamily="34" charset="0"/>
              <a:buChar char="•"/>
              <a:defRPr sz="2500"/>
            </a:pPr>
            <a:endParaRPr lang="en-US" sz="2000" b="0" dirty="0">
              <a:solidFill>
                <a:schemeClr val="accent3"/>
              </a:solidFill>
            </a:endParaRPr>
          </a:p>
          <a:p>
            <a:pPr marL="342900" indent="-342900">
              <a:spcBef>
                <a:spcPts val="0"/>
              </a:spcBef>
              <a:buFont typeface="Arial" panose="020B0604020202020204" pitchFamily="34" charset="0"/>
              <a:buChar char="•"/>
              <a:defRPr sz="2500"/>
            </a:pPr>
            <a:r>
              <a:rPr lang="en-US" sz="2000" b="0" dirty="0">
                <a:solidFill>
                  <a:schemeClr val="accent3"/>
                </a:solidFill>
              </a:rPr>
              <a:t>Do you think the short time given was enough?</a:t>
            </a:r>
          </a:p>
          <a:p>
            <a:pPr marL="342900" indent="-342900">
              <a:spcBef>
                <a:spcPts val="0"/>
              </a:spcBef>
              <a:buFont typeface="Arial" panose="020B0604020202020204" pitchFamily="34" charset="0"/>
              <a:buChar char="•"/>
              <a:defRPr sz="2500"/>
            </a:pPr>
            <a:endParaRPr lang="en-US" sz="2000" b="0" dirty="0">
              <a:solidFill>
                <a:schemeClr val="accent3"/>
              </a:solidFill>
            </a:endParaRPr>
          </a:p>
          <a:p>
            <a:pPr marL="342900" indent="-342900">
              <a:spcBef>
                <a:spcPts val="0"/>
              </a:spcBef>
              <a:buFont typeface="Arial" panose="020B0604020202020204" pitchFamily="34" charset="0"/>
              <a:buChar char="•"/>
              <a:defRPr sz="2500"/>
            </a:pPr>
            <a:r>
              <a:rPr lang="en-US" sz="2000" b="0" dirty="0">
                <a:solidFill>
                  <a:schemeClr val="accent3"/>
                </a:solidFill>
              </a:rPr>
              <a:t>Haven't you thought about calling someone for help?</a:t>
            </a:r>
          </a:p>
          <a:p>
            <a:pPr marL="342900" indent="-342900">
              <a:spcBef>
                <a:spcPts val="0"/>
              </a:spcBef>
              <a:buFont typeface="Arial" panose="020B0604020202020204" pitchFamily="34" charset="0"/>
              <a:buChar char="•"/>
              <a:defRPr sz="2500"/>
            </a:pPr>
            <a:endParaRPr lang="en-US" sz="2000" b="0" dirty="0">
              <a:solidFill>
                <a:schemeClr val="accent3"/>
              </a:solidFill>
            </a:endParaRPr>
          </a:p>
          <a:p>
            <a:pPr marL="342900" indent="-342900">
              <a:spcBef>
                <a:spcPts val="0"/>
              </a:spcBef>
              <a:buFont typeface="Arial" panose="020B0604020202020204" pitchFamily="34" charset="0"/>
              <a:buChar char="•"/>
              <a:defRPr sz="2500"/>
            </a:pPr>
            <a:r>
              <a:rPr lang="en-US" sz="2000" b="0" dirty="0">
                <a:solidFill>
                  <a:schemeClr val="accent3"/>
                </a:solidFill>
              </a:rPr>
              <a:t>Why didn't you double check?</a:t>
            </a:r>
          </a:p>
          <a:p>
            <a:pPr marL="342900" indent="-342900">
              <a:spcBef>
                <a:spcPts val="0"/>
              </a:spcBef>
              <a:buFont typeface="Arial" panose="020B0604020202020204" pitchFamily="34" charset="0"/>
              <a:buChar char="•"/>
              <a:defRPr sz="2500"/>
            </a:pPr>
            <a:endParaRPr lang="en-US" sz="2000" b="0" dirty="0">
              <a:solidFill>
                <a:schemeClr val="accent3"/>
              </a:solidFill>
            </a:endParaRPr>
          </a:p>
          <a:p>
            <a:pPr marL="342900" indent="-342900">
              <a:spcBef>
                <a:spcPts val="0"/>
              </a:spcBef>
              <a:buFont typeface="Arial" panose="020B0604020202020204" pitchFamily="34" charset="0"/>
              <a:buChar char="•"/>
              <a:defRPr sz="2500"/>
            </a:pPr>
            <a:r>
              <a:rPr lang="en-US" sz="2000" b="0" dirty="0">
                <a:solidFill>
                  <a:schemeClr val="accent3"/>
                </a:solidFill>
              </a:rPr>
              <a:t>How do you think it went?</a:t>
            </a:r>
          </a:p>
        </p:txBody>
      </p:sp>
      <p:sp>
        <p:nvSpPr>
          <p:cNvPr id="14" name="TextBox 13">
            <a:extLst>
              <a:ext uri="{FF2B5EF4-FFF2-40B4-BE49-F238E27FC236}">
                <a16:creationId xmlns:a16="http://schemas.microsoft.com/office/drawing/2014/main" id="{5404D54E-EE9F-238C-37F7-668BEC7E9F19}"/>
              </a:ext>
            </a:extLst>
          </p:cNvPr>
          <p:cNvSpPr txBox="1"/>
          <p:nvPr/>
        </p:nvSpPr>
        <p:spPr>
          <a:xfrm>
            <a:off x="1926538" y="1756372"/>
            <a:ext cx="8717451" cy="1477328"/>
          </a:xfrm>
          <a:prstGeom prst="rect">
            <a:avLst/>
          </a:prstGeom>
          <a:noFill/>
        </p:spPr>
        <p:txBody>
          <a:bodyPr wrap="none" rtlCol="0">
            <a:spAutoFit/>
          </a:bodyPr>
          <a:lstStyle/>
          <a:p>
            <a:r>
              <a:rPr lang="it-IT" sz="2400" b="1" dirty="0" err="1">
                <a:solidFill>
                  <a:schemeClr val="accent3"/>
                </a:solidFill>
              </a:rPr>
              <a:t>It,s</a:t>
            </a:r>
            <a:r>
              <a:rPr lang="it-IT" sz="2400" b="1" dirty="0">
                <a:solidFill>
                  <a:schemeClr val="accent3"/>
                </a:solidFill>
              </a:rPr>
              <a:t> </a:t>
            </a:r>
            <a:r>
              <a:rPr lang="it-IT" sz="2400" b="1" dirty="0" err="1">
                <a:solidFill>
                  <a:schemeClr val="accent3"/>
                </a:solidFill>
              </a:rPr>
              <a:t>not</a:t>
            </a:r>
            <a:r>
              <a:rPr lang="it-IT" sz="2400" b="1" dirty="0">
                <a:solidFill>
                  <a:schemeClr val="accent3"/>
                </a:solidFill>
              </a:rPr>
              <a:t> just «</a:t>
            </a:r>
            <a:r>
              <a:rPr lang="it-IT" sz="2400" b="1" dirty="0" err="1">
                <a:solidFill>
                  <a:schemeClr val="accent3"/>
                </a:solidFill>
              </a:rPr>
              <a:t>giving</a:t>
            </a:r>
            <a:r>
              <a:rPr lang="it-IT" sz="2400" b="1" dirty="0">
                <a:solidFill>
                  <a:schemeClr val="accent3"/>
                </a:solidFill>
              </a:rPr>
              <a:t> feedback»…</a:t>
            </a:r>
            <a:r>
              <a:rPr lang="it-IT" sz="2400" b="1" dirty="0" err="1">
                <a:solidFill>
                  <a:schemeClr val="accent3"/>
                </a:solidFill>
              </a:rPr>
              <a:t>it’s</a:t>
            </a:r>
            <a:r>
              <a:rPr lang="it-IT" sz="2400" b="1" dirty="0">
                <a:solidFill>
                  <a:schemeClr val="accent3"/>
                </a:solidFill>
              </a:rPr>
              <a:t> </a:t>
            </a:r>
            <a:r>
              <a:rPr lang="it-IT" sz="2400" b="1" dirty="0" err="1">
                <a:solidFill>
                  <a:schemeClr val="accent3"/>
                </a:solidFill>
              </a:rPr>
              <a:t>having</a:t>
            </a:r>
            <a:r>
              <a:rPr lang="it-IT" sz="2400" b="1" dirty="0">
                <a:solidFill>
                  <a:schemeClr val="accent3"/>
                </a:solidFill>
              </a:rPr>
              <a:t> a </a:t>
            </a:r>
            <a:r>
              <a:rPr lang="it-IT" sz="2400" b="1" dirty="0" err="1">
                <a:solidFill>
                  <a:schemeClr val="accent3"/>
                </a:solidFill>
              </a:rPr>
              <a:t>conversation</a:t>
            </a:r>
            <a:r>
              <a:rPr lang="it-IT" sz="2400" b="1" dirty="0">
                <a:solidFill>
                  <a:schemeClr val="accent3"/>
                </a:solidFill>
              </a:rPr>
              <a:t>.</a:t>
            </a:r>
          </a:p>
          <a:p>
            <a:endParaRPr lang="it-IT" sz="2400" b="1" dirty="0"/>
          </a:p>
          <a:p>
            <a:r>
              <a:rPr lang="it-IT" b="1" dirty="0"/>
              <a:t>Walter </a:t>
            </a:r>
            <a:r>
              <a:rPr lang="it-IT" b="1" dirty="0" err="1"/>
              <a:t>Eppich</a:t>
            </a:r>
            <a:r>
              <a:rPr lang="it-IT" b="1" dirty="0"/>
              <a:t>, MD, </a:t>
            </a:r>
            <a:r>
              <a:rPr lang="it-IT" b="1" dirty="0" err="1"/>
              <a:t>Med</a:t>
            </a:r>
            <a:endParaRPr lang="it-IT" b="1" dirty="0"/>
          </a:p>
          <a:p>
            <a:endParaRPr lang="en-US" sz="2400" b="1" dirty="0"/>
          </a:p>
        </p:txBody>
      </p:sp>
    </p:spTree>
    <p:extLst>
      <p:ext uri="{BB962C8B-B14F-4D97-AF65-F5344CB8AC3E}">
        <p14:creationId xmlns:p14="http://schemas.microsoft.com/office/powerpoint/2010/main" val="2271177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a:extLst>
              <a:ext uri="{FF2B5EF4-FFF2-40B4-BE49-F238E27FC236}">
                <a16:creationId xmlns:a16="http://schemas.microsoft.com/office/drawing/2014/main" id="{243D7DC1-6048-57E2-2FAC-72603C23F04A}"/>
              </a:ext>
            </a:extLst>
          </p:cNvPr>
          <p:cNvSpPr txBox="1">
            <a:spLocks/>
          </p:cNvSpPr>
          <p:nvPr/>
        </p:nvSpPr>
        <p:spPr>
          <a:xfrm>
            <a:off x="2169760" y="1447799"/>
            <a:ext cx="8581075" cy="5410201"/>
          </a:xfrm>
          <a:prstGeom prst="rect">
            <a:avLst/>
          </a:prstGeom>
        </p:spPr>
        <p:txBody>
          <a:bodyPr vert="horz" lIns="0" tIns="0" rIns="0" bIns="0" rtlCol="0">
            <a:normAutofit/>
          </a:bodyPr>
          <a:lstStyle>
            <a:lvl1pPr marL="0" indent="0" algn="l" defTabSz="914400" rtl="0" eaLnBrk="1" latinLnBrk="0" hangingPunct="1">
              <a:lnSpc>
                <a:spcPct val="85000"/>
              </a:lnSpc>
              <a:spcBef>
                <a:spcPts val="1000"/>
              </a:spcBef>
              <a:buFont typeface="Arial"/>
              <a:buNone/>
              <a:defRPr sz="1800" b="1" i="0" kern="1200">
                <a:solidFill>
                  <a:schemeClr val="tx2"/>
                </a:solidFill>
                <a:latin typeface="+mn-lt"/>
                <a:ea typeface="Gotham"/>
                <a:cs typeface="Calibri" panose="020F0502020204030204" pitchFamily="34" charset="0"/>
              </a:defRPr>
            </a:lvl1pPr>
            <a:lvl2pPr marL="539750" indent="-222250" algn="l" defTabSz="914400" rtl="0" eaLnBrk="1" latinLnBrk="0" hangingPunct="1">
              <a:lnSpc>
                <a:spcPct val="95000"/>
              </a:lnSpc>
              <a:spcBef>
                <a:spcPts val="2500"/>
              </a:spcBef>
              <a:buFont typeface="Arial"/>
              <a:buChar char="•"/>
              <a:tabLst/>
              <a:defRPr sz="1800" b="0" i="0" kern="1200">
                <a:solidFill>
                  <a:schemeClr val="tx2"/>
                </a:solidFill>
                <a:latin typeface="Gotham"/>
                <a:ea typeface="Gotham"/>
                <a:cs typeface="Calibri" panose="020F0502020204030204" pitchFamily="34" charset="0"/>
              </a:defRPr>
            </a:lvl2pPr>
            <a:lvl3pPr marL="941388" indent="-222250" algn="l" defTabSz="914400" rtl="0" eaLnBrk="1" latinLnBrk="0" hangingPunct="1">
              <a:lnSpc>
                <a:spcPct val="95000"/>
              </a:lnSpc>
              <a:spcBef>
                <a:spcPts val="2500"/>
              </a:spcBef>
              <a:buFont typeface="Arial"/>
              <a:buChar char="•"/>
              <a:tabLst/>
              <a:defRPr sz="1800" b="0" i="0" kern="1200">
                <a:solidFill>
                  <a:schemeClr val="tx2"/>
                </a:solidFill>
                <a:latin typeface="Gotham"/>
                <a:ea typeface="Gotham"/>
                <a:cs typeface="Calibri" panose="020F0502020204030204" pitchFamily="34" charset="0"/>
              </a:defRPr>
            </a:lvl3pPr>
            <a:lvl4pPr marL="1206500" indent="-222250" algn="l" defTabSz="914400" rtl="0" eaLnBrk="1" latinLnBrk="0" hangingPunct="1">
              <a:lnSpc>
                <a:spcPct val="95000"/>
              </a:lnSpc>
              <a:spcBef>
                <a:spcPts val="2500"/>
              </a:spcBef>
              <a:buFont typeface="Arial"/>
              <a:buChar char="•"/>
              <a:tabLst/>
              <a:defRPr sz="1600" b="0" i="0" kern="1200">
                <a:solidFill>
                  <a:schemeClr val="tx2"/>
                </a:solidFill>
                <a:latin typeface="Gotham"/>
                <a:ea typeface="Gotham"/>
                <a:cs typeface="Calibri" panose="020F0502020204030204" pitchFamily="34" charset="0"/>
              </a:defRPr>
            </a:lvl4pPr>
            <a:lvl5pPr marL="1470025" indent="-222250" algn="l" defTabSz="914400" rtl="0" eaLnBrk="1" latinLnBrk="0" hangingPunct="1">
              <a:lnSpc>
                <a:spcPct val="95000"/>
              </a:lnSpc>
              <a:spcBef>
                <a:spcPts val="2500"/>
              </a:spcBef>
              <a:buFont typeface="Arial"/>
              <a:buChar char="•"/>
              <a:tabLst/>
              <a:defRPr sz="1600" b="0" i="0" kern="1200">
                <a:solidFill>
                  <a:schemeClr val="tx2"/>
                </a:solidFill>
                <a:latin typeface="Gotham"/>
                <a:ea typeface="Gotham"/>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buFontTx/>
              <a:buNone/>
              <a:defRPr sz="3100"/>
            </a:pPr>
            <a:r>
              <a:rPr lang="en-US" sz="2400" b="0" dirty="0"/>
              <a:t>Generalize and apply the simulated experience to the participants' real clinical environment.</a:t>
            </a:r>
          </a:p>
          <a:p>
            <a:pPr>
              <a:spcBef>
                <a:spcPts val="0"/>
              </a:spcBef>
              <a:buFontTx/>
              <a:buNone/>
              <a:defRPr sz="3100"/>
            </a:pPr>
            <a:endParaRPr lang="en-US" sz="2400" b="0" dirty="0"/>
          </a:p>
          <a:p>
            <a:pPr>
              <a:spcBef>
                <a:spcPts val="0"/>
              </a:spcBef>
              <a:buFontTx/>
              <a:buNone/>
              <a:defRPr sz="3100"/>
            </a:pPr>
            <a:r>
              <a:rPr lang="en-US" sz="2400" b="0" dirty="0"/>
              <a:t>This method helps to anticipate participant barriers and facilitate learning.</a:t>
            </a:r>
          </a:p>
        </p:txBody>
      </p:sp>
      <p:sp>
        <p:nvSpPr>
          <p:cNvPr id="4" name="TextBox 3">
            <a:extLst>
              <a:ext uri="{FF2B5EF4-FFF2-40B4-BE49-F238E27FC236}">
                <a16:creationId xmlns:a16="http://schemas.microsoft.com/office/drawing/2014/main" id="{BF3C3DFD-6E31-92C3-C3B9-91D5008F1823}"/>
              </a:ext>
            </a:extLst>
          </p:cNvPr>
          <p:cNvSpPr txBox="1"/>
          <p:nvPr/>
        </p:nvSpPr>
        <p:spPr>
          <a:xfrm>
            <a:off x="729641" y="253033"/>
            <a:ext cx="6093912" cy="954107"/>
          </a:xfrm>
          <a:prstGeom prst="rect">
            <a:avLst/>
          </a:prstGeom>
          <a:noFill/>
        </p:spPr>
        <p:txBody>
          <a:bodyPr wrap="square">
            <a:spAutoFit/>
          </a:bodyPr>
          <a:lstStyle/>
          <a:p>
            <a:r>
              <a:rPr lang="en-US" sz="2800" b="1" dirty="0">
                <a:solidFill>
                  <a:schemeClr val="accent3"/>
                </a:solidFill>
              </a:rPr>
              <a:t>Tips &amp; Trick</a:t>
            </a:r>
            <a:br>
              <a:rPr lang="en-US" sz="2800" dirty="0"/>
            </a:br>
            <a:r>
              <a:rPr lang="en-US" sz="2800" b="1" dirty="0" err="1">
                <a:solidFill>
                  <a:schemeClr val="accent2"/>
                </a:solidFill>
              </a:rPr>
              <a:t>Generalyze</a:t>
            </a:r>
            <a:endParaRPr lang="en-US" sz="2800" b="1" dirty="0"/>
          </a:p>
        </p:txBody>
      </p:sp>
    </p:spTree>
    <p:extLst>
      <p:ext uri="{BB962C8B-B14F-4D97-AF65-F5344CB8AC3E}">
        <p14:creationId xmlns:p14="http://schemas.microsoft.com/office/powerpoint/2010/main" val="3060481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a:extLst>
              <a:ext uri="{FF2B5EF4-FFF2-40B4-BE49-F238E27FC236}">
                <a16:creationId xmlns:a16="http://schemas.microsoft.com/office/drawing/2014/main" id="{A765E9B9-A0AA-F492-5CD6-24EDFF2300CC}"/>
              </a:ext>
            </a:extLst>
          </p:cNvPr>
          <p:cNvSpPr txBox="1">
            <a:spLocks/>
          </p:cNvSpPr>
          <p:nvPr/>
        </p:nvSpPr>
        <p:spPr>
          <a:xfrm>
            <a:off x="1549401" y="2660300"/>
            <a:ext cx="9846848" cy="1949279"/>
          </a:xfrm>
          <a:prstGeom prst="rect">
            <a:avLst/>
          </a:prstGeom>
        </p:spPr>
        <p:txBody>
          <a:bodyPr vert="horz" lIns="0" tIns="0" rIns="0" bIns="0" rtlCol="0">
            <a:normAutofit/>
          </a:bodyPr>
          <a:lstStyle>
            <a:lvl1pPr marL="0" indent="0" algn="l" defTabSz="914400" rtl="0" eaLnBrk="1" latinLnBrk="0" hangingPunct="1">
              <a:lnSpc>
                <a:spcPct val="85000"/>
              </a:lnSpc>
              <a:spcBef>
                <a:spcPts val="1000"/>
              </a:spcBef>
              <a:buFont typeface="Arial"/>
              <a:buNone/>
              <a:defRPr sz="1800" b="1" i="0" kern="1200">
                <a:solidFill>
                  <a:schemeClr val="tx2"/>
                </a:solidFill>
                <a:latin typeface="+mn-lt"/>
                <a:ea typeface="Gotham"/>
                <a:cs typeface="Calibri" panose="020F0502020204030204" pitchFamily="34" charset="0"/>
              </a:defRPr>
            </a:lvl1pPr>
            <a:lvl2pPr marL="539750" indent="-222250" algn="l" defTabSz="914400" rtl="0" eaLnBrk="1" latinLnBrk="0" hangingPunct="1">
              <a:lnSpc>
                <a:spcPct val="95000"/>
              </a:lnSpc>
              <a:spcBef>
                <a:spcPts val="2500"/>
              </a:spcBef>
              <a:buFont typeface="Arial"/>
              <a:buChar char="•"/>
              <a:tabLst/>
              <a:defRPr sz="1800" b="0" i="0" kern="1200">
                <a:solidFill>
                  <a:schemeClr val="tx2"/>
                </a:solidFill>
                <a:latin typeface="Gotham"/>
                <a:ea typeface="Gotham"/>
                <a:cs typeface="Calibri" panose="020F0502020204030204" pitchFamily="34" charset="0"/>
              </a:defRPr>
            </a:lvl2pPr>
            <a:lvl3pPr marL="941388" indent="-222250" algn="l" defTabSz="914400" rtl="0" eaLnBrk="1" latinLnBrk="0" hangingPunct="1">
              <a:lnSpc>
                <a:spcPct val="95000"/>
              </a:lnSpc>
              <a:spcBef>
                <a:spcPts val="2500"/>
              </a:spcBef>
              <a:buFont typeface="Arial"/>
              <a:buChar char="•"/>
              <a:tabLst/>
              <a:defRPr sz="1800" b="0" i="0" kern="1200">
                <a:solidFill>
                  <a:schemeClr val="tx2"/>
                </a:solidFill>
                <a:latin typeface="Gotham"/>
                <a:ea typeface="Gotham"/>
                <a:cs typeface="Calibri" panose="020F0502020204030204" pitchFamily="34" charset="0"/>
              </a:defRPr>
            </a:lvl3pPr>
            <a:lvl4pPr marL="1206500" indent="-222250" algn="l" defTabSz="914400" rtl="0" eaLnBrk="1" latinLnBrk="0" hangingPunct="1">
              <a:lnSpc>
                <a:spcPct val="95000"/>
              </a:lnSpc>
              <a:spcBef>
                <a:spcPts val="2500"/>
              </a:spcBef>
              <a:buFont typeface="Arial"/>
              <a:buChar char="•"/>
              <a:tabLst/>
              <a:defRPr sz="1600" b="0" i="0" kern="1200">
                <a:solidFill>
                  <a:schemeClr val="tx2"/>
                </a:solidFill>
                <a:latin typeface="Gotham"/>
                <a:ea typeface="Gotham"/>
                <a:cs typeface="Calibri" panose="020F0502020204030204" pitchFamily="34" charset="0"/>
              </a:defRPr>
            </a:lvl4pPr>
            <a:lvl5pPr marL="1470025" indent="-222250" algn="l" defTabSz="914400" rtl="0" eaLnBrk="1" latinLnBrk="0" hangingPunct="1">
              <a:lnSpc>
                <a:spcPct val="95000"/>
              </a:lnSpc>
              <a:spcBef>
                <a:spcPts val="2500"/>
              </a:spcBef>
              <a:buFont typeface="Arial"/>
              <a:buChar char="•"/>
              <a:tabLst/>
              <a:defRPr sz="1600" b="0" i="0" kern="1200">
                <a:solidFill>
                  <a:schemeClr val="tx2"/>
                </a:solidFill>
                <a:latin typeface="Gotham"/>
                <a:ea typeface="Gotham"/>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buFontTx/>
              <a:buNone/>
              <a:defRPr sz="3100"/>
            </a:pPr>
            <a:r>
              <a:rPr lang="en-US" sz="2800" dirty="0"/>
              <a:t>Explore: Discover what invisibly drives performance</a:t>
            </a:r>
          </a:p>
          <a:p>
            <a:pPr>
              <a:spcBef>
                <a:spcPts val="0"/>
              </a:spcBef>
              <a:buFontTx/>
              <a:buNone/>
              <a:defRPr sz="3100"/>
            </a:pPr>
            <a:endParaRPr lang="en-US" sz="2800" dirty="0"/>
          </a:p>
          <a:p>
            <a:pPr>
              <a:spcBef>
                <a:spcPts val="0"/>
              </a:spcBef>
              <a:buFontTx/>
              <a:buNone/>
              <a:defRPr sz="3100"/>
            </a:pPr>
            <a:r>
              <a:rPr lang="en-US" sz="2800" dirty="0"/>
              <a:t>This reveals what participants really need to learn!</a:t>
            </a:r>
            <a:endParaRPr lang="en-US" sz="2800" dirty="0">
              <a:latin typeface="Courier"/>
              <a:ea typeface="Courier"/>
              <a:cs typeface="Courier"/>
              <a:sym typeface="Courier"/>
            </a:endParaRPr>
          </a:p>
        </p:txBody>
      </p:sp>
      <p:sp>
        <p:nvSpPr>
          <p:cNvPr id="2" name="TextBox 1">
            <a:extLst>
              <a:ext uri="{FF2B5EF4-FFF2-40B4-BE49-F238E27FC236}">
                <a16:creationId xmlns:a16="http://schemas.microsoft.com/office/drawing/2014/main" id="{DC35B30C-6366-193B-97F1-24C14F1F529A}"/>
              </a:ext>
            </a:extLst>
          </p:cNvPr>
          <p:cNvSpPr txBox="1"/>
          <p:nvPr/>
        </p:nvSpPr>
        <p:spPr>
          <a:xfrm>
            <a:off x="729641" y="253033"/>
            <a:ext cx="6093912" cy="954107"/>
          </a:xfrm>
          <a:prstGeom prst="rect">
            <a:avLst/>
          </a:prstGeom>
          <a:noFill/>
        </p:spPr>
        <p:txBody>
          <a:bodyPr wrap="square">
            <a:spAutoFit/>
          </a:bodyPr>
          <a:lstStyle/>
          <a:p>
            <a:r>
              <a:rPr lang="en-US" sz="2800" b="1" dirty="0">
                <a:solidFill>
                  <a:schemeClr val="accent3"/>
                </a:solidFill>
              </a:rPr>
              <a:t>Tips &amp; Trick</a:t>
            </a:r>
            <a:br>
              <a:rPr lang="en-US" sz="2800" dirty="0"/>
            </a:br>
            <a:r>
              <a:rPr lang="en-US" sz="2800" b="1" dirty="0">
                <a:solidFill>
                  <a:schemeClr val="accent2"/>
                </a:solidFill>
              </a:rPr>
              <a:t>Explore</a:t>
            </a:r>
            <a:endParaRPr lang="en-US" sz="2800" b="1" dirty="0"/>
          </a:p>
        </p:txBody>
      </p:sp>
    </p:spTree>
    <p:extLst>
      <p:ext uri="{BB962C8B-B14F-4D97-AF65-F5344CB8AC3E}">
        <p14:creationId xmlns:p14="http://schemas.microsoft.com/office/powerpoint/2010/main" val="1138135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hermata 2022-12-01 alle 11.55.55.png" descr="Schermata 2022-12-01 alle 11.55.55.png">
            <a:extLst>
              <a:ext uri="{FF2B5EF4-FFF2-40B4-BE49-F238E27FC236}">
                <a16:creationId xmlns:a16="http://schemas.microsoft.com/office/drawing/2014/main" id="{0B7CE3C9-F396-D4D8-8381-DF2DB740F775}"/>
              </a:ext>
            </a:extLst>
          </p:cNvPr>
          <p:cNvPicPr>
            <a:picLocks noChangeAspect="1"/>
          </p:cNvPicPr>
          <p:nvPr/>
        </p:nvPicPr>
        <p:blipFill>
          <a:blip r:embed="rId3"/>
          <a:stretch>
            <a:fillRect/>
          </a:stretch>
        </p:blipFill>
        <p:spPr>
          <a:xfrm>
            <a:off x="1029493" y="1524232"/>
            <a:ext cx="9447144" cy="4221761"/>
          </a:xfrm>
          <a:prstGeom prst="rect">
            <a:avLst/>
          </a:prstGeom>
          <a:ln w="12700">
            <a:miter lim="400000"/>
          </a:ln>
        </p:spPr>
      </p:pic>
      <p:pic>
        <p:nvPicPr>
          <p:cNvPr id="6" name="Schermata 2022-12-01 alle 11.57.08.png" descr="Schermata 2022-12-01 alle 11.57.08.png">
            <a:extLst>
              <a:ext uri="{FF2B5EF4-FFF2-40B4-BE49-F238E27FC236}">
                <a16:creationId xmlns:a16="http://schemas.microsoft.com/office/drawing/2014/main" id="{3A8F1D58-EFE9-27A6-71DD-C46A162CDCEE}"/>
              </a:ext>
            </a:extLst>
          </p:cNvPr>
          <p:cNvPicPr>
            <a:picLocks noChangeAspect="1"/>
          </p:cNvPicPr>
          <p:nvPr/>
        </p:nvPicPr>
        <p:blipFill>
          <a:blip r:embed="rId4"/>
          <a:stretch>
            <a:fillRect/>
          </a:stretch>
        </p:blipFill>
        <p:spPr>
          <a:xfrm>
            <a:off x="1804830" y="4839790"/>
            <a:ext cx="2057743" cy="1543307"/>
          </a:xfrm>
          <a:prstGeom prst="rect">
            <a:avLst/>
          </a:prstGeom>
          <a:ln w="12700">
            <a:miter lim="400000"/>
          </a:ln>
        </p:spPr>
      </p:pic>
      <p:sp>
        <p:nvSpPr>
          <p:cNvPr id="7" name="https://harvardmedsim.org/resources/debriefing-molecule/">
            <a:extLst>
              <a:ext uri="{FF2B5EF4-FFF2-40B4-BE49-F238E27FC236}">
                <a16:creationId xmlns:a16="http://schemas.microsoft.com/office/drawing/2014/main" id="{88C831B1-A900-692E-7A72-7F5EA2E33914}"/>
              </a:ext>
            </a:extLst>
          </p:cNvPr>
          <p:cNvSpPr txBox="1"/>
          <p:nvPr/>
        </p:nvSpPr>
        <p:spPr>
          <a:xfrm>
            <a:off x="2014239" y="6580630"/>
            <a:ext cx="3675837" cy="239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1100">
                <a:solidFill>
                  <a:schemeClr val="accent1"/>
                </a:solidFill>
                <a:latin typeface="Arial"/>
                <a:ea typeface="Arial"/>
                <a:cs typeface="Arial"/>
                <a:sym typeface="Arial"/>
              </a:defRPr>
            </a:lvl1pPr>
          </a:lstStyle>
          <a:p>
            <a:r>
              <a:t>https://harvardmedsim.org/resources/debriefing-molecule/</a:t>
            </a:r>
          </a:p>
        </p:txBody>
      </p:sp>
      <p:sp>
        <p:nvSpPr>
          <p:cNvPr id="8" name="Titolo 1">
            <a:extLst>
              <a:ext uri="{FF2B5EF4-FFF2-40B4-BE49-F238E27FC236}">
                <a16:creationId xmlns:a16="http://schemas.microsoft.com/office/drawing/2014/main" id="{B848CEA1-5513-7BFE-BB56-BB375CABE453}"/>
              </a:ext>
            </a:extLst>
          </p:cNvPr>
          <p:cNvSpPr txBox="1">
            <a:spLocks/>
          </p:cNvSpPr>
          <p:nvPr/>
        </p:nvSpPr>
        <p:spPr>
          <a:xfrm>
            <a:off x="748263" y="101858"/>
            <a:ext cx="9792737" cy="1143001"/>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2800" b="1" i="0" kern="1200">
                <a:solidFill>
                  <a:schemeClr val="accent3"/>
                </a:solidFill>
                <a:latin typeface="+mj-lt"/>
                <a:ea typeface="Gotham"/>
                <a:cs typeface="Calibri" panose="020F0502020204030204" pitchFamily="34" charset="0"/>
              </a:defRPr>
            </a:lvl1pPr>
          </a:lstStyle>
          <a:p>
            <a:pPr defTabSz="342900">
              <a:defRPr sz="3375"/>
            </a:pPr>
            <a:r>
              <a:rPr lang="en-US" sz="3375" dirty="0"/>
              <a:t>The debriefing </a:t>
            </a:r>
            <a:r>
              <a:rPr lang="en-US" sz="3375" dirty="0" err="1"/>
              <a:t>molecole</a:t>
            </a:r>
            <a:endParaRPr lang="en-US" sz="3375" dirty="0">
              <a:solidFill>
                <a:schemeClr val="accent2"/>
              </a:solidFill>
              <a:latin typeface="Courier"/>
              <a:ea typeface="Courier"/>
              <a:cs typeface="Courier"/>
              <a:sym typeface="Courier"/>
            </a:endParaRPr>
          </a:p>
        </p:txBody>
      </p:sp>
    </p:spTree>
    <p:extLst>
      <p:ext uri="{BB962C8B-B14F-4D97-AF65-F5344CB8AC3E}">
        <p14:creationId xmlns:p14="http://schemas.microsoft.com/office/powerpoint/2010/main" val="4175774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hermata 2022-12-01 alle 11.55.55.png" descr="Schermata 2022-12-01 alle 11.55.55.png">
            <a:extLst>
              <a:ext uri="{FF2B5EF4-FFF2-40B4-BE49-F238E27FC236}">
                <a16:creationId xmlns:a16="http://schemas.microsoft.com/office/drawing/2014/main" id="{5A9F09D6-B8D5-F0B9-F153-D98D92AD0997}"/>
              </a:ext>
            </a:extLst>
          </p:cNvPr>
          <p:cNvPicPr>
            <a:picLocks noChangeAspect="1"/>
          </p:cNvPicPr>
          <p:nvPr/>
        </p:nvPicPr>
        <p:blipFill>
          <a:blip r:embed="rId3"/>
          <a:stretch>
            <a:fillRect/>
          </a:stretch>
        </p:blipFill>
        <p:spPr>
          <a:xfrm>
            <a:off x="3356197" y="2352749"/>
            <a:ext cx="3833167" cy="1712974"/>
          </a:xfrm>
          <a:prstGeom prst="rect">
            <a:avLst/>
          </a:prstGeom>
          <a:ln w="12700">
            <a:miter lim="400000"/>
          </a:ln>
        </p:spPr>
      </p:pic>
      <p:pic>
        <p:nvPicPr>
          <p:cNvPr id="6" name="Schermata 2022-12-01 alle 11.57.08.png" descr="Schermata 2022-12-01 alle 11.57.08.png">
            <a:extLst>
              <a:ext uri="{FF2B5EF4-FFF2-40B4-BE49-F238E27FC236}">
                <a16:creationId xmlns:a16="http://schemas.microsoft.com/office/drawing/2014/main" id="{7D6EA9AE-BA1D-87AF-5992-47272EBACFBF}"/>
              </a:ext>
            </a:extLst>
          </p:cNvPr>
          <p:cNvPicPr>
            <a:picLocks noChangeAspect="1"/>
          </p:cNvPicPr>
          <p:nvPr/>
        </p:nvPicPr>
        <p:blipFill>
          <a:blip r:embed="rId4"/>
          <a:stretch>
            <a:fillRect/>
          </a:stretch>
        </p:blipFill>
        <p:spPr>
          <a:xfrm>
            <a:off x="3354678" y="3638499"/>
            <a:ext cx="1096559" cy="822419"/>
          </a:xfrm>
          <a:prstGeom prst="rect">
            <a:avLst/>
          </a:prstGeom>
          <a:ln w="12700">
            <a:miter lim="400000"/>
          </a:ln>
        </p:spPr>
      </p:pic>
      <p:sp>
        <p:nvSpPr>
          <p:cNvPr id="7" name="https://harvardmedsim.org/resources/debriefing-molecule/">
            <a:extLst>
              <a:ext uri="{FF2B5EF4-FFF2-40B4-BE49-F238E27FC236}">
                <a16:creationId xmlns:a16="http://schemas.microsoft.com/office/drawing/2014/main" id="{B1875204-551E-D736-3E71-205E9203FF43}"/>
              </a:ext>
            </a:extLst>
          </p:cNvPr>
          <p:cNvSpPr txBox="1"/>
          <p:nvPr/>
        </p:nvSpPr>
        <p:spPr>
          <a:xfrm>
            <a:off x="2065039" y="6486338"/>
            <a:ext cx="3675837" cy="239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1100">
                <a:solidFill>
                  <a:schemeClr val="accent1"/>
                </a:solidFill>
                <a:latin typeface="Arial"/>
                <a:ea typeface="Arial"/>
                <a:cs typeface="Arial"/>
                <a:sym typeface="Arial"/>
              </a:defRPr>
            </a:lvl1pPr>
          </a:lstStyle>
          <a:p>
            <a:r>
              <a:t>https://harvardmedsim.org/resources/debriefing-molecule/</a:t>
            </a:r>
          </a:p>
        </p:txBody>
      </p:sp>
      <p:sp>
        <p:nvSpPr>
          <p:cNvPr id="8" name="I’m wondering what was on your mind at that time">
            <a:extLst>
              <a:ext uri="{FF2B5EF4-FFF2-40B4-BE49-F238E27FC236}">
                <a16:creationId xmlns:a16="http://schemas.microsoft.com/office/drawing/2014/main" id="{83F3EE78-EA70-9D45-F60C-5E39BAF8D786}"/>
              </a:ext>
            </a:extLst>
          </p:cNvPr>
          <p:cNvSpPr txBox="1"/>
          <p:nvPr/>
        </p:nvSpPr>
        <p:spPr>
          <a:xfrm>
            <a:off x="6963543" y="3033112"/>
            <a:ext cx="3777685" cy="740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200"/>
            </a:lvl1pPr>
          </a:lstStyle>
          <a:p>
            <a:r>
              <a:t>I’m wondering what was on your mind at that time</a:t>
            </a:r>
          </a:p>
        </p:txBody>
      </p:sp>
      <p:sp>
        <p:nvSpPr>
          <p:cNvPr id="9" name="What are your thoughts?">
            <a:extLst>
              <a:ext uri="{FF2B5EF4-FFF2-40B4-BE49-F238E27FC236}">
                <a16:creationId xmlns:a16="http://schemas.microsoft.com/office/drawing/2014/main" id="{26DD165C-5629-F283-71CE-DA6D39022802}"/>
              </a:ext>
            </a:extLst>
          </p:cNvPr>
          <p:cNvSpPr txBox="1"/>
          <p:nvPr/>
        </p:nvSpPr>
        <p:spPr>
          <a:xfrm>
            <a:off x="6950843" y="2080302"/>
            <a:ext cx="3777685" cy="385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200"/>
            </a:lvl1pPr>
          </a:lstStyle>
          <a:p>
            <a:r>
              <a:t>What are your thoughts? </a:t>
            </a:r>
          </a:p>
        </p:txBody>
      </p:sp>
      <p:sp>
        <p:nvSpPr>
          <p:cNvPr id="10" name="How do you see it?">
            <a:extLst>
              <a:ext uri="{FF2B5EF4-FFF2-40B4-BE49-F238E27FC236}">
                <a16:creationId xmlns:a16="http://schemas.microsoft.com/office/drawing/2014/main" id="{56C3833C-1399-2AB2-E655-3AD0BCDE0288}"/>
              </a:ext>
            </a:extLst>
          </p:cNvPr>
          <p:cNvSpPr txBox="1"/>
          <p:nvPr/>
        </p:nvSpPr>
        <p:spPr>
          <a:xfrm>
            <a:off x="6963543" y="4748684"/>
            <a:ext cx="3777685" cy="385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200"/>
            </a:lvl1pPr>
          </a:lstStyle>
          <a:p>
            <a:r>
              <a:t>How do you see it? </a:t>
            </a:r>
          </a:p>
        </p:txBody>
      </p:sp>
      <p:sp>
        <p:nvSpPr>
          <p:cNvPr id="11" name="I saw….">
            <a:extLst>
              <a:ext uri="{FF2B5EF4-FFF2-40B4-BE49-F238E27FC236}">
                <a16:creationId xmlns:a16="http://schemas.microsoft.com/office/drawing/2014/main" id="{48E69209-8173-81B9-7D54-F6D31006A985}"/>
              </a:ext>
            </a:extLst>
          </p:cNvPr>
          <p:cNvSpPr txBox="1"/>
          <p:nvPr/>
        </p:nvSpPr>
        <p:spPr>
          <a:xfrm>
            <a:off x="1643799" y="2067602"/>
            <a:ext cx="3777684" cy="385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200"/>
            </a:lvl1pPr>
          </a:lstStyle>
          <a:p>
            <a:r>
              <a:t>I saw….</a:t>
            </a:r>
          </a:p>
        </p:txBody>
      </p:sp>
      <p:sp>
        <p:nvSpPr>
          <p:cNvPr id="12" name="I am concerned…">
            <a:extLst>
              <a:ext uri="{FF2B5EF4-FFF2-40B4-BE49-F238E27FC236}">
                <a16:creationId xmlns:a16="http://schemas.microsoft.com/office/drawing/2014/main" id="{16EAC0EF-D9CE-2328-8D75-B21197CD77B1}"/>
              </a:ext>
            </a:extLst>
          </p:cNvPr>
          <p:cNvSpPr txBox="1"/>
          <p:nvPr/>
        </p:nvSpPr>
        <p:spPr>
          <a:xfrm>
            <a:off x="1643799" y="3302612"/>
            <a:ext cx="3777684" cy="385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200"/>
            </a:lvl1pPr>
          </a:lstStyle>
          <a:p>
            <a:r>
              <a:t>I am concerned…</a:t>
            </a:r>
          </a:p>
        </p:txBody>
      </p:sp>
      <p:sp>
        <p:nvSpPr>
          <p:cNvPr id="13" name="I really appreciated…">
            <a:extLst>
              <a:ext uri="{FF2B5EF4-FFF2-40B4-BE49-F238E27FC236}">
                <a16:creationId xmlns:a16="http://schemas.microsoft.com/office/drawing/2014/main" id="{8A605E49-BF20-9805-F1A1-3F1AD6EBD747}"/>
              </a:ext>
            </a:extLst>
          </p:cNvPr>
          <p:cNvSpPr txBox="1"/>
          <p:nvPr/>
        </p:nvSpPr>
        <p:spPr>
          <a:xfrm>
            <a:off x="1643799" y="4748684"/>
            <a:ext cx="3777684" cy="385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200"/>
            </a:lvl1pPr>
          </a:lstStyle>
          <a:p>
            <a:r>
              <a:t>I really appreciated…</a:t>
            </a:r>
          </a:p>
        </p:txBody>
      </p:sp>
      <p:sp>
        <p:nvSpPr>
          <p:cNvPr id="14" name="Titolo 1">
            <a:extLst>
              <a:ext uri="{FF2B5EF4-FFF2-40B4-BE49-F238E27FC236}">
                <a16:creationId xmlns:a16="http://schemas.microsoft.com/office/drawing/2014/main" id="{B41C1D6D-10BE-1220-9260-16B433C85E3A}"/>
              </a:ext>
            </a:extLst>
          </p:cNvPr>
          <p:cNvSpPr txBox="1">
            <a:spLocks/>
          </p:cNvSpPr>
          <p:nvPr/>
        </p:nvSpPr>
        <p:spPr>
          <a:xfrm>
            <a:off x="748263" y="101858"/>
            <a:ext cx="9792737" cy="1143001"/>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2800" b="1" i="0" kern="1200">
                <a:solidFill>
                  <a:schemeClr val="accent3"/>
                </a:solidFill>
                <a:latin typeface="+mj-lt"/>
                <a:ea typeface="Gotham"/>
                <a:cs typeface="Calibri" panose="020F0502020204030204" pitchFamily="34" charset="0"/>
              </a:defRPr>
            </a:lvl1pPr>
          </a:lstStyle>
          <a:p>
            <a:pPr defTabSz="342900">
              <a:defRPr sz="3375"/>
            </a:pPr>
            <a:r>
              <a:rPr lang="en-US" sz="3375" dirty="0"/>
              <a:t>The debriefing </a:t>
            </a:r>
            <a:r>
              <a:rPr lang="en-US" sz="3375" dirty="0" err="1"/>
              <a:t>molecole</a:t>
            </a:r>
            <a:endParaRPr lang="en-US" sz="3375" dirty="0">
              <a:solidFill>
                <a:schemeClr val="accent2"/>
              </a:solidFill>
              <a:latin typeface="Courier"/>
              <a:ea typeface="Courier"/>
              <a:cs typeface="Courier"/>
              <a:sym typeface="Courier"/>
            </a:endParaRPr>
          </a:p>
        </p:txBody>
      </p:sp>
    </p:spTree>
    <p:extLst>
      <p:ext uri="{BB962C8B-B14F-4D97-AF65-F5344CB8AC3E}">
        <p14:creationId xmlns:p14="http://schemas.microsoft.com/office/powerpoint/2010/main" val="1357853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May 2024</a:t>
            </a:r>
          </a:p>
        </p:txBody>
      </p:sp>
      <p:sp>
        <p:nvSpPr>
          <p:cNvPr id="2" name="Title 1"/>
          <p:cNvSpPr>
            <a:spLocks noGrp="1"/>
          </p:cNvSpPr>
          <p:nvPr>
            <p:ph type="ctrTitle" idx="4294967295"/>
          </p:nvPr>
        </p:nvSpPr>
        <p:spPr>
          <a:xfrm>
            <a:off x="768351" y="175685"/>
            <a:ext cx="9144000" cy="1189567"/>
          </a:xfrm>
        </p:spPr>
        <p:txBody>
          <a:bodyPr/>
          <a:lstStyle/>
          <a:p>
            <a:r>
              <a:rPr lang="en-US" dirty="0">
                <a:solidFill>
                  <a:schemeClr val="bg1"/>
                </a:solidFill>
              </a:rPr>
              <a:t>ESOC WORKSHOP - CASES</a:t>
            </a:r>
          </a:p>
        </p:txBody>
      </p:sp>
    </p:spTree>
    <p:extLst>
      <p:ext uri="{BB962C8B-B14F-4D97-AF65-F5344CB8AC3E}">
        <p14:creationId xmlns:p14="http://schemas.microsoft.com/office/powerpoint/2010/main" val="140240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1028">
            <a:extLst>
              <a:ext uri="{FF2B5EF4-FFF2-40B4-BE49-F238E27FC236}">
                <a16:creationId xmlns:a16="http://schemas.microsoft.com/office/drawing/2014/main" id="{4B0E3DDE-D42D-8106-6AB6-BC6775B3ED97}"/>
              </a:ext>
            </a:extLst>
          </p:cNvPr>
          <p:cNvGrpSpPr/>
          <p:nvPr/>
        </p:nvGrpSpPr>
        <p:grpSpPr>
          <a:xfrm>
            <a:off x="3340655" y="764232"/>
            <a:ext cx="5510689" cy="5436600"/>
            <a:chOff x="327695" y="804000"/>
            <a:chExt cx="5510689" cy="5436600"/>
          </a:xfrm>
        </p:grpSpPr>
        <p:grpSp>
          <p:nvGrpSpPr>
            <p:cNvPr id="1025" name="Group 1024">
              <a:extLst>
                <a:ext uri="{FF2B5EF4-FFF2-40B4-BE49-F238E27FC236}">
                  <a16:creationId xmlns:a16="http://schemas.microsoft.com/office/drawing/2014/main" id="{DD354947-38CB-1A50-DFF8-EAEA0EBBA412}"/>
                </a:ext>
              </a:extLst>
            </p:cNvPr>
            <p:cNvGrpSpPr/>
            <p:nvPr/>
          </p:nvGrpSpPr>
          <p:grpSpPr>
            <a:xfrm>
              <a:off x="327695" y="804000"/>
              <a:ext cx="5510689" cy="5436600"/>
              <a:chOff x="1127795" y="1070700"/>
              <a:chExt cx="5510689" cy="5436600"/>
            </a:xfrm>
          </p:grpSpPr>
          <p:sp>
            <p:nvSpPr>
              <p:cNvPr id="7" name="Oval 6">
                <a:extLst>
                  <a:ext uri="{FF2B5EF4-FFF2-40B4-BE49-F238E27FC236}">
                    <a16:creationId xmlns:a16="http://schemas.microsoft.com/office/drawing/2014/main" id="{D9EDBF6A-D0B8-6205-959D-5937B01ECA53}"/>
                  </a:ext>
                </a:extLst>
              </p:cNvPr>
              <p:cNvSpPr/>
              <p:nvPr/>
            </p:nvSpPr>
            <p:spPr>
              <a:xfrm>
                <a:off x="1127795" y="3090377"/>
                <a:ext cx="1440000" cy="1440000"/>
              </a:xfrm>
              <a:prstGeom prst="ellipse">
                <a:avLst/>
              </a:prstGeom>
              <a:solidFill>
                <a:srgbClr val="8D8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66CC"/>
                  </a:solidFill>
                  <a:latin typeface="Gotham Book" charset="0"/>
                  <a:ea typeface="Gotham Book" charset="0"/>
                  <a:cs typeface="Gotham Book" charset="0"/>
                </a:endParaRPr>
              </a:p>
            </p:txBody>
          </p:sp>
          <p:grpSp>
            <p:nvGrpSpPr>
              <p:cNvPr id="26" name="Group 25">
                <a:extLst>
                  <a:ext uri="{FF2B5EF4-FFF2-40B4-BE49-F238E27FC236}">
                    <a16:creationId xmlns:a16="http://schemas.microsoft.com/office/drawing/2014/main" id="{2F0F69FF-3A2B-67C6-A283-AD776FE8E3F6}"/>
                  </a:ext>
                </a:extLst>
              </p:cNvPr>
              <p:cNvGrpSpPr/>
              <p:nvPr/>
            </p:nvGrpSpPr>
            <p:grpSpPr>
              <a:xfrm>
                <a:off x="1847795" y="1790700"/>
                <a:ext cx="1440000" cy="1440000"/>
                <a:chOff x="1847795" y="1790700"/>
                <a:chExt cx="1440000" cy="1440000"/>
              </a:xfrm>
            </p:grpSpPr>
            <p:sp>
              <p:nvSpPr>
                <p:cNvPr id="4" name="Oval 3">
                  <a:extLst>
                    <a:ext uri="{FF2B5EF4-FFF2-40B4-BE49-F238E27FC236}">
                      <a16:creationId xmlns:a16="http://schemas.microsoft.com/office/drawing/2014/main" id="{24DA68A3-7F6A-DDCA-54CD-A22C8640DFA5}"/>
                    </a:ext>
                  </a:extLst>
                </p:cNvPr>
                <p:cNvSpPr/>
                <p:nvPr/>
              </p:nvSpPr>
              <p:spPr>
                <a:xfrm>
                  <a:off x="1847795" y="1790700"/>
                  <a:ext cx="1440000" cy="144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66CC"/>
                    </a:solidFill>
                    <a:latin typeface="Gotham Book" charset="0"/>
                    <a:ea typeface="Gotham Book" charset="0"/>
                    <a:cs typeface="Gotham Book" charset="0"/>
                  </a:endParaRPr>
                </a:p>
              </p:txBody>
            </p:sp>
            <p:sp>
              <p:nvSpPr>
                <p:cNvPr id="15" name="TextBox 14">
                  <a:extLst>
                    <a:ext uri="{FF2B5EF4-FFF2-40B4-BE49-F238E27FC236}">
                      <a16:creationId xmlns:a16="http://schemas.microsoft.com/office/drawing/2014/main" id="{D5C466A6-612B-0E98-248B-C4C2412274DF}"/>
                    </a:ext>
                  </a:extLst>
                </p:cNvPr>
                <p:cNvSpPr txBox="1"/>
                <p:nvPr/>
              </p:nvSpPr>
              <p:spPr>
                <a:xfrm>
                  <a:off x="1987610" y="2187534"/>
                  <a:ext cx="1160369" cy="646331"/>
                </a:xfrm>
                <a:prstGeom prst="rect">
                  <a:avLst/>
                </a:prstGeom>
                <a:noFill/>
              </p:spPr>
              <p:txBody>
                <a:bodyPr wrap="square" rtlCol="0">
                  <a:spAutoFit/>
                </a:bodyPr>
                <a:lstStyle/>
                <a:p>
                  <a:pPr algn="ctr"/>
                  <a:r>
                    <a:rPr lang="it-IT" dirty="0">
                      <a:solidFill>
                        <a:schemeClr val="bg1"/>
                      </a:solidFill>
                      <a:latin typeface="AngelinaLatCyr" pitchFamily="2" charset="0"/>
                    </a:rPr>
                    <a:t>over-production</a:t>
                  </a:r>
                  <a:endParaRPr lang="en-US" dirty="0">
                    <a:solidFill>
                      <a:schemeClr val="bg1"/>
                    </a:solidFill>
                    <a:latin typeface="AngelinaLatCyr" pitchFamily="2" charset="0"/>
                  </a:endParaRPr>
                </a:p>
              </p:txBody>
            </p:sp>
          </p:grpSp>
          <p:grpSp>
            <p:nvGrpSpPr>
              <p:cNvPr id="29" name="Group 28">
                <a:extLst>
                  <a:ext uri="{FF2B5EF4-FFF2-40B4-BE49-F238E27FC236}">
                    <a16:creationId xmlns:a16="http://schemas.microsoft.com/office/drawing/2014/main" id="{11C74083-9FBE-4B22-1AA2-87C5152B9154}"/>
                  </a:ext>
                </a:extLst>
              </p:cNvPr>
              <p:cNvGrpSpPr/>
              <p:nvPr/>
            </p:nvGrpSpPr>
            <p:grpSpPr>
              <a:xfrm>
                <a:off x="5198484" y="3090377"/>
                <a:ext cx="1440000" cy="1440000"/>
                <a:chOff x="5198484" y="3090377"/>
                <a:chExt cx="1440000" cy="1440000"/>
              </a:xfrm>
            </p:grpSpPr>
            <p:sp>
              <p:nvSpPr>
                <p:cNvPr id="11" name="Oval 10">
                  <a:extLst>
                    <a:ext uri="{FF2B5EF4-FFF2-40B4-BE49-F238E27FC236}">
                      <a16:creationId xmlns:a16="http://schemas.microsoft.com/office/drawing/2014/main" id="{E1BF72C0-FCAF-652C-E2C1-8E02FCF60388}"/>
                    </a:ext>
                  </a:extLst>
                </p:cNvPr>
                <p:cNvSpPr/>
                <p:nvPr/>
              </p:nvSpPr>
              <p:spPr>
                <a:xfrm>
                  <a:off x="5198484" y="3090377"/>
                  <a:ext cx="1440000" cy="1440000"/>
                </a:xfrm>
                <a:prstGeom prst="ellipse">
                  <a:avLst/>
                </a:prstGeom>
                <a:solidFill>
                  <a:srgbClr val="8D8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66CC"/>
                    </a:solidFill>
                    <a:latin typeface="Gotham Book" charset="0"/>
                    <a:ea typeface="Gotham Book" charset="0"/>
                    <a:cs typeface="Gotham Book" charset="0"/>
                  </a:endParaRPr>
                </a:p>
              </p:txBody>
            </p:sp>
            <p:sp>
              <p:nvSpPr>
                <p:cNvPr id="16" name="TextBox 15">
                  <a:extLst>
                    <a:ext uri="{FF2B5EF4-FFF2-40B4-BE49-F238E27FC236}">
                      <a16:creationId xmlns:a16="http://schemas.microsoft.com/office/drawing/2014/main" id="{BFF4C45E-9A81-EA39-DBC0-C44C6D70E132}"/>
                    </a:ext>
                  </a:extLst>
                </p:cNvPr>
                <p:cNvSpPr txBox="1"/>
                <p:nvPr/>
              </p:nvSpPr>
              <p:spPr>
                <a:xfrm>
                  <a:off x="5368070" y="3542665"/>
                  <a:ext cx="1093500" cy="646331"/>
                </a:xfrm>
                <a:prstGeom prst="rect">
                  <a:avLst/>
                </a:prstGeom>
                <a:noFill/>
              </p:spPr>
              <p:txBody>
                <a:bodyPr wrap="square" rtlCol="0">
                  <a:spAutoFit/>
                </a:bodyPr>
                <a:lstStyle/>
                <a:p>
                  <a:pPr algn="ctr"/>
                  <a:r>
                    <a:rPr lang="it-IT" dirty="0">
                      <a:solidFill>
                        <a:schemeClr val="bg1"/>
                      </a:solidFill>
                      <a:latin typeface="AngelinaLatCyr" pitchFamily="2" charset="0"/>
                    </a:rPr>
                    <a:t>non-</a:t>
                  </a:r>
                  <a:r>
                    <a:rPr lang="it-IT" dirty="0" err="1">
                      <a:solidFill>
                        <a:schemeClr val="bg1"/>
                      </a:solidFill>
                      <a:latin typeface="AngelinaLatCyr" pitchFamily="2" charset="0"/>
                    </a:rPr>
                    <a:t>used</a:t>
                  </a:r>
                  <a:r>
                    <a:rPr lang="it-IT" dirty="0">
                      <a:solidFill>
                        <a:schemeClr val="bg1"/>
                      </a:solidFill>
                      <a:latin typeface="AngelinaLatCyr" pitchFamily="2" charset="0"/>
                    </a:rPr>
                    <a:t> talent</a:t>
                  </a:r>
                  <a:endParaRPr lang="en-US" dirty="0">
                    <a:solidFill>
                      <a:schemeClr val="bg1"/>
                    </a:solidFill>
                    <a:latin typeface="AngelinaLatCyr" pitchFamily="2" charset="0"/>
                  </a:endParaRPr>
                </a:p>
              </p:txBody>
            </p:sp>
          </p:grpSp>
          <p:sp>
            <p:nvSpPr>
              <p:cNvPr id="17" name="TextBox 16">
                <a:extLst>
                  <a:ext uri="{FF2B5EF4-FFF2-40B4-BE49-F238E27FC236}">
                    <a16:creationId xmlns:a16="http://schemas.microsoft.com/office/drawing/2014/main" id="{0C725390-7E6B-81FC-659C-F6A8EAC1C675}"/>
                  </a:ext>
                </a:extLst>
              </p:cNvPr>
              <p:cNvSpPr txBox="1"/>
              <p:nvPr/>
            </p:nvSpPr>
            <p:spPr>
              <a:xfrm>
                <a:off x="1301045" y="3620628"/>
                <a:ext cx="1093500" cy="369332"/>
              </a:xfrm>
              <a:prstGeom prst="rect">
                <a:avLst/>
              </a:prstGeom>
              <a:noFill/>
            </p:spPr>
            <p:txBody>
              <a:bodyPr wrap="square" rtlCol="0">
                <a:spAutoFit/>
              </a:bodyPr>
              <a:lstStyle/>
              <a:p>
                <a:pPr algn="ctr"/>
                <a:r>
                  <a:rPr lang="it-IT" dirty="0">
                    <a:solidFill>
                      <a:schemeClr val="bg1"/>
                    </a:solidFill>
                    <a:latin typeface="AngelinaLatCyr" pitchFamily="2" charset="0"/>
                  </a:rPr>
                  <a:t>defects</a:t>
                </a:r>
                <a:endParaRPr lang="en-US" dirty="0">
                  <a:solidFill>
                    <a:schemeClr val="bg1"/>
                  </a:solidFill>
                  <a:latin typeface="AngelinaLatCyr" pitchFamily="2" charset="0"/>
                </a:endParaRPr>
              </a:p>
            </p:txBody>
          </p:sp>
          <p:grpSp>
            <p:nvGrpSpPr>
              <p:cNvPr id="1024" name="Group 1023">
                <a:extLst>
                  <a:ext uri="{FF2B5EF4-FFF2-40B4-BE49-F238E27FC236}">
                    <a16:creationId xmlns:a16="http://schemas.microsoft.com/office/drawing/2014/main" id="{FACE70A9-6C9F-3C6B-2573-89C77F3B3505}"/>
                  </a:ext>
                </a:extLst>
              </p:cNvPr>
              <p:cNvGrpSpPr/>
              <p:nvPr/>
            </p:nvGrpSpPr>
            <p:grpSpPr>
              <a:xfrm>
                <a:off x="1847795" y="4401200"/>
                <a:ext cx="1440000" cy="1440000"/>
                <a:chOff x="1847795" y="4401200"/>
                <a:chExt cx="1440000" cy="1440000"/>
              </a:xfrm>
            </p:grpSpPr>
            <p:sp>
              <p:nvSpPr>
                <p:cNvPr id="8" name="Oval 7">
                  <a:extLst>
                    <a:ext uri="{FF2B5EF4-FFF2-40B4-BE49-F238E27FC236}">
                      <a16:creationId xmlns:a16="http://schemas.microsoft.com/office/drawing/2014/main" id="{6554CB1C-1177-0DA9-7073-561989FED7C1}"/>
                    </a:ext>
                  </a:extLst>
                </p:cNvPr>
                <p:cNvSpPr/>
                <p:nvPr/>
              </p:nvSpPr>
              <p:spPr>
                <a:xfrm>
                  <a:off x="1847795" y="4401200"/>
                  <a:ext cx="1440000" cy="144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66CC"/>
                    </a:solidFill>
                    <a:latin typeface="Gotham Book" charset="0"/>
                    <a:ea typeface="Gotham Book" charset="0"/>
                    <a:cs typeface="Gotham Book" charset="0"/>
                  </a:endParaRPr>
                </a:p>
              </p:txBody>
            </p:sp>
            <p:sp>
              <p:nvSpPr>
                <p:cNvPr id="18" name="TextBox 17">
                  <a:extLst>
                    <a:ext uri="{FF2B5EF4-FFF2-40B4-BE49-F238E27FC236}">
                      <a16:creationId xmlns:a16="http://schemas.microsoft.com/office/drawing/2014/main" id="{B8036C83-C979-E9D1-F37E-DD0C369449EB}"/>
                    </a:ext>
                  </a:extLst>
                </p:cNvPr>
                <p:cNvSpPr txBox="1"/>
                <p:nvPr/>
              </p:nvSpPr>
              <p:spPr>
                <a:xfrm>
                  <a:off x="2021044" y="4934473"/>
                  <a:ext cx="1093500" cy="369332"/>
                </a:xfrm>
                <a:prstGeom prst="rect">
                  <a:avLst/>
                </a:prstGeom>
                <a:noFill/>
              </p:spPr>
              <p:txBody>
                <a:bodyPr wrap="square" rtlCol="0">
                  <a:spAutoFit/>
                </a:bodyPr>
                <a:lstStyle/>
                <a:p>
                  <a:pPr algn="ctr"/>
                  <a:r>
                    <a:rPr lang="it-IT" dirty="0">
                      <a:solidFill>
                        <a:schemeClr val="bg1"/>
                      </a:solidFill>
                      <a:latin typeface="AngelinaLatCyr" pitchFamily="2" charset="0"/>
                    </a:rPr>
                    <a:t>transport</a:t>
                  </a:r>
                  <a:endParaRPr lang="en-US" dirty="0">
                    <a:solidFill>
                      <a:schemeClr val="bg1"/>
                    </a:solidFill>
                    <a:latin typeface="AngelinaLatCyr" pitchFamily="2" charset="0"/>
                  </a:endParaRPr>
                </a:p>
              </p:txBody>
            </p:sp>
          </p:grpSp>
          <p:grpSp>
            <p:nvGrpSpPr>
              <p:cNvPr id="27" name="Group 26">
                <a:extLst>
                  <a:ext uri="{FF2B5EF4-FFF2-40B4-BE49-F238E27FC236}">
                    <a16:creationId xmlns:a16="http://schemas.microsoft.com/office/drawing/2014/main" id="{7EB64F44-960B-C2DD-D43F-5257F06E6541}"/>
                  </a:ext>
                </a:extLst>
              </p:cNvPr>
              <p:cNvGrpSpPr/>
              <p:nvPr/>
            </p:nvGrpSpPr>
            <p:grpSpPr>
              <a:xfrm>
                <a:off x="3161308" y="1070700"/>
                <a:ext cx="1440000" cy="1440000"/>
                <a:chOff x="3161308" y="1070700"/>
                <a:chExt cx="1440000" cy="1440000"/>
              </a:xfrm>
            </p:grpSpPr>
            <p:sp>
              <p:nvSpPr>
                <p:cNvPr id="5" name="Oval 4">
                  <a:extLst>
                    <a:ext uri="{FF2B5EF4-FFF2-40B4-BE49-F238E27FC236}">
                      <a16:creationId xmlns:a16="http://schemas.microsoft.com/office/drawing/2014/main" id="{8DA44B07-187C-9E0C-1B09-1C993C54CA22}"/>
                    </a:ext>
                  </a:extLst>
                </p:cNvPr>
                <p:cNvSpPr/>
                <p:nvPr/>
              </p:nvSpPr>
              <p:spPr>
                <a:xfrm>
                  <a:off x="3161308" y="1070700"/>
                  <a:ext cx="1440000" cy="1440000"/>
                </a:xfrm>
                <a:prstGeom prst="ellipse">
                  <a:avLst/>
                </a:prstGeom>
                <a:solidFill>
                  <a:srgbClr val="8D8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66CC"/>
                    </a:solidFill>
                    <a:latin typeface="Gotham Book" charset="0"/>
                    <a:ea typeface="Gotham Book" charset="0"/>
                    <a:cs typeface="Gotham Book" charset="0"/>
                  </a:endParaRPr>
                </a:p>
              </p:txBody>
            </p:sp>
            <p:sp>
              <p:nvSpPr>
                <p:cNvPr id="19" name="TextBox 18">
                  <a:extLst>
                    <a:ext uri="{FF2B5EF4-FFF2-40B4-BE49-F238E27FC236}">
                      <a16:creationId xmlns:a16="http://schemas.microsoft.com/office/drawing/2014/main" id="{D83910F0-2827-8C5D-A93A-1B525CADF961}"/>
                    </a:ext>
                  </a:extLst>
                </p:cNvPr>
                <p:cNvSpPr txBox="1"/>
                <p:nvPr/>
              </p:nvSpPr>
              <p:spPr>
                <a:xfrm>
                  <a:off x="3339930" y="1586784"/>
                  <a:ext cx="1093500" cy="369332"/>
                </a:xfrm>
                <a:prstGeom prst="rect">
                  <a:avLst/>
                </a:prstGeom>
                <a:noFill/>
              </p:spPr>
              <p:txBody>
                <a:bodyPr wrap="square" rtlCol="0">
                  <a:spAutoFit/>
                </a:bodyPr>
                <a:lstStyle/>
                <a:p>
                  <a:pPr algn="ctr"/>
                  <a:r>
                    <a:rPr lang="it-IT" dirty="0">
                      <a:solidFill>
                        <a:schemeClr val="bg1"/>
                      </a:solidFill>
                      <a:latin typeface="AngelinaLatCyr" pitchFamily="2" charset="0"/>
                    </a:rPr>
                    <a:t>waiting</a:t>
                  </a:r>
                  <a:endParaRPr lang="en-US" dirty="0">
                    <a:solidFill>
                      <a:schemeClr val="bg1"/>
                    </a:solidFill>
                    <a:latin typeface="AngelinaLatCyr" pitchFamily="2" charset="0"/>
                  </a:endParaRPr>
                </a:p>
              </p:txBody>
            </p:sp>
          </p:grpSp>
          <p:grpSp>
            <p:nvGrpSpPr>
              <p:cNvPr id="28" name="Group 27">
                <a:extLst>
                  <a:ext uri="{FF2B5EF4-FFF2-40B4-BE49-F238E27FC236}">
                    <a16:creationId xmlns:a16="http://schemas.microsoft.com/office/drawing/2014/main" id="{E7569875-9B4C-9D5B-2CD4-26A20D4427BE}"/>
                  </a:ext>
                </a:extLst>
              </p:cNvPr>
              <p:cNvGrpSpPr/>
              <p:nvPr/>
            </p:nvGrpSpPr>
            <p:grpSpPr>
              <a:xfrm>
                <a:off x="4474820" y="1771450"/>
                <a:ext cx="1440000" cy="1440000"/>
                <a:chOff x="4474820" y="1771450"/>
                <a:chExt cx="1440000" cy="1440000"/>
              </a:xfrm>
            </p:grpSpPr>
            <p:sp>
              <p:nvSpPr>
                <p:cNvPr id="6" name="Oval 5">
                  <a:extLst>
                    <a:ext uri="{FF2B5EF4-FFF2-40B4-BE49-F238E27FC236}">
                      <a16:creationId xmlns:a16="http://schemas.microsoft.com/office/drawing/2014/main" id="{1823C0D8-46E5-3EA6-AAC6-692252290637}"/>
                    </a:ext>
                  </a:extLst>
                </p:cNvPr>
                <p:cNvSpPr/>
                <p:nvPr/>
              </p:nvSpPr>
              <p:spPr>
                <a:xfrm>
                  <a:off x="4474820" y="1771450"/>
                  <a:ext cx="1440000" cy="144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66CC"/>
                    </a:solidFill>
                    <a:latin typeface="Gotham Book" charset="0"/>
                    <a:ea typeface="Gotham Book" charset="0"/>
                    <a:cs typeface="Gotham Book" charset="0"/>
                  </a:endParaRPr>
                </a:p>
              </p:txBody>
            </p:sp>
            <p:sp>
              <p:nvSpPr>
                <p:cNvPr id="21" name="TextBox 20">
                  <a:extLst>
                    <a:ext uri="{FF2B5EF4-FFF2-40B4-BE49-F238E27FC236}">
                      <a16:creationId xmlns:a16="http://schemas.microsoft.com/office/drawing/2014/main" id="{C70102B2-4625-FB69-455C-FF09289FA3E0}"/>
                    </a:ext>
                  </a:extLst>
                </p:cNvPr>
                <p:cNvSpPr txBox="1"/>
                <p:nvPr/>
              </p:nvSpPr>
              <p:spPr>
                <a:xfrm>
                  <a:off x="4614637" y="2187534"/>
                  <a:ext cx="1160369" cy="646331"/>
                </a:xfrm>
                <a:prstGeom prst="rect">
                  <a:avLst/>
                </a:prstGeom>
                <a:noFill/>
              </p:spPr>
              <p:txBody>
                <a:bodyPr wrap="square" rtlCol="0">
                  <a:spAutoFit/>
                </a:bodyPr>
                <a:lstStyle/>
                <a:p>
                  <a:pPr algn="ctr"/>
                  <a:r>
                    <a:rPr lang="it-IT" dirty="0">
                      <a:solidFill>
                        <a:schemeClr val="bg1"/>
                      </a:solidFill>
                      <a:latin typeface="AngelinaLatCyr" pitchFamily="2" charset="0"/>
                    </a:rPr>
                    <a:t>over-processing</a:t>
                  </a:r>
                  <a:endParaRPr lang="en-US" dirty="0">
                    <a:solidFill>
                      <a:schemeClr val="bg1"/>
                    </a:solidFill>
                    <a:latin typeface="AngelinaLatCyr" pitchFamily="2" charset="0"/>
                  </a:endParaRPr>
                </a:p>
              </p:txBody>
            </p:sp>
          </p:grpSp>
          <p:grpSp>
            <p:nvGrpSpPr>
              <p:cNvPr id="30" name="Group 29">
                <a:extLst>
                  <a:ext uri="{FF2B5EF4-FFF2-40B4-BE49-F238E27FC236}">
                    <a16:creationId xmlns:a16="http://schemas.microsoft.com/office/drawing/2014/main" id="{CC5D8F3B-A7DA-2EF2-52F9-B9703A9D9024}"/>
                  </a:ext>
                </a:extLst>
              </p:cNvPr>
              <p:cNvGrpSpPr/>
              <p:nvPr/>
            </p:nvGrpSpPr>
            <p:grpSpPr>
              <a:xfrm>
                <a:off x="4506254" y="4399139"/>
                <a:ext cx="1440000" cy="1440000"/>
                <a:chOff x="4506254" y="4399139"/>
                <a:chExt cx="1440000" cy="1440000"/>
              </a:xfrm>
            </p:grpSpPr>
            <p:sp>
              <p:nvSpPr>
                <p:cNvPr id="10" name="Oval 9">
                  <a:extLst>
                    <a:ext uri="{FF2B5EF4-FFF2-40B4-BE49-F238E27FC236}">
                      <a16:creationId xmlns:a16="http://schemas.microsoft.com/office/drawing/2014/main" id="{338D2FAF-A7F4-22AB-4F61-ABCCC34840F6}"/>
                    </a:ext>
                  </a:extLst>
                </p:cNvPr>
                <p:cNvSpPr/>
                <p:nvPr/>
              </p:nvSpPr>
              <p:spPr>
                <a:xfrm>
                  <a:off x="4506254" y="4399139"/>
                  <a:ext cx="1440000" cy="144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66CC"/>
                    </a:solidFill>
                    <a:latin typeface="Gotham Book" charset="0"/>
                    <a:ea typeface="Gotham Book" charset="0"/>
                    <a:cs typeface="Gotham Book" charset="0"/>
                  </a:endParaRPr>
                </a:p>
              </p:txBody>
            </p:sp>
            <p:sp>
              <p:nvSpPr>
                <p:cNvPr id="22" name="TextBox 21">
                  <a:extLst>
                    <a:ext uri="{FF2B5EF4-FFF2-40B4-BE49-F238E27FC236}">
                      <a16:creationId xmlns:a16="http://schemas.microsoft.com/office/drawing/2014/main" id="{054A8678-8263-DCCE-6A23-85CE51D0ADDB}"/>
                    </a:ext>
                  </a:extLst>
                </p:cNvPr>
                <p:cNvSpPr txBox="1"/>
                <p:nvPr/>
              </p:nvSpPr>
              <p:spPr>
                <a:xfrm>
                  <a:off x="4644265" y="4934473"/>
                  <a:ext cx="1093500" cy="369332"/>
                </a:xfrm>
                <a:prstGeom prst="rect">
                  <a:avLst/>
                </a:prstGeom>
                <a:noFill/>
              </p:spPr>
              <p:txBody>
                <a:bodyPr wrap="square" rtlCol="0">
                  <a:spAutoFit/>
                </a:bodyPr>
                <a:lstStyle/>
                <a:p>
                  <a:pPr algn="ctr"/>
                  <a:r>
                    <a:rPr lang="it-IT" dirty="0">
                      <a:solidFill>
                        <a:schemeClr val="bg1"/>
                      </a:solidFill>
                      <a:latin typeface="AngelinaLatCyr" pitchFamily="2" charset="0"/>
                    </a:rPr>
                    <a:t>stock</a:t>
                  </a:r>
                  <a:endParaRPr lang="en-US" dirty="0">
                    <a:solidFill>
                      <a:schemeClr val="bg1"/>
                    </a:solidFill>
                    <a:latin typeface="AngelinaLatCyr" pitchFamily="2" charset="0"/>
                  </a:endParaRPr>
                </a:p>
              </p:txBody>
            </p:sp>
          </p:grpSp>
          <p:grpSp>
            <p:nvGrpSpPr>
              <p:cNvPr id="31" name="Group 30">
                <a:extLst>
                  <a:ext uri="{FF2B5EF4-FFF2-40B4-BE49-F238E27FC236}">
                    <a16:creationId xmlns:a16="http://schemas.microsoft.com/office/drawing/2014/main" id="{13E83DEC-BE53-6D6D-7A24-BEBEF378A2E5}"/>
                  </a:ext>
                </a:extLst>
              </p:cNvPr>
              <p:cNvGrpSpPr/>
              <p:nvPr/>
            </p:nvGrpSpPr>
            <p:grpSpPr>
              <a:xfrm>
                <a:off x="3161308" y="5067300"/>
                <a:ext cx="1440000" cy="1440000"/>
                <a:chOff x="3161308" y="5067300"/>
                <a:chExt cx="1440000" cy="1440000"/>
              </a:xfrm>
            </p:grpSpPr>
            <p:sp>
              <p:nvSpPr>
                <p:cNvPr id="9" name="Oval 8">
                  <a:extLst>
                    <a:ext uri="{FF2B5EF4-FFF2-40B4-BE49-F238E27FC236}">
                      <a16:creationId xmlns:a16="http://schemas.microsoft.com/office/drawing/2014/main" id="{FDBE3387-617F-4070-535D-29972BE6BC30}"/>
                    </a:ext>
                  </a:extLst>
                </p:cNvPr>
                <p:cNvSpPr/>
                <p:nvPr/>
              </p:nvSpPr>
              <p:spPr>
                <a:xfrm>
                  <a:off x="3161308" y="5067300"/>
                  <a:ext cx="1440000" cy="1440000"/>
                </a:xfrm>
                <a:prstGeom prst="ellipse">
                  <a:avLst/>
                </a:prstGeom>
                <a:solidFill>
                  <a:srgbClr val="8D8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66CC"/>
                    </a:solidFill>
                    <a:latin typeface="Gotham Book" charset="0"/>
                    <a:ea typeface="Gotham Book" charset="0"/>
                    <a:cs typeface="Gotham Book" charset="0"/>
                  </a:endParaRPr>
                </a:p>
              </p:txBody>
            </p:sp>
            <p:sp>
              <p:nvSpPr>
                <p:cNvPr id="23" name="TextBox 22">
                  <a:extLst>
                    <a:ext uri="{FF2B5EF4-FFF2-40B4-BE49-F238E27FC236}">
                      <a16:creationId xmlns:a16="http://schemas.microsoft.com/office/drawing/2014/main" id="{C7DC93DE-9144-12ED-2EA9-3B291420FDF3}"/>
                    </a:ext>
                  </a:extLst>
                </p:cNvPr>
                <p:cNvSpPr txBox="1"/>
                <p:nvPr/>
              </p:nvSpPr>
              <p:spPr>
                <a:xfrm>
                  <a:off x="3339930" y="5602634"/>
                  <a:ext cx="1093500" cy="369332"/>
                </a:xfrm>
                <a:prstGeom prst="rect">
                  <a:avLst/>
                </a:prstGeom>
                <a:noFill/>
              </p:spPr>
              <p:txBody>
                <a:bodyPr wrap="square" rtlCol="0">
                  <a:spAutoFit/>
                </a:bodyPr>
                <a:lstStyle/>
                <a:p>
                  <a:pPr algn="ctr"/>
                  <a:r>
                    <a:rPr lang="it-IT" dirty="0">
                      <a:solidFill>
                        <a:schemeClr val="bg1"/>
                      </a:solidFill>
                      <a:latin typeface="AngelinaLatCyr" pitchFamily="2" charset="0"/>
                    </a:rPr>
                    <a:t>motion</a:t>
                  </a:r>
                  <a:endParaRPr lang="en-US" dirty="0">
                    <a:solidFill>
                      <a:schemeClr val="bg1"/>
                    </a:solidFill>
                    <a:latin typeface="AngelinaLatCyr" pitchFamily="2" charset="0"/>
                  </a:endParaRPr>
                </a:p>
              </p:txBody>
            </p:sp>
          </p:grpSp>
        </p:grpSp>
        <p:sp>
          <p:nvSpPr>
            <p:cNvPr id="1027" name="TextBox 1026">
              <a:extLst>
                <a:ext uri="{FF2B5EF4-FFF2-40B4-BE49-F238E27FC236}">
                  <a16:creationId xmlns:a16="http://schemas.microsoft.com/office/drawing/2014/main" id="{5ACF4EDB-B154-0740-F8A9-57D492B89092}"/>
                </a:ext>
              </a:extLst>
            </p:cNvPr>
            <p:cNvSpPr txBox="1"/>
            <p:nvPr/>
          </p:nvSpPr>
          <p:spPr>
            <a:xfrm>
              <a:off x="2008058" y="3008580"/>
              <a:ext cx="2146300" cy="1077218"/>
            </a:xfrm>
            <a:prstGeom prst="rect">
              <a:avLst/>
            </a:prstGeom>
            <a:noFill/>
          </p:spPr>
          <p:txBody>
            <a:bodyPr wrap="square" rtlCol="0">
              <a:spAutoFit/>
            </a:bodyPr>
            <a:lstStyle/>
            <a:p>
              <a:pPr algn="ctr"/>
              <a:r>
                <a:rPr lang="it-IT" sz="3200" b="1" dirty="0">
                  <a:solidFill>
                    <a:srgbClr val="A03A95"/>
                  </a:solidFill>
                  <a:latin typeface="Arial Black" panose="020B0A04020102020204" pitchFamily="34" charset="0"/>
                </a:rPr>
                <a:t>8 LEAN</a:t>
              </a:r>
            </a:p>
            <a:p>
              <a:pPr algn="ctr"/>
              <a:r>
                <a:rPr lang="it-IT" sz="3200" b="1" dirty="0">
                  <a:solidFill>
                    <a:srgbClr val="A03A95"/>
                  </a:solidFill>
                  <a:latin typeface="Arial Black" panose="020B0A04020102020204" pitchFamily="34" charset="0"/>
                </a:rPr>
                <a:t>WASTES</a:t>
              </a:r>
              <a:endParaRPr lang="en-US" sz="3200" b="1" dirty="0">
                <a:solidFill>
                  <a:srgbClr val="A03A95"/>
                </a:solidFill>
                <a:latin typeface="Arial Black" panose="020B0A04020102020204" pitchFamily="34" charset="0"/>
              </a:endParaRPr>
            </a:p>
          </p:txBody>
        </p:sp>
      </p:grpSp>
      <p:pic>
        <p:nvPicPr>
          <p:cNvPr id="1030" name="Picture 6" descr="Defining the Eight Wastes of Lean Manufacturing">
            <a:extLst>
              <a:ext uri="{FF2B5EF4-FFF2-40B4-BE49-F238E27FC236}">
                <a16:creationId xmlns:a16="http://schemas.microsoft.com/office/drawing/2014/main" id="{84A65C82-A5C9-24D4-2DA5-0C528C2F0D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9" t="25647" r="75048" b="48320"/>
          <a:stretch/>
        </p:blipFill>
        <p:spPr bwMode="auto">
          <a:xfrm>
            <a:off x="2508600" y="3093801"/>
            <a:ext cx="78466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6" descr="Defining the Eight Wastes of Lean Manufacturing">
            <a:extLst>
              <a:ext uri="{FF2B5EF4-FFF2-40B4-BE49-F238E27FC236}">
                <a16:creationId xmlns:a16="http://schemas.microsoft.com/office/drawing/2014/main" id="{FF32E2B0-D883-D215-B0A3-5C0144D90A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84" t="25963" r="50243" b="48004"/>
          <a:stretch/>
        </p:blipFill>
        <p:spPr bwMode="auto">
          <a:xfrm>
            <a:off x="3213223" y="1722537"/>
            <a:ext cx="78466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6" descr="Defining the Eight Wastes of Lean Manufacturing">
            <a:extLst>
              <a:ext uri="{FF2B5EF4-FFF2-40B4-BE49-F238E27FC236}">
                <a16:creationId xmlns:a16="http://schemas.microsoft.com/office/drawing/2014/main" id="{AE32BE3F-1021-FFD1-48F7-74D209B242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12" t="26263" r="25515" b="47704"/>
          <a:stretch/>
        </p:blipFill>
        <p:spPr bwMode="auto">
          <a:xfrm>
            <a:off x="6595806" y="31530"/>
            <a:ext cx="78466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6" descr="Defining the Eight Wastes of Lean Manufacturing">
            <a:extLst>
              <a:ext uri="{FF2B5EF4-FFF2-40B4-BE49-F238E27FC236}">
                <a16:creationId xmlns:a16="http://schemas.microsoft.com/office/drawing/2014/main" id="{87839778-72E5-F9A9-3D08-ED3D5710B0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618" t="66267" r="2409" b="7700"/>
          <a:stretch/>
        </p:blipFill>
        <p:spPr bwMode="auto">
          <a:xfrm>
            <a:off x="8269727" y="1747938"/>
            <a:ext cx="78466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6" descr="Defining the Eight Wastes of Lean Manufacturing">
            <a:extLst>
              <a:ext uri="{FF2B5EF4-FFF2-40B4-BE49-F238E27FC236}">
                <a16:creationId xmlns:a16="http://schemas.microsoft.com/office/drawing/2014/main" id="{A335330C-0762-C017-771F-A7643CF719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619" t="25991" r="2408" b="47976"/>
          <a:stretch/>
        </p:blipFill>
        <p:spPr bwMode="auto">
          <a:xfrm>
            <a:off x="8961318" y="3093801"/>
            <a:ext cx="78466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6" descr="Defining the Eight Wastes of Lean Manufacturing">
            <a:extLst>
              <a:ext uri="{FF2B5EF4-FFF2-40B4-BE49-F238E27FC236}">
                <a16:creationId xmlns:a16="http://schemas.microsoft.com/office/drawing/2014/main" id="{7860129E-FE93-FABB-0874-3D95EF5764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13" t="64937" r="49649" b="7165"/>
          <a:stretch/>
        </p:blipFill>
        <p:spPr bwMode="auto">
          <a:xfrm>
            <a:off x="8229119" y="4394331"/>
            <a:ext cx="75023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6" descr="Defining the Eight Wastes of Lean Manufacturing">
            <a:extLst>
              <a:ext uri="{FF2B5EF4-FFF2-40B4-BE49-F238E27FC236}">
                <a16:creationId xmlns:a16="http://schemas.microsoft.com/office/drawing/2014/main" id="{7FD3CE90-52B2-04CF-C2F8-A2012D9BEA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18" t="62287" r="26344" b="7813"/>
          <a:stretch/>
        </p:blipFill>
        <p:spPr bwMode="auto">
          <a:xfrm>
            <a:off x="4800655" y="6068005"/>
            <a:ext cx="70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6" descr="Defining the Eight Wastes of Lean Manufacturing">
            <a:extLst>
              <a:ext uri="{FF2B5EF4-FFF2-40B4-BE49-F238E27FC236}">
                <a16:creationId xmlns:a16="http://schemas.microsoft.com/office/drawing/2014/main" id="{C1910E7A-A66D-6F39-34B4-82AC09E97F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3" t="65312" r="74519" b="8630"/>
          <a:stretch/>
        </p:blipFill>
        <p:spPr bwMode="auto">
          <a:xfrm>
            <a:off x="3187436" y="4391091"/>
            <a:ext cx="803214" cy="720000"/>
          </a:xfrm>
          <a:prstGeom prst="rect">
            <a:avLst/>
          </a:prstGeom>
          <a:noFill/>
          <a:extLst>
            <a:ext uri="{909E8E84-426E-40DD-AFC4-6F175D3DCCD1}">
              <a14:hiddenFill xmlns:a14="http://schemas.microsoft.com/office/drawing/2010/main">
                <a:solidFill>
                  <a:srgbClr val="FFFFFF"/>
                </a:solidFill>
              </a14:hiddenFill>
            </a:ext>
          </a:extLst>
        </p:spPr>
      </p:pic>
      <p:sp>
        <p:nvSpPr>
          <p:cNvPr id="1066" name="Title 2">
            <a:extLst>
              <a:ext uri="{FF2B5EF4-FFF2-40B4-BE49-F238E27FC236}">
                <a16:creationId xmlns:a16="http://schemas.microsoft.com/office/drawing/2014/main" id="{CAC6D2A0-648D-B40F-148A-1C92611C3D40}"/>
              </a:ext>
            </a:extLst>
          </p:cNvPr>
          <p:cNvSpPr>
            <a:spLocks noGrp="1"/>
          </p:cNvSpPr>
          <p:nvPr>
            <p:ph type="title"/>
          </p:nvPr>
        </p:nvSpPr>
        <p:spPr>
          <a:xfrm>
            <a:off x="765543" y="321340"/>
            <a:ext cx="10951535" cy="861348"/>
          </a:xfrm>
        </p:spPr>
        <p:txBody>
          <a:bodyPr/>
          <a:lstStyle/>
          <a:p>
            <a:r>
              <a:rPr lang="it-IT" dirty="0" err="1"/>
              <a:t>Motivating</a:t>
            </a:r>
            <a:r>
              <a:rPr lang="it-IT" dirty="0"/>
              <a:t> the </a:t>
            </a:r>
            <a:r>
              <a:rPr lang="it-IT" dirty="0" err="1"/>
              <a:t>elephant</a:t>
            </a:r>
            <a:endParaRPr lang="en-US" dirty="0"/>
          </a:p>
        </p:txBody>
      </p:sp>
      <p:sp>
        <p:nvSpPr>
          <p:cNvPr id="1067" name="TextBox 1066">
            <a:extLst>
              <a:ext uri="{FF2B5EF4-FFF2-40B4-BE49-F238E27FC236}">
                <a16:creationId xmlns:a16="http://schemas.microsoft.com/office/drawing/2014/main" id="{6485A382-1A1A-CF23-7E93-29CAF31F8FD6}"/>
              </a:ext>
            </a:extLst>
          </p:cNvPr>
          <p:cNvSpPr txBox="1"/>
          <p:nvPr/>
        </p:nvSpPr>
        <p:spPr>
          <a:xfrm>
            <a:off x="364067" y="3194631"/>
            <a:ext cx="1974266" cy="523220"/>
          </a:xfrm>
          <a:prstGeom prst="rect">
            <a:avLst/>
          </a:prstGeom>
          <a:noFill/>
        </p:spPr>
        <p:txBody>
          <a:bodyPr wrap="square" rtlCol="0">
            <a:spAutoFit/>
          </a:bodyPr>
          <a:lstStyle/>
          <a:p>
            <a:pPr algn="r"/>
            <a:r>
              <a:rPr lang="it-IT" sz="1400" dirty="0" err="1"/>
              <a:t>missing</a:t>
            </a:r>
            <a:r>
              <a:rPr lang="it-IT" sz="1400" dirty="0"/>
              <a:t> </a:t>
            </a:r>
            <a:r>
              <a:rPr lang="it-IT" sz="1400" dirty="0" err="1"/>
              <a:t>items</a:t>
            </a:r>
            <a:r>
              <a:rPr lang="it-IT" sz="1400" dirty="0"/>
              <a:t>; </a:t>
            </a:r>
            <a:r>
              <a:rPr lang="it-IT" sz="1400" dirty="0" err="1"/>
              <a:t>wrong</a:t>
            </a:r>
            <a:r>
              <a:rPr lang="it-IT" sz="1400" dirty="0"/>
              <a:t> </a:t>
            </a:r>
            <a:r>
              <a:rPr lang="it-IT" sz="1400" dirty="0" err="1"/>
              <a:t>drug</a:t>
            </a:r>
            <a:r>
              <a:rPr lang="it-IT" sz="1400" dirty="0"/>
              <a:t> </a:t>
            </a:r>
            <a:r>
              <a:rPr lang="it-IT" sz="1400" dirty="0" err="1"/>
              <a:t>administration</a:t>
            </a:r>
            <a:endParaRPr lang="it-IT" sz="1400" dirty="0"/>
          </a:p>
        </p:txBody>
      </p:sp>
      <p:sp>
        <p:nvSpPr>
          <p:cNvPr id="1068" name="TextBox 1067">
            <a:extLst>
              <a:ext uri="{FF2B5EF4-FFF2-40B4-BE49-F238E27FC236}">
                <a16:creationId xmlns:a16="http://schemas.microsoft.com/office/drawing/2014/main" id="{8E843790-DFAA-67FC-EF8B-C728BAFF9B0A}"/>
              </a:ext>
            </a:extLst>
          </p:cNvPr>
          <p:cNvSpPr txBox="1"/>
          <p:nvPr/>
        </p:nvSpPr>
        <p:spPr>
          <a:xfrm>
            <a:off x="471259" y="1820927"/>
            <a:ext cx="2614802" cy="523220"/>
          </a:xfrm>
          <a:prstGeom prst="rect">
            <a:avLst/>
          </a:prstGeom>
          <a:noFill/>
        </p:spPr>
        <p:txBody>
          <a:bodyPr wrap="square" rtlCol="0">
            <a:spAutoFit/>
          </a:bodyPr>
          <a:lstStyle/>
          <a:p>
            <a:pPr algn="r"/>
            <a:r>
              <a:rPr lang="it-IT" sz="1400" dirty="0" err="1"/>
              <a:t>unnecessary</a:t>
            </a:r>
            <a:r>
              <a:rPr lang="it-IT" sz="1400" dirty="0"/>
              <a:t> </a:t>
            </a:r>
            <a:r>
              <a:rPr lang="it-IT" sz="1400" dirty="0" err="1"/>
              <a:t>actions</a:t>
            </a:r>
            <a:r>
              <a:rPr lang="it-IT" sz="1400" dirty="0"/>
              <a:t> </a:t>
            </a:r>
          </a:p>
          <a:p>
            <a:pPr algn="r"/>
            <a:r>
              <a:rPr lang="it-IT" sz="1400" dirty="0"/>
              <a:t>(i.e. </a:t>
            </a:r>
            <a:r>
              <a:rPr lang="it-IT" sz="1400" dirty="0" err="1"/>
              <a:t>diagnostic</a:t>
            </a:r>
            <a:r>
              <a:rPr lang="it-IT" sz="1400" dirty="0"/>
              <a:t> </a:t>
            </a:r>
            <a:r>
              <a:rPr lang="it-IT" sz="1400" dirty="0" err="1"/>
              <a:t>procedures</a:t>
            </a:r>
            <a:r>
              <a:rPr lang="it-IT" sz="1400" dirty="0"/>
              <a:t>) </a:t>
            </a:r>
          </a:p>
        </p:txBody>
      </p:sp>
      <p:sp>
        <p:nvSpPr>
          <p:cNvPr id="1069" name="TextBox 1068">
            <a:extLst>
              <a:ext uri="{FF2B5EF4-FFF2-40B4-BE49-F238E27FC236}">
                <a16:creationId xmlns:a16="http://schemas.microsoft.com/office/drawing/2014/main" id="{6B4CBF76-D665-7E5D-1048-02BA37AFDCE2}"/>
              </a:ext>
            </a:extLst>
          </p:cNvPr>
          <p:cNvSpPr txBox="1"/>
          <p:nvPr/>
        </p:nvSpPr>
        <p:spPr>
          <a:xfrm>
            <a:off x="203200" y="4443339"/>
            <a:ext cx="2810985" cy="738664"/>
          </a:xfrm>
          <a:prstGeom prst="rect">
            <a:avLst/>
          </a:prstGeom>
          <a:noFill/>
        </p:spPr>
        <p:txBody>
          <a:bodyPr wrap="square" rtlCol="0">
            <a:spAutoFit/>
          </a:bodyPr>
          <a:lstStyle/>
          <a:p>
            <a:pPr algn="r"/>
            <a:r>
              <a:rPr lang="it-IT" sz="1400" dirty="0"/>
              <a:t>long </a:t>
            </a:r>
            <a:r>
              <a:rPr lang="it-IT" sz="1400" dirty="0" err="1"/>
              <a:t>distance</a:t>
            </a:r>
            <a:r>
              <a:rPr lang="it-IT" sz="1400" dirty="0"/>
              <a:t> </a:t>
            </a:r>
            <a:r>
              <a:rPr lang="it-IT" sz="1400" dirty="0" err="1"/>
              <a:t>storage</a:t>
            </a:r>
            <a:r>
              <a:rPr lang="it-IT" sz="1400" dirty="0"/>
              <a:t> of </a:t>
            </a:r>
            <a:r>
              <a:rPr lang="it-IT" sz="1400" dirty="0" err="1"/>
              <a:t>useful</a:t>
            </a:r>
            <a:r>
              <a:rPr lang="it-IT" sz="1400" dirty="0"/>
              <a:t> </a:t>
            </a:r>
            <a:r>
              <a:rPr lang="it-IT" sz="1400" dirty="0" err="1"/>
              <a:t>items</a:t>
            </a:r>
            <a:r>
              <a:rPr lang="it-IT" sz="1400" dirty="0"/>
              <a:t>; </a:t>
            </a:r>
            <a:r>
              <a:rPr lang="it-IT" sz="1400" dirty="0" err="1"/>
              <a:t>radiology</a:t>
            </a:r>
            <a:r>
              <a:rPr lang="it-IT" sz="1400" dirty="0"/>
              <a:t> </a:t>
            </a:r>
            <a:r>
              <a:rPr lang="it-IT" sz="1400" dirty="0" err="1"/>
              <a:t>dept</a:t>
            </a:r>
            <a:r>
              <a:rPr lang="it-IT" sz="1400" dirty="0"/>
              <a:t> </a:t>
            </a:r>
            <a:r>
              <a:rPr lang="it-IT" sz="1400" dirty="0" err="1"/>
              <a:t>located</a:t>
            </a:r>
            <a:r>
              <a:rPr lang="it-IT" sz="1400" dirty="0"/>
              <a:t> far from the ED</a:t>
            </a:r>
          </a:p>
        </p:txBody>
      </p:sp>
      <p:sp>
        <p:nvSpPr>
          <p:cNvPr id="1070" name="TextBox 1069">
            <a:extLst>
              <a:ext uri="{FF2B5EF4-FFF2-40B4-BE49-F238E27FC236}">
                <a16:creationId xmlns:a16="http://schemas.microsoft.com/office/drawing/2014/main" id="{CB8832B0-2AF3-E2F3-01CB-4C017D5B6C26}"/>
              </a:ext>
            </a:extLst>
          </p:cNvPr>
          <p:cNvSpPr txBox="1"/>
          <p:nvPr/>
        </p:nvSpPr>
        <p:spPr>
          <a:xfrm>
            <a:off x="1440654" y="6164270"/>
            <a:ext cx="3211551" cy="523220"/>
          </a:xfrm>
          <a:prstGeom prst="rect">
            <a:avLst/>
          </a:prstGeom>
          <a:noFill/>
        </p:spPr>
        <p:txBody>
          <a:bodyPr wrap="square" rtlCol="0">
            <a:spAutoFit/>
          </a:bodyPr>
          <a:lstStyle/>
          <a:p>
            <a:pPr algn="r"/>
            <a:r>
              <a:rPr lang="it-IT" sz="1400" dirty="0" err="1"/>
              <a:t>physician</a:t>
            </a:r>
            <a:r>
              <a:rPr lang="it-IT" sz="1400" dirty="0"/>
              <a:t> </a:t>
            </a:r>
            <a:r>
              <a:rPr lang="it-IT" sz="1400" dirty="0" err="1"/>
              <a:t>walking</a:t>
            </a:r>
            <a:r>
              <a:rPr lang="it-IT" sz="1400" dirty="0"/>
              <a:t> </a:t>
            </a:r>
            <a:r>
              <a:rPr lang="it-IT" sz="1400" dirty="0" err="1"/>
              <a:t>miles</a:t>
            </a:r>
            <a:r>
              <a:rPr lang="it-IT" sz="1400" dirty="0"/>
              <a:t> per </a:t>
            </a:r>
            <a:r>
              <a:rPr lang="it-IT" sz="1400" dirty="0" err="1"/>
              <a:t>day</a:t>
            </a:r>
            <a:r>
              <a:rPr lang="it-IT" sz="1400" dirty="0"/>
              <a:t> due to </a:t>
            </a:r>
            <a:r>
              <a:rPr lang="it-IT" sz="1400" dirty="0" err="1"/>
              <a:t>poor</a:t>
            </a:r>
            <a:r>
              <a:rPr lang="it-IT" sz="1400" dirty="0"/>
              <a:t> hospital layout</a:t>
            </a:r>
          </a:p>
        </p:txBody>
      </p:sp>
      <p:sp>
        <p:nvSpPr>
          <p:cNvPr id="1071" name="TextBox 1070">
            <a:extLst>
              <a:ext uri="{FF2B5EF4-FFF2-40B4-BE49-F238E27FC236}">
                <a16:creationId xmlns:a16="http://schemas.microsoft.com/office/drawing/2014/main" id="{B90EF986-7926-A04B-9877-BEDAA1FB3B36}"/>
              </a:ext>
            </a:extLst>
          </p:cNvPr>
          <p:cNvSpPr txBox="1"/>
          <p:nvPr/>
        </p:nvSpPr>
        <p:spPr>
          <a:xfrm>
            <a:off x="9144000" y="4551061"/>
            <a:ext cx="2923699" cy="523220"/>
          </a:xfrm>
          <a:prstGeom prst="rect">
            <a:avLst/>
          </a:prstGeom>
          <a:noFill/>
        </p:spPr>
        <p:txBody>
          <a:bodyPr wrap="square" rtlCol="0">
            <a:spAutoFit/>
          </a:bodyPr>
          <a:lstStyle/>
          <a:p>
            <a:r>
              <a:rPr lang="it-IT" sz="1400" dirty="0" err="1"/>
              <a:t>expired</a:t>
            </a:r>
            <a:r>
              <a:rPr lang="it-IT" sz="1400" dirty="0"/>
              <a:t> </a:t>
            </a:r>
            <a:r>
              <a:rPr lang="it-IT" sz="1400" dirty="0" err="1"/>
              <a:t>supplies</a:t>
            </a:r>
            <a:r>
              <a:rPr lang="it-IT" sz="1400" dirty="0"/>
              <a:t> </a:t>
            </a:r>
            <a:r>
              <a:rPr lang="it-IT" sz="1400" dirty="0" err="1"/>
              <a:t>that</a:t>
            </a:r>
            <a:r>
              <a:rPr lang="it-IT" sz="1400" dirty="0"/>
              <a:t> must be </a:t>
            </a:r>
            <a:r>
              <a:rPr lang="it-IT" sz="1400" dirty="0" err="1"/>
              <a:t>disposed</a:t>
            </a:r>
            <a:r>
              <a:rPr lang="it-IT" sz="1400" dirty="0"/>
              <a:t> of; </a:t>
            </a:r>
            <a:r>
              <a:rPr lang="it-IT" sz="1400" dirty="0" err="1"/>
              <a:t>lack</a:t>
            </a:r>
            <a:r>
              <a:rPr lang="it-IT" sz="1400" dirty="0"/>
              <a:t> of </a:t>
            </a:r>
            <a:r>
              <a:rPr lang="it-IT" sz="1400" dirty="0" err="1"/>
              <a:t>drugs</a:t>
            </a:r>
            <a:endParaRPr lang="it-IT" sz="1400" dirty="0"/>
          </a:p>
        </p:txBody>
      </p:sp>
      <p:sp>
        <p:nvSpPr>
          <p:cNvPr id="1072" name="TextBox 1071">
            <a:extLst>
              <a:ext uri="{FF2B5EF4-FFF2-40B4-BE49-F238E27FC236}">
                <a16:creationId xmlns:a16="http://schemas.microsoft.com/office/drawing/2014/main" id="{B904F283-2487-1ADE-F66F-0537F62CD096}"/>
              </a:ext>
            </a:extLst>
          </p:cNvPr>
          <p:cNvSpPr txBox="1"/>
          <p:nvPr/>
        </p:nvSpPr>
        <p:spPr>
          <a:xfrm>
            <a:off x="9855955" y="3245811"/>
            <a:ext cx="2266195" cy="523220"/>
          </a:xfrm>
          <a:prstGeom prst="rect">
            <a:avLst/>
          </a:prstGeom>
          <a:noFill/>
        </p:spPr>
        <p:txBody>
          <a:bodyPr wrap="square" rtlCol="0">
            <a:spAutoFit/>
          </a:bodyPr>
          <a:lstStyle/>
          <a:p>
            <a:r>
              <a:rPr lang="it-IT" sz="1400" dirty="0" err="1"/>
              <a:t>employees</a:t>
            </a:r>
            <a:r>
              <a:rPr lang="it-IT" sz="1400" dirty="0"/>
              <a:t> non </a:t>
            </a:r>
            <a:r>
              <a:rPr lang="it-IT" sz="1400" dirty="0" err="1"/>
              <a:t>involved</a:t>
            </a:r>
            <a:r>
              <a:rPr lang="it-IT" sz="1400" dirty="0"/>
              <a:t> in the </a:t>
            </a:r>
            <a:r>
              <a:rPr lang="it-IT" sz="1400" dirty="0" err="1"/>
              <a:t>pathway</a:t>
            </a:r>
            <a:endParaRPr lang="it-IT" sz="1400" dirty="0"/>
          </a:p>
        </p:txBody>
      </p:sp>
      <p:sp>
        <p:nvSpPr>
          <p:cNvPr id="1073" name="TextBox 1072">
            <a:extLst>
              <a:ext uri="{FF2B5EF4-FFF2-40B4-BE49-F238E27FC236}">
                <a16:creationId xmlns:a16="http://schemas.microsoft.com/office/drawing/2014/main" id="{4409CACE-AFD7-5DA0-FF46-B06D147597FE}"/>
              </a:ext>
            </a:extLst>
          </p:cNvPr>
          <p:cNvSpPr txBox="1"/>
          <p:nvPr/>
        </p:nvSpPr>
        <p:spPr>
          <a:xfrm>
            <a:off x="9196437" y="1846328"/>
            <a:ext cx="2398663" cy="523220"/>
          </a:xfrm>
          <a:prstGeom prst="rect">
            <a:avLst/>
          </a:prstGeom>
          <a:noFill/>
        </p:spPr>
        <p:txBody>
          <a:bodyPr wrap="square" rtlCol="0">
            <a:spAutoFit/>
          </a:bodyPr>
          <a:lstStyle/>
          <a:p>
            <a:r>
              <a:rPr lang="it-IT" sz="1400" dirty="0" err="1"/>
              <a:t>too</a:t>
            </a:r>
            <a:r>
              <a:rPr lang="it-IT" sz="1400" dirty="0"/>
              <a:t> </a:t>
            </a:r>
            <a:r>
              <a:rPr lang="it-IT" sz="1400" dirty="0" err="1"/>
              <a:t>many</a:t>
            </a:r>
            <a:r>
              <a:rPr lang="it-IT" sz="1400" dirty="0"/>
              <a:t> </a:t>
            </a:r>
            <a:r>
              <a:rPr lang="it-IT" sz="1400" dirty="0" err="1"/>
              <a:t>forms</a:t>
            </a:r>
            <a:r>
              <a:rPr lang="it-IT" sz="1400" dirty="0"/>
              <a:t> </a:t>
            </a:r>
            <a:r>
              <a:rPr lang="it-IT" sz="1400" dirty="0" err="1"/>
              <a:t>filled</a:t>
            </a:r>
            <a:r>
              <a:rPr lang="it-IT" sz="1400" dirty="0"/>
              <a:t> out; data </a:t>
            </a:r>
            <a:r>
              <a:rPr lang="it-IT" sz="1400" dirty="0" err="1"/>
              <a:t>never</a:t>
            </a:r>
            <a:r>
              <a:rPr lang="it-IT" sz="1400" dirty="0"/>
              <a:t> </a:t>
            </a:r>
            <a:r>
              <a:rPr lang="it-IT" sz="1400" dirty="0" err="1"/>
              <a:t>used</a:t>
            </a:r>
            <a:endParaRPr lang="it-IT" sz="1400" dirty="0"/>
          </a:p>
        </p:txBody>
      </p:sp>
      <p:sp>
        <p:nvSpPr>
          <p:cNvPr id="1074" name="TextBox 1073">
            <a:extLst>
              <a:ext uri="{FF2B5EF4-FFF2-40B4-BE49-F238E27FC236}">
                <a16:creationId xmlns:a16="http://schemas.microsoft.com/office/drawing/2014/main" id="{8811E620-10E1-2A72-32E1-5754EA56C5C1}"/>
              </a:ext>
            </a:extLst>
          </p:cNvPr>
          <p:cNvSpPr txBox="1"/>
          <p:nvPr/>
        </p:nvSpPr>
        <p:spPr>
          <a:xfrm>
            <a:off x="7411344" y="129920"/>
            <a:ext cx="3605906" cy="523220"/>
          </a:xfrm>
          <a:prstGeom prst="rect">
            <a:avLst/>
          </a:prstGeom>
          <a:noFill/>
        </p:spPr>
        <p:txBody>
          <a:bodyPr wrap="square" rtlCol="0">
            <a:spAutoFit/>
          </a:bodyPr>
          <a:lstStyle/>
          <a:p>
            <a:r>
              <a:rPr lang="it-IT" sz="1400" dirty="0" err="1"/>
              <a:t>patients</a:t>
            </a:r>
            <a:r>
              <a:rPr lang="it-IT" sz="1400" dirty="0"/>
              <a:t> waiting </a:t>
            </a:r>
            <a:r>
              <a:rPr lang="it-IT" sz="1400" dirty="0" err="1"/>
              <a:t>too</a:t>
            </a:r>
            <a:r>
              <a:rPr lang="it-IT" sz="1400" dirty="0"/>
              <a:t> long; </a:t>
            </a:r>
            <a:r>
              <a:rPr lang="it-IT" sz="1400" dirty="0" err="1"/>
              <a:t>employees</a:t>
            </a:r>
            <a:r>
              <a:rPr lang="it-IT" sz="1400" dirty="0"/>
              <a:t> waiting </a:t>
            </a:r>
            <a:r>
              <a:rPr lang="it-IT" sz="1400" dirty="0" err="1"/>
              <a:t>because</a:t>
            </a:r>
            <a:r>
              <a:rPr lang="it-IT" sz="1400" dirty="0"/>
              <a:t> a </a:t>
            </a:r>
            <a:r>
              <a:rPr lang="it-IT" sz="1400" dirty="0" err="1"/>
              <a:t>lack</a:t>
            </a:r>
            <a:r>
              <a:rPr lang="it-IT" sz="1400" dirty="0"/>
              <a:t> of </a:t>
            </a:r>
            <a:r>
              <a:rPr lang="it-IT" sz="1400" dirty="0" err="1"/>
              <a:t>efficiency</a:t>
            </a:r>
            <a:endParaRPr lang="it-IT" sz="1400" dirty="0"/>
          </a:p>
        </p:txBody>
      </p:sp>
    </p:spTree>
    <p:extLst>
      <p:ext uri="{BB962C8B-B14F-4D97-AF65-F5344CB8AC3E}">
        <p14:creationId xmlns:p14="http://schemas.microsoft.com/office/powerpoint/2010/main" val="1467022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a:t>
            </a:r>
          </a:p>
        </p:txBody>
      </p:sp>
      <p:sp>
        <p:nvSpPr>
          <p:cNvPr id="4" name="Content Placeholder 3">
            <a:extLst>
              <a:ext uri="{FF2B5EF4-FFF2-40B4-BE49-F238E27FC236}">
                <a16:creationId xmlns:a16="http://schemas.microsoft.com/office/drawing/2014/main" id="{2C972C36-3408-6B23-776C-71B832D6FAB5}"/>
              </a:ext>
            </a:extLst>
          </p:cNvPr>
          <p:cNvSpPr>
            <a:spLocks noGrp="1"/>
          </p:cNvSpPr>
          <p:nvPr>
            <p:ph idx="1"/>
          </p:nvPr>
        </p:nvSpPr>
        <p:spPr>
          <a:xfrm>
            <a:off x="602173" y="1507744"/>
            <a:ext cx="10693364" cy="4780219"/>
          </a:xfrm>
        </p:spPr>
        <p:txBody>
          <a:bodyPr>
            <a:normAutofit lnSpcReduction="10000"/>
          </a:bodyPr>
          <a:lstStyle/>
          <a:p>
            <a:pPr marL="380990" indent="-380990" algn="just">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Low performing, treating hospital</a:t>
            </a:r>
          </a:p>
          <a:p>
            <a:pPr marL="380990" indent="-380990" algn="just">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Has troubles with lack of personnel and high DTN</a:t>
            </a:r>
          </a:p>
          <a:p>
            <a:pPr marL="380990" indent="-380990" algn="just">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Does NOT submit data to RESQ consistently </a:t>
            </a:r>
          </a:p>
          <a:p>
            <a:pPr marL="380990" indent="-380990" algn="just">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One of the neurologists have been working in the past with Angels, and he/she is cooperative with our Consultant</a:t>
            </a:r>
          </a:p>
          <a:p>
            <a:pPr marL="380990" indent="-380990" algn="just">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The Head of Neurology - an old guy, conservatist, not willing to make big changes… He is reluctant in working with Angels and does not trust our Consultant</a:t>
            </a:r>
          </a:p>
          <a:p>
            <a:pPr marL="380990" indent="-380990" algn="just">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3" name="Group 2">
            <a:extLst>
              <a:ext uri="{FF2B5EF4-FFF2-40B4-BE49-F238E27FC236}">
                <a16:creationId xmlns:a16="http://schemas.microsoft.com/office/drawing/2014/main" id="{D01830AE-ED2A-786C-142C-000657D6683C}"/>
              </a:ext>
            </a:extLst>
          </p:cNvPr>
          <p:cNvGrpSpPr/>
          <p:nvPr/>
        </p:nvGrpSpPr>
        <p:grpSpPr>
          <a:xfrm>
            <a:off x="9783660" y="313782"/>
            <a:ext cx="2040477" cy="1982177"/>
            <a:chOff x="4955431" y="1851334"/>
            <a:chExt cx="3534325" cy="3534325"/>
          </a:xfrm>
        </p:grpSpPr>
        <p:grpSp>
          <p:nvGrpSpPr>
            <p:cNvPr id="5" name="Group 4">
              <a:extLst>
                <a:ext uri="{FF2B5EF4-FFF2-40B4-BE49-F238E27FC236}">
                  <a16:creationId xmlns:a16="http://schemas.microsoft.com/office/drawing/2014/main" id="{80979210-383C-2895-1E9B-D8122F5CCECF}"/>
                </a:ext>
              </a:extLst>
            </p:cNvPr>
            <p:cNvGrpSpPr/>
            <p:nvPr/>
          </p:nvGrpSpPr>
          <p:grpSpPr>
            <a:xfrm>
              <a:off x="4955431" y="1851334"/>
              <a:ext cx="3534325" cy="3534325"/>
              <a:chOff x="2601912" y="2416178"/>
              <a:chExt cx="3940176" cy="3940176"/>
            </a:xfrm>
          </p:grpSpPr>
          <p:sp>
            <p:nvSpPr>
              <p:cNvPr id="8" name="Oval 7">
                <a:extLst>
                  <a:ext uri="{FF2B5EF4-FFF2-40B4-BE49-F238E27FC236}">
                    <a16:creationId xmlns:a16="http://schemas.microsoft.com/office/drawing/2014/main" id="{01A02E00-976B-AAFC-2A26-F1592DE49346}"/>
                  </a:ext>
                </a:extLst>
              </p:cNvPr>
              <p:cNvSpPr/>
              <p:nvPr/>
            </p:nvSpPr>
            <p:spPr>
              <a:xfrm>
                <a:off x="2601912" y="2416178"/>
                <a:ext cx="3940176" cy="39401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dirty="0">
                  <a:solidFill>
                    <a:srgbClr val="FFFFFF"/>
                  </a:solidFill>
                  <a:latin typeface="Gotham Book" charset="0"/>
                  <a:ea typeface="Gotham Book" charset="0"/>
                  <a:cs typeface="Gotham Book" charset="0"/>
                </a:endParaRPr>
              </a:p>
            </p:txBody>
          </p:sp>
          <p:sp>
            <p:nvSpPr>
              <p:cNvPr id="9" name="Oval 8">
                <a:extLst>
                  <a:ext uri="{FF2B5EF4-FFF2-40B4-BE49-F238E27FC236}">
                    <a16:creationId xmlns:a16="http://schemas.microsoft.com/office/drawing/2014/main" id="{447D8A0B-71BD-41CF-A524-B9703D26E0C0}"/>
                  </a:ext>
                </a:extLst>
              </p:cNvPr>
              <p:cNvSpPr/>
              <p:nvPr/>
            </p:nvSpPr>
            <p:spPr>
              <a:xfrm>
                <a:off x="2684556" y="2498822"/>
                <a:ext cx="3774888" cy="3774888"/>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dirty="0">
                  <a:solidFill>
                    <a:srgbClr val="FFFFFF"/>
                  </a:solidFill>
                  <a:latin typeface="Gotham Book" charset="0"/>
                  <a:ea typeface="Gotham Book" charset="0"/>
                  <a:cs typeface="Gotham Book" charset="0"/>
                </a:endParaRPr>
              </a:p>
            </p:txBody>
          </p:sp>
        </p:grpSp>
        <p:sp>
          <p:nvSpPr>
            <p:cNvPr id="6" name="Oval 5">
              <a:extLst>
                <a:ext uri="{FF2B5EF4-FFF2-40B4-BE49-F238E27FC236}">
                  <a16:creationId xmlns:a16="http://schemas.microsoft.com/office/drawing/2014/main" id="{4AB5C191-8D6B-0E2E-1350-66ADD1DA110B}"/>
                </a:ext>
              </a:extLst>
            </p:cNvPr>
            <p:cNvSpPr/>
            <p:nvPr/>
          </p:nvSpPr>
          <p:spPr>
            <a:xfrm>
              <a:off x="5131307" y="2027210"/>
              <a:ext cx="3182572" cy="31825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dirty="0">
                <a:solidFill>
                  <a:srgbClr val="FFFFFF"/>
                </a:solidFill>
                <a:latin typeface="Gotham Book" charset="0"/>
                <a:ea typeface="Gotham Book" charset="0"/>
                <a:cs typeface="Gotham Book" charset="0"/>
              </a:endParaRPr>
            </a:p>
          </p:txBody>
        </p:sp>
        <p:sp>
          <p:nvSpPr>
            <p:cNvPr id="7" name="Oval 6">
              <a:extLst>
                <a:ext uri="{FF2B5EF4-FFF2-40B4-BE49-F238E27FC236}">
                  <a16:creationId xmlns:a16="http://schemas.microsoft.com/office/drawing/2014/main" id="{54AE13EE-3FB8-BE9C-0DFE-F3626F2AC44B}"/>
                </a:ext>
              </a:extLst>
            </p:cNvPr>
            <p:cNvSpPr/>
            <p:nvPr/>
          </p:nvSpPr>
          <p:spPr>
            <a:xfrm>
              <a:off x="5131307" y="2027210"/>
              <a:ext cx="3182572" cy="3182572"/>
            </a:xfrm>
            <a:prstGeom prst="ellipse">
              <a:avLst/>
            </a:prstGeom>
            <a:blipFill dpi="0" rotWithShape="1">
              <a:blip r:embed="rId2">
                <a:extLst>
                  <a:ext uri="{28A0092B-C50C-407E-A947-70E740481C1C}">
                    <a14:useLocalDpi xmlns:a14="http://schemas.microsoft.com/office/drawing/2010/main" val="0"/>
                  </a:ext>
                </a:extLst>
              </a:blip>
              <a:srcRect/>
              <a:stretch>
                <a:fillRect l="-10045" r="-100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dirty="0">
                <a:solidFill>
                  <a:srgbClr val="FFFFFF"/>
                </a:solidFill>
                <a:latin typeface="Gotham Book" charset="0"/>
                <a:ea typeface="Gotham Book" charset="0"/>
                <a:cs typeface="Gotham Book" charset="0"/>
              </a:endParaRPr>
            </a:p>
          </p:txBody>
        </p:sp>
      </p:grpSp>
    </p:spTree>
    <p:extLst>
      <p:ext uri="{BB962C8B-B14F-4D97-AF65-F5344CB8AC3E}">
        <p14:creationId xmlns:p14="http://schemas.microsoft.com/office/powerpoint/2010/main" val="103657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Rectangle 422">
            <a:extLst>
              <a:ext uri="{FF2B5EF4-FFF2-40B4-BE49-F238E27FC236}">
                <a16:creationId xmlns:a16="http://schemas.microsoft.com/office/drawing/2014/main" id="{501BC939-D975-4F29-8D9E-2C40FC5FA4E3}"/>
              </a:ext>
            </a:extLst>
          </p:cNvPr>
          <p:cNvSpPr/>
          <p:nvPr/>
        </p:nvSpPr>
        <p:spPr>
          <a:xfrm>
            <a:off x="312822" y="192506"/>
            <a:ext cx="661953" cy="979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latin typeface="Gotham Book" charset="0"/>
              <a:ea typeface="Gotham Book" charset="0"/>
              <a:cs typeface="Gotham Book" charset="0"/>
            </a:endParaRPr>
          </a:p>
        </p:txBody>
      </p:sp>
      <p:sp>
        <p:nvSpPr>
          <p:cNvPr id="57" name="TextBox 56"/>
          <p:cNvSpPr txBox="1"/>
          <p:nvPr/>
        </p:nvSpPr>
        <p:spPr>
          <a:xfrm>
            <a:off x="0" y="-30890"/>
            <a:ext cx="12192000" cy="307777"/>
          </a:xfrm>
          <a:prstGeom prst="rect">
            <a:avLst/>
          </a:prstGeom>
          <a:solidFill>
            <a:schemeClr val="accent5">
              <a:lumMod val="50000"/>
            </a:schemeClr>
          </a:solid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it-IT" sz="1400" b="1" dirty="0">
                <a:solidFill>
                  <a:schemeClr val="bg1"/>
                </a:solidFill>
              </a:rPr>
              <a:t>STROKE PATHWAY</a:t>
            </a:r>
          </a:p>
        </p:txBody>
      </p:sp>
      <p:sp>
        <p:nvSpPr>
          <p:cNvPr id="62" name="Flowchart: Off-page Connector 61">
            <a:extLst>
              <a:ext uri="{FF2B5EF4-FFF2-40B4-BE49-F238E27FC236}">
                <a16:creationId xmlns:a16="http://schemas.microsoft.com/office/drawing/2014/main" id="{1ABE24E7-652A-4793-BBED-1FC3E3BB32FD}"/>
              </a:ext>
            </a:extLst>
          </p:cNvPr>
          <p:cNvSpPr/>
          <p:nvPr/>
        </p:nvSpPr>
        <p:spPr>
          <a:xfrm>
            <a:off x="38116" y="350888"/>
            <a:ext cx="4670520" cy="261531"/>
          </a:xfrm>
          <a:prstGeom prst="flowChartOffpage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81" dirty="0">
              <a:solidFill>
                <a:schemeClr val="accent1"/>
              </a:solidFill>
              <a:latin typeface="Gotham Book" charset="0"/>
              <a:ea typeface="Gotham Book" charset="0"/>
              <a:cs typeface="Gotham Book" charset="0"/>
            </a:endParaRPr>
          </a:p>
        </p:txBody>
      </p:sp>
      <p:sp>
        <p:nvSpPr>
          <p:cNvPr id="63" name="Flowchart: Off-page Connector 62">
            <a:extLst>
              <a:ext uri="{FF2B5EF4-FFF2-40B4-BE49-F238E27FC236}">
                <a16:creationId xmlns:a16="http://schemas.microsoft.com/office/drawing/2014/main" id="{0D734DE6-51B2-4B34-9783-F46FEEDD5262}"/>
              </a:ext>
            </a:extLst>
          </p:cNvPr>
          <p:cNvSpPr/>
          <p:nvPr/>
        </p:nvSpPr>
        <p:spPr>
          <a:xfrm>
            <a:off x="4708637" y="348979"/>
            <a:ext cx="4046481" cy="250091"/>
          </a:xfrm>
          <a:prstGeom prst="flowChartOffpageConnector">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81" dirty="0">
              <a:latin typeface="Gotham Book" charset="0"/>
              <a:ea typeface="Gotham Book" charset="0"/>
              <a:cs typeface="Gotham Book" charset="0"/>
            </a:endParaRPr>
          </a:p>
        </p:txBody>
      </p:sp>
      <p:sp>
        <p:nvSpPr>
          <p:cNvPr id="64" name="Flowchart: Off-page Connector 63">
            <a:extLst>
              <a:ext uri="{FF2B5EF4-FFF2-40B4-BE49-F238E27FC236}">
                <a16:creationId xmlns:a16="http://schemas.microsoft.com/office/drawing/2014/main" id="{F1D574F5-0EDB-4DF4-A17A-9E4AEA5BBD72}"/>
              </a:ext>
            </a:extLst>
          </p:cNvPr>
          <p:cNvSpPr/>
          <p:nvPr/>
        </p:nvSpPr>
        <p:spPr>
          <a:xfrm>
            <a:off x="8747695" y="349545"/>
            <a:ext cx="3430751" cy="261271"/>
          </a:xfrm>
          <a:prstGeom prst="flowChartOffpage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81" dirty="0">
              <a:latin typeface="Gotham Book" charset="0"/>
              <a:ea typeface="Gotham Book" charset="0"/>
              <a:cs typeface="Gotham Book" charset="0"/>
            </a:endParaRPr>
          </a:p>
        </p:txBody>
      </p:sp>
      <p:sp>
        <p:nvSpPr>
          <p:cNvPr id="65" name="Rectangle 64">
            <a:extLst>
              <a:ext uri="{FF2B5EF4-FFF2-40B4-BE49-F238E27FC236}">
                <a16:creationId xmlns:a16="http://schemas.microsoft.com/office/drawing/2014/main" id="{F561249C-855F-4417-9200-5909652F6094}"/>
              </a:ext>
            </a:extLst>
          </p:cNvPr>
          <p:cNvSpPr/>
          <p:nvPr/>
        </p:nvSpPr>
        <p:spPr>
          <a:xfrm>
            <a:off x="8898991" y="354281"/>
            <a:ext cx="3211240" cy="22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16" b="1" dirty="0">
                <a:solidFill>
                  <a:schemeClr val="accent1"/>
                </a:solidFill>
                <a:ea typeface="Gotham Book" charset="0"/>
                <a:cs typeface="Gotham Book" charset="0"/>
              </a:rPr>
              <a:t>ED</a:t>
            </a:r>
          </a:p>
        </p:txBody>
      </p:sp>
      <p:sp>
        <p:nvSpPr>
          <p:cNvPr id="68" name="Rectangle 67">
            <a:extLst>
              <a:ext uri="{FF2B5EF4-FFF2-40B4-BE49-F238E27FC236}">
                <a16:creationId xmlns:a16="http://schemas.microsoft.com/office/drawing/2014/main" id="{28E46974-5083-4516-BCDD-361FC49E4818}"/>
              </a:ext>
            </a:extLst>
          </p:cNvPr>
          <p:cNvSpPr/>
          <p:nvPr/>
        </p:nvSpPr>
        <p:spPr>
          <a:xfrm>
            <a:off x="-295651" y="356735"/>
            <a:ext cx="5212068" cy="248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16" b="1" dirty="0">
                <a:solidFill>
                  <a:schemeClr val="accent1"/>
                </a:solidFill>
                <a:ea typeface="Gotham Book" charset="0"/>
                <a:cs typeface="Gotham Book" charset="0"/>
              </a:rPr>
              <a:t>ED</a:t>
            </a:r>
          </a:p>
        </p:txBody>
      </p:sp>
      <p:sp>
        <p:nvSpPr>
          <p:cNvPr id="69" name="Rectangle 68">
            <a:extLst>
              <a:ext uri="{FF2B5EF4-FFF2-40B4-BE49-F238E27FC236}">
                <a16:creationId xmlns:a16="http://schemas.microsoft.com/office/drawing/2014/main" id="{3A56ED52-2572-4230-8597-4478007D0AF1}"/>
              </a:ext>
            </a:extLst>
          </p:cNvPr>
          <p:cNvSpPr/>
          <p:nvPr/>
        </p:nvSpPr>
        <p:spPr>
          <a:xfrm>
            <a:off x="5809337" y="380065"/>
            <a:ext cx="1997475" cy="16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16" b="1" dirty="0">
                <a:solidFill>
                  <a:srgbClr val="7030A0"/>
                </a:solidFill>
                <a:ea typeface="Gotham Book" charset="0"/>
                <a:cs typeface="Gotham Book" charset="0"/>
              </a:rPr>
              <a:t>RADIOLOGY</a:t>
            </a:r>
          </a:p>
        </p:txBody>
      </p:sp>
      <p:sp>
        <p:nvSpPr>
          <p:cNvPr id="77" name="Rounded Rectangle 20">
            <a:extLst>
              <a:ext uri="{FF2B5EF4-FFF2-40B4-BE49-F238E27FC236}">
                <a16:creationId xmlns:a16="http://schemas.microsoft.com/office/drawing/2014/main" id="{7E28E7EF-82ED-4938-829F-4EFDF863342C}"/>
              </a:ext>
            </a:extLst>
          </p:cNvPr>
          <p:cNvSpPr/>
          <p:nvPr/>
        </p:nvSpPr>
        <p:spPr>
          <a:xfrm>
            <a:off x="168533" y="3333807"/>
            <a:ext cx="1758403" cy="1587383"/>
          </a:xfrm>
          <a:prstGeom prst="roundRect">
            <a:avLst/>
          </a:prstGeom>
          <a:solidFill>
            <a:schemeClr val="accent1"/>
          </a:solidFill>
          <a:ln>
            <a:noFill/>
          </a:ln>
          <a:effectLst>
            <a:outerShdw blurRad="63500" sx="102000" sy="102000" algn="c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t"/>
          <a:lstStyle/>
          <a:p>
            <a:pPr defTabSz="1327193">
              <a:spcBef>
                <a:spcPct val="0"/>
              </a:spcBef>
            </a:pPr>
            <a:r>
              <a:rPr lang="it-IT" sz="1067" b="1" dirty="0"/>
              <a:t>ER PHYSICIAN:</a:t>
            </a:r>
          </a:p>
          <a:p>
            <a:pPr marL="304823" indent="-304823" defTabSz="1327193">
              <a:spcBef>
                <a:spcPct val="0"/>
              </a:spcBef>
              <a:buFont typeface="Arial" panose="020B0604020202020204" pitchFamily="34" charset="0"/>
              <a:buChar char="•"/>
            </a:pPr>
            <a:r>
              <a:rPr lang="it-IT" sz="1067" b="1" dirty="0" err="1"/>
              <a:t>Neurologist</a:t>
            </a:r>
            <a:r>
              <a:rPr lang="it-IT" sz="1067" b="1" dirty="0"/>
              <a:t> </a:t>
            </a:r>
            <a:r>
              <a:rPr lang="it-IT" sz="1067" b="1" dirty="0" err="1"/>
              <a:t>alert</a:t>
            </a:r>
            <a:endParaRPr lang="it-IT" sz="1067" b="1" dirty="0"/>
          </a:p>
          <a:p>
            <a:pPr marL="304823" indent="-304823" defTabSz="1327193">
              <a:spcBef>
                <a:spcPct val="0"/>
              </a:spcBef>
              <a:buFont typeface="Arial" panose="020B0604020202020204" pitchFamily="34" charset="0"/>
              <a:buChar char="•"/>
            </a:pPr>
            <a:r>
              <a:rPr lang="it-IT" sz="1067" b="1" dirty="0" err="1"/>
              <a:t>Analyses</a:t>
            </a:r>
            <a:r>
              <a:rPr lang="it-IT" sz="1067" b="1" dirty="0"/>
              <a:t> lab </a:t>
            </a:r>
            <a:r>
              <a:rPr lang="it-IT" sz="1067" b="1" dirty="0" err="1"/>
              <a:t>alert</a:t>
            </a:r>
            <a:endParaRPr lang="it-IT" sz="1067" b="1" dirty="0"/>
          </a:p>
          <a:p>
            <a:pPr marL="304827" indent="-304827" defTabSz="1327193">
              <a:spcBef>
                <a:spcPct val="0"/>
              </a:spcBef>
              <a:buFont typeface="Arial" panose="020B0604020202020204" pitchFamily="34" charset="0"/>
              <a:buChar char="•"/>
            </a:pPr>
            <a:r>
              <a:rPr lang="it-IT" sz="1067" b="1" dirty="0" err="1"/>
              <a:t>Medical</a:t>
            </a:r>
            <a:r>
              <a:rPr lang="it-IT" sz="1067" b="1" dirty="0"/>
              <a:t> </a:t>
            </a:r>
            <a:r>
              <a:rPr lang="it-IT" sz="1067" b="1" dirty="0" err="1"/>
              <a:t>history</a:t>
            </a:r>
            <a:endParaRPr lang="it-IT" sz="1067" b="1" dirty="0"/>
          </a:p>
          <a:p>
            <a:pPr marL="304827" indent="-304827" defTabSz="1327193">
              <a:spcBef>
                <a:spcPct val="0"/>
              </a:spcBef>
              <a:buFont typeface="Arial" panose="020B0604020202020204" pitchFamily="34" charset="0"/>
              <a:buChar char="•"/>
            </a:pPr>
            <a:r>
              <a:rPr lang="it-IT" sz="1067" b="1" dirty="0" err="1"/>
              <a:t>Radiological</a:t>
            </a:r>
            <a:r>
              <a:rPr lang="it-IT" sz="1067" b="1" dirty="0"/>
              <a:t> </a:t>
            </a:r>
            <a:r>
              <a:rPr lang="it-IT" sz="1067" b="1" dirty="0" err="1"/>
              <a:t>exams</a:t>
            </a:r>
            <a:r>
              <a:rPr lang="it-IT" sz="1067" b="1" dirty="0"/>
              <a:t> </a:t>
            </a:r>
            <a:r>
              <a:rPr lang="it-IT" sz="1067" b="1" dirty="0" err="1"/>
              <a:t>request</a:t>
            </a:r>
            <a:endParaRPr lang="it-IT" sz="1067" b="1" dirty="0"/>
          </a:p>
          <a:p>
            <a:pPr marL="304827" indent="-304827" defTabSz="1327193">
              <a:spcBef>
                <a:spcPct val="0"/>
              </a:spcBef>
              <a:buFont typeface="Arial" panose="020B0604020202020204" pitchFamily="34" charset="0"/>
              <a:buChar char="•"/>
            </a:pPr>
            <a:r>
              <a:rPr lang="it-IT" sz="1067" b="1" dirty="0" err="1"/>
              <a:t>Sending</a:t>
            </a:r>
            <a:r>
              <a:rPr lang="it-IT" sz="1067" b="1" dirty="0"/>
              <a:t> </a:t>
            </a:r>
            <a:r>
              <a:rPr lang="it-IT" sz="1067" b="1" dirty="0" err="1"/>
              <a:t>patient</a:t>
            </a:r>
            <a:r>
              <a:rPr lang="it-IT" sz="1067" b="1" dirty="0"/>
              <a:t> to </a:t>
            </a:r>
            <a:r>
              <a:rPr lang="it-IT" sz="1067" b="1" dirty="0" err="1"/>
              <a:t>neuroradiology</a:t>
            </a:r>
            <a:endParaRPr lang="it-IT" sz="1067" b="1" dirty="0"/>
          </a:p>
        </p:txBody>
      </p:sp>
      <p:sp>
        <p:nvSpPr>
          <p:cNvPr id="78" name="Rounded Rectangle 5">
            <a:extLst>
              <a:ext uri="{FF2B5EF4-FFF2-40B4-BE49-F238E27FC236}">
                <a16:creationId xmlns:a16="http://schemas.microsoft.com/office/drawing/2014/main" id="{9F362143-3020-483C-9532-4D51486BE42D}"/>
              </a:ext>
            </a:extLst>
          </p:cNvPr>
          <p:cNvSpPr/>
          <p:nvPr/>
        </p:nvSpPr>
        <p:spPr>
          <a:xfrm>
            <a:off x="181245" y="1708694"/>
            <a:ext cx="1745692" cy="1154633"/>
          </a:xfrm>
          <a:prstGeom prst="roundRect">
            <a:avLst/>
          </a:prstGeom>
          <a:solidFill>
            <a:schemeClr val="accent1"/>
          </a:solidFill>
          <a:ln>
            <a:noFill/>
          </a:ln>
          <a:effectLst>
            <a:outerShdw blurRad="63500" sx="102000" sy="102000" algn="c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r>
              <a:rPr lang="it-IT" sz="1067" b="1" dirty="0">
                <a:ea typeface="Gotham Book" charset="0"/>
                <a:cs typeface="Gotham Book" charset="0"/>
              </a:rPr>
              <a:t>ER NURSE:</a:t>
            </a:r>
          </a:p>
          <a:p>
            <a:pPr marL="304823" indent="-304823">
              <a:buFont typeface="Arial" panose="020B0604020202020204" pitchFamily="34" charset="0"/>
              <a:buChar char="•"/>
            </a:pPr>
            <a:r>
              <a:rPr lang="it-IT" sz="1067" b="1" dirty="0">
                <a:ea typeface="Gotham Book" charset="0"/>
                <a:cs typeface="Gotham Book" charset="0"/>
              </a:rPr>
              <a:t>VITALS</a:t>
            </a:r>
          </a:p>
          <a:p>
            <a:pPr marL="304823" indent="-304823">
              <a:buFont typeface="Arial" panose="020B0604020202020204" pitchFamily="34" charset="0"/>
              <a:buChar char="•"/>
            </a:pPr>
            <a:r>
              <a:rPr lang="it-IT" sz="1067" b="1" dirty="0">
                <a:ea typeface="Gotham Book" charset="0"/>
                <a:cs typeface="Gotham Book" charset="0"/>
              </a:rPr>
              <a:t>Blood </a:t>
            </a:r>
            <a:r>
              <a:rPr lang="it-IT" sz="1067" b="1" dirty="0" err="1">
                <a:ea typeface="Gotham Book" charset="0"/>
                <a:cs typeface="Gotham Book" charset="0"/>
              </a:rPr>
              <a:t>samples</a:t>
            </a:r>
            <a:endParaRPr lang="it-IT" sz="1067" b="1" dirty="0">
              <a:ea typeface="Gotham Book" charset="0"/>
              <a:cs typeface="Gotham Book" charset="0"/>
            </a:endParaRPr>
          </a:p>
          <a:p>
            <a:pPr marL="304823" indent="-304823">
              <a:buFont typeface="Arial" panose="020B0604020202020204" pitchFamily="34" charset="0"/>
              <a:buChar char="•"/>
            </a:pPr>
            <a:r>
              <a:rPr lang="it-IT" sz="1067" b="1" dirty="0">
                <a:ea typeface="Gotham Book" charset="0"/>
                <a:cs typeface="Gotham Book" charset="0"/>
              </a:rPr>
              <a:t>Blood pressure managment</a:t>
            </a:r>
          </a:p>
          <a:p>
            <a:pPr marL="304823" indent="-304823">
              <a:buFont typeface="Arial" panose="020B0604020202020204" pitchFamily="34" charset="0"/>
              <a:buChar char="•"/>
            </a:pPr>
            <a:r>
              <a:rPr lang="it-IT" sz="1067" b="1" dirty="0">
                <a:ea typeface="Gotham Book" charset="0"/>
                <a:cs typeface="Gotham Book" charset="0"/>
              </a:rPr>
              <a:t>Urinary catheter</a:t>
            </a:r>
          </a:p>
        </p:txBody>
      </p:sp>
      <p:sp>
        <p:nvSpPr>
          <p:cNvPr id="134" name="Rounded Rectangle 133"/>
          <p:cNvSpPr/>
          <p:nvPr/>
        </p:nvSpPr>
        <p:spPr>
          <a:xfrm>
            <a:off x="2716892" y="2505475"/>
            <a:ext cx="1900400" cy="1065187"/>
          </a:xfrm>
          <a:prstGeom prst="roundRect">
            <a:avLst/>
          </a:prstGeom>
          <a:solidFill>
            <a:schemeClr val="accent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067" b="1" dirty="0">
                <a:ea typeface="Gotham Book" charset="0"/>
                <a:cs typeface="Gotham Book" charset="0"/>
              </a:rPr>
              <a:t>NEUROLOGIST: </a:t>
            </a:r>
          </a:p>
          <a:p>
            <a:pPr marL="171446" indent="-171446">
              <a:buFont typeface="Wingdings" panose="05000000000000000000" pitchFamily="2" charset="2"/>
              <a:buChar char="ü"/>
            </a:pPr>
            <a:r>
              <a:rPr lang="it-IT" sz="1067" b="1" dirty="0">
                <a:ea typeface="Gotham Book" charset="0"/>
                <a:cs typeface="Gotham Book" charset="0"/>
              </a:rPr>
              <a:t>NIHSS</a:t>
            </a:r>
          </a:p>
          <a:p>
            <a:pPr marL="171446" indent="-171446">
              <a:buFont typeface="Wingdings" panose="05000000000000000000" pitchFamily="2" charset="2"/>
              <a:buChar char="ü"/>
            </a:pPr>
            <a:r>
              <a:rPr lang="it-IT" sz="1067" b="1" dirty="0" err="1">
                <a:ea typeface="Gotham Book" charset="0"/>
                <a:cs typeface="Gotham Book" charset="0"/>
              </a:rPr>
              <a:t>Medical</a:t>
            </a:r>
            <a:r>
              <a:rPr lang="it-IT" sz="1067" b="1" dirty="0">
                <a:ea typeface="Gotham Book" charset="0"/>
                <a:cs typeface="Gotham Book" charset="0"/>
              </a:rPr>
              <a:t> </a:t>
            </a:r>
            <a:r>
              <a:rPr lang="it-IT" sz="1067" b="1" dirty="0" err="1">
                <a:ea typeface="Gotham Book" charset="0"/>
                <a:cs typeface="Gotham Book" charset="0"/>
              </a:rPr>
              <a:t>history</a:t>
            </a:r>
            <a:endParaRPr lang="it-IT" sz="1067" b="1" dirty="0">
              <a:ea typeface="Gotham Book" charset="0"/>
              <a:cs typeface="Gotham Book" charset="0"/>
            </a:endParaRPr>
          </a:p>
          <a:p>
            <a:pPr marL="171446" indent="-171446">
              <a:buFont typeface="Wingdings" panose="05000000000000000000" pitchFamily="2" charset="2"/>
              <a:buChar char="ü"/>
            </a:pPr>
            <a:r>
              <a:rPr lang="it-IT" sz="1067" b="1" dirty="0">
                <a:ea typeface="Gotham Book" charset="0"/>
                <a:cs typeface="Gotham Book" charset="0"/>
              </a:rPr>
              <a:t>Stroke Unit Nurse </a:t>
            </a:r>
            <a:r>
              <a:rPr lang="it-IT" sz="1067" b="1" dirty="0" err="1">
                <a:ea typeface="Gotham Book" charset="0"/>
                <a:cs typeface="Gotham Book" charset="0"/>
              </a:rPr>
              <a:t>alert</a:t>
            </a:r>
            <a:endParaRPr lang="it-IT" sz="1067" b="1" dirty="0">
              <a:ea typeface="Gotham Book" charset="0"/>
              <a:cs typeface="Gotham Book" charset="0"/>
            </a:endParaRPr>
          </a:p>
        </p:txBody>
      </p:sp>
      <p:sp>
        <p:nvSpPr>
          <p:cNvPr id="95" name="Rounded Rectangle 11">
            <a:extLst>
              <a:ext uri="{FF2B5EF4-FFF2-40B4-BE49-F238E27FC236}">
                <a16:creationId xmlns:a16="http://schemas.microsoft.com/office/drawing/2014/main" id="{98166D4D-FC9B-4FD9-9F20-D156B43632BC}"/>
              </a:ext>
            </a:extLst>
          </p:cNvPr>
          <p:cNvSpPr/>
          <p:nvPr/>
        </p:nvSpPr>
        <p:spPr>
          <a:xfrm>
            <a:off x="4916416" y="3389234"/>
            <a:ext cx="1743523" cy="790647"/>
          </a:xfrm>
          <a:prstGeom prst="roundRect">
            <a:avLst/>
          </a:prstGeom>
          <a:solidFill>
            <a:srgbClr val="7030A0"/>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067" b="1" dirty="0">
                <a:solidFill>
                  <a:schemeClr val="bg1"/>
                </a:solidFill>
                <a:ea typeface="Gotham Book" charset="0"/>
                <a:cs typeface="Gotham Book" charset="0"/>
              </a:rPr>
              <a:t>NEURORADIOLOGIST:</a:t>
            </a:r>
          </a:p>
          <a:p>
            <a:pPr marL="171446" indent="-171446">
              <a:buFont typeface="Arial" panose="020B0604020202020204" pitchFamily="34" charset="0"/>
              <a:buChar char="•"/>
            </a:pPr>
            <a:r>
              <a:rPr lang="it-IT" sz="1067" b="1" dirty="0">
                <a:solidFill>
                  <a:schemeClr val="bg1"/>
                </a:solidFill>
                <a:ea typeface="Gotham Book" charset="0"/>
                <a:cs typeface="Gotham Book" charset="0"/>
              </a:rPr>
              <a:t>Head-CT</a:t>
            </a:r>
          </a:p>
          <a:p>
            <a:pPr marL="171446" indent="-171446">
              <a:buFont typeface="Arial" panose="020B0604020202020204" pitchFamily="34" charset="0"/>
              <a:buChar char="•"/>
            </a:pPr>
            <a:r>
              <a:rPr lang="it-IT" sz="1067" b="1" dirty="0">
                <a:solidFill>
                  <a:schemeClr val="bg1"/>
                </a:solidFill>
                <a:ea typeface="Gotham Book" charset="0"/>
                <a:cs typeface="Gotham Book" charset="0"/>
              </a:rPr>
              <a:t>CT-</a:t>
            </a:r>
            <a:r>
              <a:rPr lang="it-IT" sz="1067" b="1" dirty="0" err="1">
                <a:solidFill>
                  <a:schemeClr val="bg1"/>
                </a:solidFill>
                <a:ea typeface="Gotham Book" charset="0"/>
                <a:cs typeface="Gotham Book" charset="0"/>
              </a:rPr>
              <a:t>angio</a:t>
            </a:r>
            <a:endParaRPr lang="it-IT" sz="1067" b="1" dirty="0">
              <a:solidFill>
                <a:schemeClr val="bg1"/>
              </a:solidFill>
              <a:ea typeface="Gotham Book" charset="0"/>
              <a:cs typeface="Gotham Book" charset="0"/>
            </a:endParaRPr>
          </a:p>
        </p:txBody>
      </p:sp>
      <p:sp>
        <p:nvSpPr>
          <p:cNvPr id="102" name="Rounded Rectangle 61">
            <a:extLst>
              <a:ext uri="{FF2B5EF4-FFF2-40B4-BE49-F238E27FC236}">
                <a16:creationId xmlns:a16="http://schemas.microsoft.com/office/drawing/2014/main" id="{3AF76A9C-123E-4B9D-BC44-0DC907BC4FDF}"/>
              </a:ext>
            </a:extLst>
          </p:cNvPr>
          <p:cNvSpPr/>
          <p:nvPr/>
        </p:nvSpPr>
        <p:spPr>
          <a:xfrm>
            <a:off x="6096001" y="2638826"/>
            <a:ext cx="959512" cy="503637"/>
          </a:xfrm>
          <a:prstGeom prst="roundRect">
            <a:avLst/>
          </a:prstGeom>
          <a:solidFill>
            <a:srgbClr val="7030A0"/>
          </a:solidFill>
          <a:ln>
            <a:solidFill>
              <a:srgbClr val="7030A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err="1">
                <a:ea typeface="Gotham Book" charset="0"/>
                <a:cs typeface="Gotham Book" charset="0"/>
              </a:rPr>
              <a:t>Ischemic</a:t>
            </a:r>
            <a:r>
              <a:rPr lang="it-IT" sz="1200" b="1" dirty="0">
                <a:ea typeface="Gotham Book" charset="0"/>
                <a:cs typeface="Gotham Book" charset="0"/>
              </a:rPr>
              <a:t> </a:t>
            </a:r>
            <a:r>
              <a:rPr lang="it-IT" sz="1200" b="1" dirty="0" err="1">
                <a:ea typeface="Gotham Book" charset="0"/>
                <a:cs typeface="Gotham Book" charset="0"/>
              </a:rPr>
              <a:t>stroke</a:t>
            </a:r>
            <a:endParaRPr lang="it-IT" sz="1200" b="1" dirty="0">
              <a:ea typeface="Gotham Book" charset="0"/>
              <a:cs typeface="Gotham Book" charset="0"/>
            </a:endParaRPr>
          </a:p>
        </p:txBody>
      </p:sp>
      <p:sp>
        <p:nvSpPr>
          <p:cNvPr id="133" name="Rounded Rectangle 61">
            <a:extLst>
              <a:ext uri="{FF2B5EF4-FFF2-40B4-BE49-F238E27FC236}">
                <a16:creationId xmlns:a16="http://schemas.microsoft.com/office/drawing/2014/main" id="{EFCF2F8D-B1BC-49E0-9089-C374428D6EE6}"/>
              </a:ext>
            </a:extLst>
          </p:cNvPr>
          <p:cNvSpPr/>
          <p:nvPr/>
        </p:nvSpPr>
        <p:spPr>
          <a:xfrm>
            <a:off x="7237843" y="2769325"/>
            <a:ext cx="1509852" cy="1015232"/>
          </a:xfrm>
          <a:prstGeom prst="roundRect">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067" b="1" dirty="0">
                <a:ea typeface="Gotham Book" charset="0"/>
                <a:cs typeface="Gotham Book" charset="0"/>
              </a:rPr>
              <a:t>NEUROLOGIST:</a:t>
            </a:r>
          </a:p>
          <a:p>
            <a:pPr marL="171446" indent="-171446">
              <a:buFont typeface="Arial" panose="020B0604020202020204" pitchFamily="34" charset="0"/>
              <a:buChar char="•"/>
            </a:pPr>
            <a:r>
              <a:rPr lang="it-IT" sz="1200" b="1" dirty="0" err="1">
                <a:ea typeface="Gotham Book" charset="0"/>
                <a:cs typeface="Gotham Book" charset="0"/>
              </a:rPr>
              <a:t>Clinical</a:t>
            </a:r>
            <a:r>
              <a:rPr lang="it-IT" sz="1200" b="1" dirty="0">
                <a:ea typeface="Gotham Book" charset="0"/>
                <a:cs typeface="Gotham Book" charset="0"/>
              </a:rPr>
              <a:t> </a:t>
            </a:r>
            <a:r>
              <a:rPr lang="it-IT" sz="1200" b="1" dirty="0" err="1">
                <a:ea typeface="Gotham Book" charset="0"/>
                <a:cs typeface="Gotham Book" charset="0"/>
              </a:rPr>
              <a:t>decision</a:t>
            </a:r>
            <a:r>
              <a:rPr lang="it-IT" sz="1200" b="1" dirty="0">
                <a:ea typeface="Gotham Book" charset="0"/>
                <a:cs typeface="Gotham Book" charset="0"/>
              </a:rPr>
              <a:t> </a:t>
            </a:r>
            <a:r>
              <a:rPr lang="it-IT" sz="1200" b="1" dirty="0" err="1">
                <a:ea typeface="Gotham Book" charset="0"/>
                <a:cs typeface="Gotham Book" charset="0"/>
              </a:rPr>
              <a:t>after</a:t>
            </a:r>
            <a:r>
              <a:rPr lang="it-IT" sz="1200" b="1" dirty="0">
                <a:ea typeface="Gotham Book" charset="0"/>
                <a:cs typeface="Gotham Book" charset="0"/>
              </a:rPr>
              <a:t> the </a:t>
            </a:r>
            <a:r>
              <a:rPr lang="it-IT" sz="1200" b="1" dirty="0" err="1">
                <a:ea typeface="Gotham Book" charset="0"/>
                <a:cs typeface="Gotham Book" charset="0"/>
              </a:rPr>
              <a:t>blood</a:t>
            </a:r>
            <a:r>
              <a:rPr lang="it-IT" sz="1200" b="1" dirty="0">
                <a:ea typeface="Gotham Book" charset="0"/>
                <a:cs typeface="Gotham Book" charset="0"/>
              </a:rPr>
              <a:t> </a:t>
            </a:r>
            <a:r>
              <a:rPr lang="it-IT" sz="1200" b="1" dirty="0" err="1">
                <a:ea typeface="Gotham Book" charset="0"/>
                <a:cs typeface="Gotham Book" charset="0"/>
              </a:rPr>
              <a:t>tests</a:t>
            </a:r>
            <a:r>
              <a:rPr lang="it-IT" sz="1200" b="1" dirty="0">
                <a:ea typeface="Gotham Book" charset="0"/>
                <a:cs typeface="Gotham Book" charset="0"/>
              </a:rPr>
              <a:t>’ </a:t>
            </a:r>
            <a:r>
              <a:rPr lang="it-IT" sz="1200" b="1" dirty="0" err="1">
                <a:ea typeface="Gotham Book" charset="0"/>
                <a:cs typeface="Gotham Book" charset="0"/>
              </a:rPr>
              <a:t>results</a:t>
            </a:r>
            <a:endParaRPr lang="it-IT" sz="1200" b="1" dirty="0">
              <a:ea typeface="Gotham Book" charset="0"/>
              <a:cs typeface="Gotham Book" charset="0"/>
            </a:endParaRPr>
          </a:p>
        </p:txBody>
      </p:sp>
      <p:sp>
        <p:nvSpPr>
          <p:cNvPr id="137" name="Rounded Rectangle 61">
            <a:extLst>
              <a:ext uri="{FF2B5EF4-FFF2-40B4-BE49-F238E27FC236}">
                <a16:creationId xmlns:a16="http://schemas.microsoft.com/office/drawing/2014/main" id="{77445F75-B968-41CF-B3A9-D76F4E812AF3}"/>
              </a:ext>
            </a:extLst>
          </p:cNvPr>
          <p:cNvSpPr/>
          <p:nvPr/>
        </p:nvSpPr>
        <p:spPr>
          <a:xfrm>
            <a:off x="9202724" y="2750350"/>
            <a:ext cx="1075809" cy="524511"/>
          </a:xfrm>
          <a:prstGeom prst="roundRect">
            <a:avLst/>
          </a:prstGeom>
          <a:solidFill>
            <a:schemeClr val="accent6">
              <a:lumMod val="50000"/>
            </a:schemeClr>
          </a:solidFill>
          <a:ln>
            <a:solidFill>
              <a:srgbClr val="7030A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067" b="1" dirty="0" err="1">
                <a:ea typeface="Gotham Book" charset="0"/>
                <a:cs typeface="Gotham Book" charset="0"/>
              </a:rPr>
              <a:t>Thrombolysis</a:t>
            </a:r>
            <a:r>
              <a:rPr lang="it-IT" sz="800" b="1" dirty="0">
                <a:ea typeface="Gotham Book" charset="0"/>
                <a:cs typeface="Gotham Book" charset="0"/>
              </a:rPr>
              <a:t>  </a:t>
            </a:r>
          </a:p>
        </p:txBody>
      </p:sp>
      <p:sp>
        <p:nvSpPr>
          <p:cNvPr id="139" name="Rounded Rectangle 61">
            <a:extLst>
              <a:ext uri="{FF2B5EF4-FFF2-40B4-BE49-F238E27FC236}">
                <a16:creationId xmlns:a16="http://schemas.microsoft.com/office/drawing/2014/main" id="{AB64C226-2D75-46A6-9E5B-861AE91DA196}"/>
              </a:ext>
            </a:extLst>
          </p:cNvPr>
          <p:cNvSpPr/>
          <p:nvPr/>
        </p:nvSpPr>
        <p:spPr>
          <a:xfrm>
            <a:off x="10537454" y="1754437"/>
            <a:ext cx="1524148" cy="2418247"/>
          </a:xfrm>
          <a:prstGeom prst="roundRect">
            <a:avLst/>
          </a:prstGeom>
          <a:solidFill>
            <a:schemeClr val="accent6">
              <a:lumMod val="50000"/>
            </a:schemeClr>
          </a:solidFill>
          <a:ln>
            <a:solidFill>
              <a:srgbClr val="7030A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067" b="1" dirty="0">
                <a:ea typeface="Gotham Book" charset="0"/>
                <a:cs typeface="Gotham Book" charset="0"/>
              </a:rPr>
              <a:t>NURSE:</a:t>
            </a:r>
          </a:p>
          <a:p>
            <a:endParaRPr lang="it-IT" sz="1067" b="1" dirty="0">
              <a:ea typeface="Gotham Book" charset="0"/>
              <a:cs typeface="Gotham Book" charset="0"/>
            </a:endParaRPr>
          </a:p>
          <a:p>
            <a:r>
              <a:rPr lang="it-IT" sz="1067" b="1" dirty="0">
                <a:ea typeface="Gotham Book" charset="0"/>
                <a:cs typeface="Gotham Book" charset="0"/>
              </a:rPr>
              <a:t> THROMBOLYSIS:</a:t>
            </a:r>
          </a:p>
          <a:p>
            <a:pPr marL="171446" indent="-171446">
              <a:buFont typeface="Arial" panose="020B0604020202020204" pitchFamily="34" charset="0"/>
              <a:buChar char="•"/>
            </a:pPr>
            <a:r>
              <a:rPr lang="it-IT" sz="1067" b="1" dirty="0">
                <a:ea typeface="Gotham Book" charset="0"/>
                <a:cs typeface="Gotham Book" charset="0"/>
              </a:rPr>
              <a:t>Blood pressure </a:t>
            </a:r>
            <a:r>
              <a:rPr lang="it-IT" sz="1067" b="1" dirty="0" err="1">
                <a:ea typeface="Gotham Book" charset="0"/>
                <a:cs typeface="Gotham Book" charset="0"/>
              </a:rPr>
              <a:t>evaluation</a:t>
            </a:r>
            <a:endParaRPr lang="it-IT" sz="1067" b="1" dirty="0">
              <a:ea typeface="Gotham Book" charset="0"/>
              <a:cs typeface="Gotham Book" charset="0"/>
            </a:endParaRPr>
          </a:p>
          <a:p>
            <a:pPr marL="171446" indent="-171446">
              <a:buFont typeface="Arial" panose="020B0604020202020204" pitchFamily="34" charset="0"/>
              <a:buChar char="•"/>
            </a:pPr>
            <a:r>
              <a:rPr lang="it-IT" sz="1067" b="1" dirty="0" err="1">
                <a:ea typeface="Gotham Book" charset="0"/>
                <a:cs typeface="Gotham Book" charset="0"/>
              </a:rPr>
              <a:t>Dosage</a:t>
            </a:r>
            <a:r>
              <a:rPr lang="it-IT" sz="1067" b="1" dirty="0">
                <a:ea typeface="Gotham Book" charset="0"/>
                <a:cs typeface="Gotham Book" charset="0"/>
              </a:rPr>
              <a:t> </a:t>
            </a:r>
            <a:r>
              <a:rPr lang="it-IT" sz="1067" b="1" dirty="0" err="1">
                <a:ea typeface="Gotham Book" charset="0"/>
                <a:cs typeface="Gotham Book" charset="0"/>
              </a:rPr>
              <a:t>calculation</a:t>
            </a:r>
            <a:endParaRPr lang="it-IT" sz="1067" b="1" dirty="0">
              <a:ea typeface="Gotham Book" charset="0"/>
              <a:cs typeface="Gotham Book" charset="0"/>
            </a:endParaRPr>
          </a:p>
          <a:p>
            <a:pPr marL="171446" indent="-171446">
              <a:buFont typeface="Arial" panose="020B0604020202020204" pitchFamily="34" charset="0"/>
              <a:buChar char="•"/>
            </a:pPr>
            <a:r>
              <a:rPr lang="it-IT" sz="1067" b="1" dirty="0" err="1">
                <a:ea typeface="Gotham Book" charset="0"/>
                <a:cs typeface="Gotham Book" charset="0"/>
              </a:rPr>
              <a:t>Pump</a:t>
            </a:r>
            <a:r>
              <a:rPr lang="it-IT" sz="1067" b="1" dirty="0">
                <a:ea typeface="Gotham Book" charset="0"/>
                <a:cs typeface="Gotham Book" charset="0"/>
              </a:rPr>
              <a:t> </a:t>
            </a:r>
            <a:r>
              <a:rPr lang="it-IT" sz="1067" b="1" dirty="0" err="1">
                <a:ea typeface="Gotham Book" charset="0"/>
                <a:cs typeface="Gotham Book" charset="0"/>
              </a:rPr>
              <a:t>setting</a:t>
            </a:r>
            <a:endParaRPr lang="it-IT" sz="1067" b="1" dirty="0">
              <a:ea typeface="Gotham Book" charset="0"/>
              <a:cs typeface="Gotham Book" charset="0"/>
            </a:endParaRPr>
          </a:p>
          <a:p>
            <a:pPr marL="171446" indent="-171446">
              <a:buFont typeface="Arial" panose="020B0604020202020204" pitchFamily="34" charset="0"/>
              <a:buChar char="•"/>
            </a:pPr>
            <a:r>
              <a:rPr lang="it-IT" sz="1067" b="1" dirty="0" err="1">
                <a:ea typeface="Gotham Book" charset="0"/>
                <a:cs typeface="Gotham Book" charset="0"/>
              </a:rPr>
              <a:t>Drug</a:t>
            </a:r>
            <a:r>
              <a:rPr lang="it-IT" sz="1067" b="1" dirty="0">
                <a:ea typeface="Gotham Book" charset="0"/>
                <a:cs typeface="Gotham Book" charset="0"/>
              </a:rPr>
              <a:t> </a:t>
            </a:r>
            <a:r>
              <a:rPr lang="it-IT" sz="1067" b="1" dirty="0" err="1">
                <a:ea typeface="Gotham Book" charset="0"/>
                <a:cs typeface="Gotham Book" charset="0"/>
              </a:rPr>
              <a:t>preparation</a:t>
            </a:r>
            <a:endParaRPr lang="it-IT" sz="1067" b="1" dirty="0">
              <a:ea typeface="Gotham Book" charset="0"/>
              <a:cs typeface="Gotham Book" charset="0"/>
            </a:endParaRPr>
          </a:p>
          <a:p>
            <a:pPr marL="171446" indent="-171446">
              <a:buFont typeface="Arial" panose="020B0604020202020204" pitchFamily="34" charset="0"/>
              <a:buChar char="•"/>
            </a:pPr>
            <a:endParaRPr lang="it-IT" sz="800" b="1" dirty="0">
              <a:ea typeface="Gotham Book" charset="0"/>
              <a:cs typeface="Gotham Book" charset="0"/>
            </a:endParaRPr>
          </a:p>
        </p:txBody>
      </p:sp>
      <p:cxnSp>
        <p:nvCxnSpPr>
          <p:cNvPr id="144" name="Elbow Connector 84">
            <a:extLst>
              <a:ext uri="{FF2B5EF4-FFF2-40B4-BE49-F238E27FC236}">
                <a16:creationId xmlns:a16="http://schemas.microsoft.com/office/drawing/2014/main" id="{36F9C613-FD54-436F-932C-ADF3F40556A6}"/>
              </a:ext>
            </a:extLst>
          </p:cNvPr>
          <p:cNvCxnSpPr>
            <a:cxnSpLocks/>
            <a:stCxn id="95" idx="0"/>
            <a:endCxn id="102" idx="1"/>
          </p:cNvCxnSpPr>
          <p:nvPr/>
        </p:nvCxnSpPr>
        <p:spPr>
          <a:xfrm rot="5400000" flipH="1" flipV="1">
            <a:off x="5692795" y="2986027"/>
            <a:ext cx="498589" cy="307824"/>
          </a:xfrm>
          <a:prstGeom prst="bentConnector2">
            <a:avLst/>
          </a:prstGeom>
          <a:ln w="28575">
            <a:solidFill>
              <a:srgbClr val="7030A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3" name="Elbow Connector 84">
            <a:extLst>
              <a:ext uri="{FF2B5EF4-FFF2-40B4-BE49-F238E27FC236}">
                <a16:creationId xmlns:a16="http://schemas.microsoft.com/office/drawing/2014/main" id="{2775E45E-3C7F-4303-AEAF-164D763393FD}"/>
              </a:ext>
            </a:extLst>
          </p:cNvPr>
          <p:cNvCxnSpPr>
            <a:cxnSpLocks/>
            <a:stCxn id="102" idx="3"/>
            <a:endCxn id="133" idx="1"/>
          </p:cNvCxnSpPr>
          <p:nvPr/>
        </p:nvCxnSpPr>
        <p:spPr>
          <a:xfrm>
            <a:off x="7055514" y="2890645"/>
            <a:ext cx="182329" cy="386297"/>
          </a:xfrm>
          <a:prstGeom prst="bentConnector3">
            <a:avLst>
              <a:gd name="adj1" fmla="val 50000"/>
            </a:avLst>
          </a:prstGeom>
          <a:ln w="28575">
            <a:solidFill>
              <a:srgbClr val="7030A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8" name="Elbow Connector 84">
            <a:extLst>
              <a:ext uri="{FF2B5EF4-FFF2-40B4-BE49-F238E27FC236}">
                <a16:creationId xmlns:a16="http://schemas.microsoft.com/office/drawing/2014/main" id="{CB98638D-0B15-4B58-A50F-70AEB33AC928}"/>
              </a:ext>
            </a:extLst>
          </p:cNvPr>
          <p:cNvCxnSpPr>
            <a:cxnSpLocks/>
            <a:stCxn id="77" idx="3"/>
            <a:endCxn id="95" idx="1"/>
          </p:cNvCxnSpPr>
          <p:nvPr/>
        </p:nvCxnSpPr>
        <p:spPr>
          <a:xfrm flipV="1">
            <a:off x="1926936" y="3784558"/>
            <a:ext cx="2989480" cy="342941"/>
          </a:xfrm>
          <a:prstGeom prst="bentConnector3">
            <a:avLst>
              <a:gd name="adj1" fmla="val 50000"/>
            </a:avLst>
          </a:prstGeom>
          <a:ln w="28575">
            <a:solidFill>
              <a:schemeClr val="accent1"/>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9" name="Elbow Connector 84">
            <a:extLst>
              <a:ext uri="{FF2B5EF4-FFF2-40B4-BE49-F238E27FC236}">
                <a16:creationId xmlns:a16="http://schemas.microsoft.com/office/drawing/2014/main" id="{0DA63970-193C-4933-BF43-5CE381D45B4F}"/>
              </a:ext>
            </a:extLst>
          </p:cNvPr>
          <p:cNvCxnSpPr>
            <a:cxnSpLocks/>
            <a:stCxn id="133" idx="3"/>
            <a:endCxn id="137" idx="1"/>
          </p:cNvCxnSpPr>
          <p:nvPr/>
        </p:nvCxnSpPr>
        <p:spPr>
          <a:xfrm flipV="1">
            <a:off x="8747695" y="3012605"/>
            <a:ext cx="455028" cy="264336"/>
          </a:xfrm>
          <a:prstGeom prst="bentConnector3">
            <a:avLst>
              <a:gd name="adj1" fmla="val 50000"/>
            </a:avLst>
          </a:prstGeom>
          <a:ln w="28575">
            <a:solidFill>
              <a:srgbClr val="7030A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D1C3515A-66B7-46D3-8851-1B1DFA6FB6B3}"/>
              </a:ext>
            </a:extLst>
          </p:cNvPr>
          <p:cNvCxnSpPr>
            <a:cxnSpLocks/>
          </p:cNvCxnSpPr>
          <p:nvPr/>
        </p:nvCxnSpPr>
        <p:spPr>
          <a:xfrm>
            <a:off x="10279543" y="2980493"/>
            <a:ext cx="198645"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1">
            <a:extLst>
              <a:ext uri="{FF2B5EF4-FFF2-40B4-BE49-F238E27FC236}">
                <a16:creationId xmlns:a16="http://schemas.microsoft.com/office/drawing/2014/main" id="{9EDF3711-25B3-8951-5F8F-821DDFB38143}"/>
              </a:ext>
            </a:extLst>
          </p:cNvPr>
          <p:cNvSpPr>
            <a:spLocks noChangeArrowheads="1"/>
          </p:cNvSpPr>
          <p:nvPr/>
        </p:nvSpPr>
        <p:spPr bwMode="auto">
          <a:xfrm>
            <a:off x="1" y="1029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eaLnBrk="0" fontAlgn="base" hangingPunct="0">
              <a:spcBef>
                <a:spcPct val="0"/>
              </a:spcBef>
              <a:spcAft>
                <a:spcPct val="0"/>
              </a:spcAft>
            </a:pPr>
            <a:endParaRPr lang="en-US" altLang="en-US" dirty="0">
              <a:latin typeface="Arial" panose="020B0604020202020204" pitchFamily="34" charset="0"/>
            </a:endParaRPr>
          </a:p>
        </p:txBody>
      </p:sp>
      <p:sp>
        <p:nvSpPr>
          <p:cNvPr id="6" name="Rounded Rectangle 5">
            <a:extLst>
              <a:ext uri="{FF2B5EF4-FFF2-40B4-BE49-F238E27FC236}">
                <a16:creationId xmlns:a16="http://schemas.microsoft.com/office/drawing/2014/main" id="{BFF2A618-B1D1-9AC6-17C1-FC0C4CD60205}"/>
              </a:ext>
            </a:extLst>
          </p:cNvPr>
          <p:cNvSpPr/>
          <p:nvPr/>
        </p:nvSpPr>
        <p:spPr>
          <a:xfrm>
            <a:off x="4916416" y="2007354"/>
            <a:ext cx="1240408" cy="506604"/>
          </a:xfrm>
          <a:prstGeom prst="roundRect">
            <a:avLst/>
          </a:prstGeom>
          <a:solidFill>
            <a:schemeClr val="accent1"/>
          </a:solidFill>
          <a:ln>
            <a:noFill/>
          </a:ln>
          <a:effectLst>
            <a:outerShdw blurRad="63500" sx="102000" sy="102000" algn="c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r>
              <a:rPr lang="it-IT" sz="1067" b="1" dirty="0">
                <a:ea typeface="Gotham Book" charset="0"/>
                <a:cs typeface="Gotham Book" charset="0"/>
              </a:rPr>
              <a:t>ER NURSE:</a:t>
            </a:r>
          </a:p>
          <a:p>
            <a:pPr marL="304823" indent="-304823">
              <a:buFont typeface="Arial" panose="020B0604020202020204" pitchFamily="34" charset="0"/>
              <a:buChar char="•"/>
            </a:pPr>
            <a:r>
              <a:rPr lang="it-IT" sz="1067" b="1" dirty="0">
                <a:ea typeface="Gotham Book" charset="0"/>
                <a:cs typeface="Gotham Book" charset="0"/>
              </a:rPr>
              <a:t>IV Line</a:t>
            </a:r>
          </a:p>
        </p:txBody>
      </p:sp>
      <p:grpSp>
        <p:nvGrpSpPr>
          <p:cNvPr id="2" name="Group 1">
            <a:extLst>
              <a:ext uri="{FF2B5EF4-FFF2-40B4-BE49-F238E27FC236}">
                <a16:creationId xmlns:a16="http://schemas.microsoft.com/office/drawing/2014/main" id="{268683DB-202E-89FF-08F2-C3A07818D821}"/>
              </a:ext>
            </a:extLst>
          </p:cNvPr>
          <p:cNvGrpSpPr/>
          <p:nvPr/>
        </p:nvGrpSpPr>
        <p:grpSpPr>
          <a:xfrm>
            <a:off x="38116" y="5065579"/>
            <a:ext cx="12072115" cy="1792421"/>
            <a:chOff x="147818" y="3542422"/>
            <a:chExt cx="8869782" cy="1080080"/>
          </a:xfrm>
        </p:grpSpPr>
        <p:sp>
          <p:nvSpPr>
            <p:cNvPr id="85" name="Rectangle 84"/>
            <p:cNvSpPr/>
            <p:nvPr/>
          </p:nvSpPr>
          <p:spPr>
            <a:xfrm>
              <a:off x="147818" y="3903556"/>
              <a:ext cx="8869782" cy="718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p>
          </p:txBody>
        </p:sp>
        <p:sp>
          <p:nvSpPr>
            <p:cNvPr id="420" name="Rectangle 419">
              <a:extLst>
                <a:ext uri="{FF2B5EF4-FFF2-40B4-BE49-F238E27FC236}">
                  <a16:creationId xmlns:a16="http://schemas.microsoft.com/office/drawing/2014/main" id="{E59DF3E9-D2FE-4795-8075-702AF4AC195A}"/>
                </a:ext>
              </a:extLst>
            </p:cNvPr>
            <p:cNvSpPr/>
            <p:nvPr/>
          </p:nvSpPr>
          <p:spPr>
            <a:xfrm>
              <a:off x="165171" y="3823932"/>
              <a:ext cx="8410237" cy="327484"/>
            </a:xfrm>
            <a:prstGeom prst="rect">
              <a:avLst/>
            </a:prstGeom>
            <a:solidFill>
              <a:srgbClr val="78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latin typeface="Gotham Book" charset="0"/>
                <a:ea typeface="Gotham Book" charset="0"/>
                <a:cs typeface="Gotham Book" charset="0"/>
              </a:endParaRPr>
            </a:p>
          </p:txBody>
        </p:sp>
        <p:cxnSp>
          <p:nvCxnSpPr>
            <p:cNvPr id="385" name="Straight Connector 384">
              <a:extLst>
                <a:ext uri="{FF2B5EF4-FFF2-40B4-BE49-F238E27FC236}">
                  <a16:creationId xmlns:a16="http://schemas.microsoft.com/office/drawing/2014/main" id="{7EAB7E60-22E6-4948-97BC-CC8D387D1A14}"/>
                </a:ext>
              </a:extLst>
            </p:cNvPr>
            <p:cNvCxnSpPr>
              <a:cxnSpLocks/>
            </p:cNvCxnSpPr>
            <p:nvPr/>
          </p:nvCxnSpPr>
          <p:spPr>
            <a:xfrm flipV="1">
              <a:off x="2840211" y="3703893"/>
              <a:ext cx="2765" cy="116491"/>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86" name="object 82">
              <a:extLst>
                <a:ext uri="{FF2B5EF4-FFF2-40B4-BE49-F238E27FC236}">
                  <a16:creationId xmlns:a16="http://schemas.microsoft.com/office/drawing/2014/main" id="{73E33D33-D264-4751-8D82-9A293CDCB7B5}"/>
                </a:ext>
              </a:extLst>
            </p:cNvPr>
            <p:cNvSpPr txBox="1"/>
            <p:nvPr/>
          </p:nvSpPr>
          <p:spPr>
            <a:xfrm>
              <a:off x="2705720" y="3544426"/>
              <a:ext cx="452155" cy="111276"/>
            </a:xfrm>
            <a:prstGeom prst="rect">
              <a:avLst/>
            </a:prstGeom>
          </p:spPr>
          <p:txBody>
            <a:bodyPr vert="horz" wrap="square" lIns="0" tIns="0" rIns="0" bIns="0" rtlCol="0">
              <a:spAutoFit/>
            </a:bodyPr>
            <a:lstStyle/>
            <a:p>
              <a:pPr marL="2689"/>
              <a:r>
                <a:rPr lang="it-IT" sz="1200" b="1" dirty="0">
                  <a:solidFill>
                    <a:srgbClr val="001833"/>
                  </a:solidFill>
                  <a:cs typeface="Calibri"/>
                </a:rPr>
                <a:t>45 </a:t>
              </a:r>
              <a:r>
                <a:rPr sz="1200" b="1" dirty="0">
                  <a:solidFill>
                    <a:srgbClr val="001833"/>
                  </a:solidFill>
                  <a:cs typeface="Calibri"/>
                </a:rPr>
                <a:t>min</a:t>
              </a:r>
              <a:endParaRPr sz="1200" dirty="0">
                <a:cs typeface="Calibri"/>
              </a:endParaRPr>
            </a:p>
          </p:txBody>
        </p:sp>
        <p:sp>
          <p:nvSpPr>
            <p:cNvPr id="387" name="object 82">
              <a:extLst>
                <a:ext uri="{FF2B5EF4-FFF2-40B4-BE49-F238E27FC236}">
                  <a16:creationId xmlns:a16="http://schemas.microsoft.com/office/drawing/2014/main" id="{BBFBFC02-5947-4A80-B575-08E4D45D821E}"/>
                </a:ext>
              </a:extLst>
            </p:cNvPr>
            <p:cNvSpPr txBox="1"/>
            <p:nvPr/>
          </p:nvSpPr>
          <p:spPr>
            <a:xfrm>
              <a:off x="8013817" y="3548175"/>
              <a:ext cx="452155" cy="111276"/>
            </a:xfrm>
            <a:prstGeom prst="rect">
              <a:avLst/>
            </a:prstGeom>
          </p:spPr>
          <p:txBody>
            <a:bodyPr vert="horz" wrap="square" lIns="0" tIns="0" rIns="0" bIns="0" rtlCol="0">
              <a:spAutoFit/>
            </a:bodyPr>
            <a:lstStyle/>
            <a:p>
              <a:pPr marL="2689"/>
              <a:r>
                <a:rPr lang="it-IT" sz="1200" b="1" dirty="0">
                  <a:solidFill>
                    <a:srgbClr val="001833"/>
                  </a:solidFill>
                  <a:cs typeface="Calibri"/>
                </a:rPr>
                <a:t>160 </a:t>
              </a:r>
              <a:r>
                <a:rPr sz="1200" b="1" dirty="0">
                  <a:solidFill>
                    <a:srgbClr val="001833"/>
                  </a:solidFill>
                  <a:cs typeface="Calibri"/>
                </a:rPr>
                <a:t>min</a:t>
              </a:r>
              <a:endParaRPr sz="1200" dirty="0">
                <a:cs typeface="Calibri"/>
              </a:endParaRPr>
            </a:p>
          </p:txBody>
        </p:sp>
        <p:sp>
          <p:nvSpPr>
            <p:cNvPr id="388" name="object 82">
              <a:extLst>
                <a:ext uri="{FF2B5EF4-FFF2-40B4-BE49-F238E27FC236}">
                  <a16:creationId xmlns:a16="http://schemas.microsoft.com/office/drawing/2014/main" id="{622A45C2-FCE2-41B6-B9BA-A335D0670B31}"/>
                </a:ext>
              </a:extLst>
            </p:cNvPr>
            <p:cNvSpPr txBox="1"/>
            <p:nvPr/>
          </p:nvSpPr>
          <p:spPr>
            <a:xfrm>
              <a:off x="6042599" y="3548175"/>
              <a:ext cx="452155" cy="111276"/>
            </a:xfrm>
            <a:prstGeom prst="rect">
              <a:avLst/>
            </a:prstGeom>
          </p:spPr>
          <p:txBody>
            <a:bodyPr vert="horz" wrap="square" lIns="0" tIns="0" rIns="0" bIns="0" rtlCol="0">
              <a:spAutoFit/>
            </a:bodyPr>
            <a:lstStyle/>
            <a:p>
              <a:pPr marL="2689"/>
              <a:r>
                <a:rPr lang="it-IT" sz="1200" b="1" dirty="0">
                  <a:solidFill>
                    <a:srgbClr val="001833"/>
                  </a:solidFill>
                  <a:cs typeface="Calibri"/>
                </a:rPr>
                <a:t>90 </a:t>
              </a:r>
              <a:r>
                <a:rPr sz="1200" b="1" dirty="0">
                  <a:solidFill>
                    <a:srgbClr val="001833"/>
                  </a:solidFill>
                  <a:cs typeface="Calibri"/>
                </a:rPr>
                <a:t>min</a:t>
              </a:r>
              <a:endParaRPr sz="1200" dirty="0">
                <a:cs typeface="Calibri"/>
              </a:endParaRPr>
            </a:p>
          </p:txBody>
        </p:sp>
        <p:sp>
          <p:nvSpPr>
            <p:cNvPr id="389" name="object 82">
              <a:extLst>
                <a:ext uri="{FF2B5EF4-FFF2-40B4-BE49-F238E27FC236}">
                  <a16:creationId xmlns:a16="http://schemas.microsoft.com/office/drawing/2014/main" id="{B59F91DA-61DE-4FF8-AF4B-3A6A077159FD}"/>
                </a:ext>
              </a:extLst>
            </p:cNvPr>
            <p:cNvSpPr txBox="1"/>
            <p:nvPr/>
          </p:nvSpPr>
          <p:spPr>
            <a:xfrm>
              <a:off x="1253227" y="3548619"/>
              <a:ext cx="452155" cy="111276"/>
            </a:xfrm>
            <a:prstGeom prst="rect">
              <a:avLst/>
            </a:prstGeom>
          </p:spPr>
          <p:txBody>
            <a:bodyPr vert="horz" wrap="square" lIns="0" tIns="0" rIns="0" bIns="0" rtlCol="0">
              <a:spAutoFit/>
            </a:bodyPr>
            <a:lstStyle/>
            <a:p>
              <a:pPr marL="2689"/>
              <a:r>
                <a:rPr lang="it-IT" sz="1200" b="1" dirty="0">
                  <a:solidFill>
                    <a:srgbClr val="001833"/>
                  </a:solidFill>
                  <a:cs typeface="Calibri"/>
                </a:rPr>
                <a:t>0 </a:t>
              </a:r>
              <a:r>
                <a:rPr sz="1200" b="1" dirty="0">
                  <a:solidFill>
                    <a:srgbClr val="001833"/>
                  </a:solidFill>
                  <a:cs typeface="Calibri"/>
                </a:rPr>
                <a:t>min</a:t>
              </a:r>
              <a:endParaRPr sz="1200" dirty="0">
                <a:cs typeface="Calibri"/>
              </a:endParaRPr>
            </a:p>
          </p:txBody>
        </p:sp>
        <p:cxnSp>
          <p:nvCxnSpPr>
            <p:cNvPr id="390" name="Straight Connector 389">
              <a:extLst>
                <a:ext uri="{FF2B5EF4-FFF2-40B4-BE49-F238E27FC236}">
                  <a16:creationId xmlns:a16="http://schemas.microsoft.com/office/drawing/2014/main" id="{ED580F15-2E92-47F3-93A2-DF8B0CF21E4E}"/>
                </a:ext>
              </a:extLst>
            </p:cNvPr>
            <p:cNvCxnSpPr>
              <a:cxnSpLocks/>
            </p:cNvCxnSpPr>
            <p:nvPr/>
          </p:nvCxnSpPr>
          <p:spPr>
            <a:xfrm flipV="1">
              <a:off x="1388786" y="3701911"/>
              <a:ext cx="2765" cy="116491"/>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43890CDC-824B-4D60-995B-AF8226FC4A61}"/>
                </a:ext>
              </a:extLst>
            </p:cNvPr>
            <p:cNvCxnSpPr>
              <a:cxnSpLocks/>
            </p:cNvCxnSpPr>
            <p:nvPr/>
          </p:nvCxnSpPr>
          <p:spPr>
            <a:xfrm flipV="1">
              <a:off x="6190371" y="3699123"/>
              <a:ext cx="2765" cy="116491"/>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93" name="object 101">
              <a:extLst>
                <a:ext uri="{FF2B5EF4-FFF2-40B4-BE49-F238E27FC236}">
                  <a16:creationId xmlns:a16="http://schemas.microsoft.com/office/drawing/2014/main" id="{35DBF274-EA24-44A4-9EA0-E6AE45AC9800}"/>
                </a:ext>
              </a:extLst>
            </p:cNvPr>
            <p:cNvSpPr txBox="1"/>
            <p:nvPr/>
          </p:nvSpPr>
          <p:spPr>
            <a:xfrm>
              <a:off x="753266" y="3883804"/>
              <a:ext cx="1554010" cy="197902"/>
            </a:xfrm>
            <a:prstGeom prst="rect">
              <a:avLst/>
            </a:prstGeom>
          </p:spPr>
          <p:txBody>
            <a:bodyPr vert="horz" wrap="square" lIns="0" tIns="0" rIns="0" bIns="0" rtlCol="0">
              <a:spAutoFit/>
            </a:bodyPr>
            <a:lstStyle/>
            <a:p>
              <a:pPr marL="79573" marR="263984" indent="-77018" algn="ctr">
                <a:spcBef>
                  <a:spcPts val="61"/>
                </a:spcBef>
              </a:pPr>
              <a:r>
                <a:rPr lang="it-IT" sz="1067" b="1" spc="-15" dirty="0">
                  <a:solidFill>
                    <a:srgbClr val="57585B"/>
                  </a:solidFill>
                  <a:cs typeface="Calibri"/>
                </a:rPr>
                <a:t>First </a:t>
              </a:r>
              <a:r>
                <a:rPr lang="it-IT" sz="1067" b="1" spc="-15" dirty="0" err="1">
                  <a:solidFill>
                    <a:srgbClr val="57585B"/>
                  </a:solidFill>
                  <a:cs typeface="Calibri"/>
                </a:rPr>
                <a:t>evaluation</a:t>
              </a:r>
              <a:r>
                <a:rPr lang="it-IT" sz="1067" b="1" spc="-15" dirty="0">
                  <a:solidFill>
                    <a:srgbClr val="57585B"/>
                  </a:solidFill>
                  <a:cs typeface="Calibri"/>
                </a:rPr>
                <a:t> and </a:t>
              </a:r>
              <a:r>
                <a:rPr lang="it-IT" sz="1067" b="1" spc="-15" dirty="0" err="1">
                  <a:solidFill>
                    <a:srgbClr val="57585B"/>
                  </a:solidFill>
                  <a:cs typeface="Calibri"/>
                </a:rPr>
                <a:t>activation</a:t>
              </a:r>
              <a:r>
                <a:rPr lang="it-IT" sz="1067" b="1" spc="-15" dirty="0">
                  <a:solidFill>
                    <a:srgbClr val="57585B"/>
                  </a:solidFill>
                  <a:cs typeface="Calibri"/>
                </a:rPr>
                <a:t> of  STROKE CODE</a:t>
              </a:r>
              <a:endParaRPr sz="1067" dirty="0">
                <a:cs typeface="Calibri"/>
              </a:endParaRPr>
            </a:p>
          </p:txBody>
        </p:sp>
        <p:sp>
          <p:nvSpPr>
            <p:cNvPr id="394" name="object 101">
              <a:extLst>
                <a:ext uri="{FF2B5EF4-FFF2-40B4-BE49-F238E27FC236}">
                  <a16:creationId xmlns:a16="http://schemas.microsoft.com/office/drawing/2014/main" id="{CE75402C-0A95-4682-8CDF-505D9E805D0F}"/>
                </a:ext>
              </a:extLst>
            </p:cNvPr>
            <p:cNvSpPr txBox="1"/>
            <p:nvPr/>
          </p:nvSpPr>
          <p:spPr>
            <a:xfrm>
              <a:off x="2477143" y="3885784"/>
              <a:ext cx="1033043" cy="98951"/>
            </a:xfrm>
            <a:prstGeom prst="rect">
              <a:avLst/>
            </a:prstGeom>
          </p:spPr>
          <p:txBody>
            <a:bodyPr vert="horz" wrap="square" lIns="0" tIns="0" rIns="0" bIns="0" rtlCol="0">
              <a:spAutoFit/>
            </a:bodyPr>
            <a:lstStyle/>
            <a:p>
              <a:pPr marL="79573" marR="263984" indent="-77018" algn="ctr">
                <a:spcBef>
                  <a:spcPts val="61"/>
                </a:spcBef>
              </a:pPr>
              <a:r>
                <a:rPr lang="it-IT" sz="1067" b="1" spc="-15" dirty="0">
                  <a:solidFill>
                    <a:srgbClr val="57585B"/>
                  </a:solidFill>
                  <a:cs typeface="Calibri"/>
                </a:rPr>
                <a:t>Evaluation in ED</a:t>
              </a:r>
              <a:endParaRPr sz="1067" dirty="0">
                <a:cs typeface="Calibri"/>
              </a:endParaRPr>
            </a:p>
          </p:txBody>
        </p:sp>
        <p:sp>
          <p:nvSpPr>
            <p:cNvPr id="395" name="object 101">
              <a:extLst>
                <a:ext uri="{FF2B5EF4-FFF2-40B4-BE49-F238E27FC236}">
                  <a16:creationId xmlns:a16="http://schemas.microsoft.com/office/drawing/2014/main" id="{212E4852-398A-4C03-B4EB-33A030806EFA}"/>
                </a:ext>
              </a:extLst>
            </p:cNvPr>
            <p:cNvSpPr txBox="1"/>
            <p:nvPr/>
          </p:nvSpPr>
          <p:spPr>
            <a:xfrm>
              <a:off x="5507913" y="3878526"/>
              <a:ext cx="1434768" cy="205629"/>
            </a:xfrm>
            <a:prstGeom prst="rect">
              <a:avLst/>
            </a:prstGeom>
          </p:spPr>
          <p:txBody>
            <a:bodyPr vert="horz" wrap="square" lIns="0" tIns="0" rIns="0" bIns="0" rtlCol="0">
              <a:spAutoFit/>
            </a:bodyPr>
            <a:lstStyle/>
            <a:p>
              <a:pPr marL="79573" marR="263984" indent="-77018" algn="ctr">
                <a:spcBef>
                  <a:spcPts val="61"/>
                </a:spcBef>
              </a:pPr>
              <a:r>
                <a:rPr lang="it-IT" sz="1067" b="1" spc="-15" dirty="0" err="1">
                  <a:solidFill>
                    <a:srgbClr val="57585B"/>
                  </a:solidFill>
                  <a:cs typeface="Calibri"/>
                </a:rPr>
                <a:t>Laboratory</a:t>
              </a:r>
              <a:r>
                <a:rPr lang="it-IT" sz="1067" b="1" spc="-15" dirty="0">
                  <a:solidFill>
                    <a:srgbClr val="57585B"/>
                  </a:solidFill>
                  <a:cs typeface="Calibri"/>
                </a:rPr>
                <a:t> </a:t>
              </a:r>
              <a:r>
                <a:rPr lang="it-IT" sz="1067" b="1" spc="-15" dirty="0" err="1">
                  <a:solidFill>
                    <a:srgbClr val="57585B"/>
                  </a:solidFill>
                  <a:cs typeface="Calibri"/>
                </a:rPr>
                <a:t>exams</a:t>
              </a:r>
              <a:r>
                <a:rPr lang="it-IT" sz="1067" b="1" spc="-15" dirty="0">
                  <a:solidFill>
                    <a:srgbClr val="57585B"/>
                  </a:solidFill>
                  <a:cs typeface="Calibri"/>
                </a:rPr>
                <a:t> </a:t>
              </a:r>
              <a:r>
                <a:rPr lang="it-IT" sz="1067" b="1" spc="-15" dirty="0" err="1">
                  <a:solidFill>
                    <a:srgbClr val="57585B"/>
                  </a:solidFill>
                  <a:cs typeface="Calibri"/>
                </a:rPr>
                <a:t>results</a:t>
              </a:r>
              <a:r>
                <a:rPr lang="it-IT" sz="1067" b="1" spc="-15" dirty="0">
                  <a:solidFill>
                    <a:srgbClr val="57585B"/>
                  </a:solidFill>
                  <a:cs typeface="Calibri"/>
                </a:rPr>
                <a:t>: </a:t>
              </a:r>
            </a:p>
            <a:p>
              <a:pPr marL="79573" marR="263984" indent="-77018" algn="ctr">
                <a:spcBef>
                  <a:spcPts val="61"/>
                </a:spcBef>
              </a:pPr>
              <a:r>
                <a:rPr lang="it-IT" sz="1067" b="1" spc="-15" dirty="0">
                  <a:solidFill>
                    <a:srgbClr val="57585B"/>
                  </a:solidFill>
                  <a:cs typeface="Calibri"/>
                </a:rPr>
                <a:t>CLINICAL DECISION</a:t>
              </a:r>
              <a:endParaRPr sz="1067" dirty="0">
                <a:cs typeface="Calibri"/>
              </a:endParaRPr>
            </a:p>
          </p:txBody>
        </p:sp>
        <p:sp>
          <p:nvSpPr>
            <p:cNvPr id="396" name="object 101">
              <a:extLst>
                <a:ext uri="{FF2B5EF4-FFF2-40B4-BE49-F238E27FC236}">
                  <a16:creationId xmlns:a16="http://schemas.microsoft.com/office/drawing/2014/main" id="{192B32D0-AD6F-4C4F-8D2C-F2B88993B9BE}"/>
                </a:ext>
              </a:extLst>
            </p:cNvPr>
            <p:cNvSpPr txBox="1"/>
            <p:nvPr/>
          </p:nvSpPr>
          <p:spPr>
            <a:xfrm>
              <a:off x="7533206" y="3903926"/>
              <a:ext cx="1434768" cy="98951"/>
            </a:xfrm>
            <a:prstGeom prst="rect">
              <a:avLst/>
            </a:prstGeom>
          </p:spPr>
          <p:txBody>
            <a:bodyPr vert="horz" wrap="square" lIns="0" tIns="0" rIns="0" bIns="0" rtlCol="0">
              <a:spAutoFit/>
            </a:bodyPr>
            <a:lstStyle/>
            <a:p>
              <a:pPr marL="79573" marR="263984" indent="-77018" algn="ctr">
                <a:spcBef>
                  <a:spcPts val="61"/>
                </a:spcBef>
              </a:pPr>
              <a:r>
                <a:rPr lang="en-US" sz="1067" b="1" spc="-15" dirty="0">
                  <a:solidFill>
                    <a:srgbClr val="57585B"/>
                  </a:solidFill>
                  <a:cs typeface="Calibri"/>
                </a:rPr>
                <a:t>Hospitalization in SU</a:t>
              </a:r>
              <a:endParaRPr sz="1067" dirty="0">
                <a:cs typeface="Calibri"/>
              </a:endParaRPr>
            </a:p>
          </p:txBody>
        </p:sp>
        <p:cxnSp>
          <p:nvCxnSpPr>
            <p:cNvPr id="415" name="Straight Connector 414">
              <a:extLst>
                <a:ext uri="{FF2B5EF4-FFF2-40B4-BE49-F238E27FC236}">
                  <a16:creationId xmlns:a16="http://schemas.microsoft.com/office/drawing/2014/main" id="{1D82E32F-C2C4-497A-895A-44B06BE32447}"/>
                </a:ext>
              </a:extLst>
            </p:cNvPr>
            <p:cNvCxnSpPr>
              <a:cxnSpLocks/>
            </p:cNvCxnSpPr>
            <p:nvPr/>
          </p:nvCxnSpPr>
          <p:spPr>
            <a:xfrm flipV="1">
              <a:off x="8169418" y="3707441"/>
              <a:ext cx="2765" cy="116491"/>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1ED2B5-EE52-CEF5-CA59-60E52016BAD3}"/>
                </a:ext>
              </a:extLst>
            </p:cNvPr>
            <p:cNvCxnSpPr>
              <a:cxnSpLocks/>
            </p:cNvCxnSpPr>
            <p:nvPr/>
          </p:nvCxnSpPr>
          <p:spPr>
            <a:xfrm flipV="1">
              <a:off x="4498886" y="3703646"/>
              <a:ext cx="2765" cy="116491"/>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2" name="object 82">
              <a:extLst>
                <a:ext uri="{FF2B5EF4-FFF2-40B4-BE49-F238E27FC236}">
                  <a16:creationId xmlns:a16="http://schemas.microsoft.com/office/drawing/2014/main" id="{85452BDD-F47D-A6C0-28F9-8E77A29AE028}"/>
                </a:ext>
              </a:extLst>
            </p:cNvPr>
            <p:cNvSpPr txBox="1"/>
            <p:nvPr/>
          </p:nvSpPr>
          <p:spPr>
            <a:xfrm>
              <a:off x="4374160" y="3542826"/>
              <a:ext cx="452155" cy="111276"/>
            </a:xfrm>
            <a:prstGeom prst="rect">
              <a:avLst/>
            </a:prstGeom>
          </p:spPr>
          <p:txBody>
            <a:bodyPr vert="horz" wrap="square" lIns="0" tIns="0" rIns="0" bIns="0" rtlCol="0">
              <a:spAutoFit/>
            </a:bodyPr>
            <a:lstStyle/>
            <a:p>
              <a:pPr marL="2689"/>
              <a:r>
                <a:rPr lang="it-IT" sz="1200" b="1" dirty="0">
                  <a:solidFill>
                    <a:srgbClr val="001833"/>
                  </a:solidFill>
                  <a:cs typeface="Calibri"/>
                </a:rPr>
                <a:t>70 </a:t>
              </a:r>
              <a:r>
                <a:rPr sz="1200" b="1" dirty="0">
                  <a:solidFill>
                    <a:srgbClr val="001833"/>
                  </a:solidFill>
                  <a:cs typeface="Calibri"/>
                </a:rPr>
                <a:t>min</a:t>
              </a:r>
              <a:endParaRPr sz="1200" dirty="0">
                <a:cs typeface="Calibri"/>
              </a:endParaRPr>
            </a:p>
          </p:txBody>
        </p:sp>
        <p:sp>
          <p:nvSpPr>
            <p:cNvPr id="43" name="object 101">
              <a:extLst>
                <a:ext uri="{FF2B5EF4-FFF2-40B4-BE49-F238E27FC236}">
                  <a16:creationId xmlns:a16="http://schemas.microsoft.com/office/drawing/2014/main" id="{C534087A-5DA8-2D73-C6EE-E492C2C87293}"/>
                </a:ext>
              </a:extLst>
            </p:cNvPr>
            <p:cNvSpPr txBox="1"/>
            <p:nvPr/>
          </p:nvSpPr>
          <p:spPr>
            <a:xfrm>
              <a:off x="3875187" y="3878526"/>
              <a:ext cx="1434768" cy="98951"/>
            </a:xfrm>
            <a:prstGeom prst="rect">
              <a:avLst/>
            </a:prstGeom>
          </p:spPr>
          <p:txBody>
            <a:bodyPr vert="horz" wrap="square" lIns="0" tIns="0" rIns="0" bIns="0" rtlCol="0">
              <a:spAutoFit/>
            </a:bodyPr>
            <a:lstStyle/>
            <a:p>
              <a:pPr marL="79573" marR="263984" indent="-77018" algn="ctr">
                <a:spcBef>
                  <a:spcPts val="61"/>
                </a:spcBef>
              </a:pPr>
              <a:r>
                <a:rPr lang="it-IT" sz="1067" b="1" spc="-15" dirty="0" err="1">
                  <a:solidFill>
                    <a:srgbClr val="57585B"/>
                  </a:solidFill>
                  <a:cs typeface="Calibri"/>
                </a:rPr>
                <a:t>Radiological</a:t>
              </a:r>
              <a:r>
                <a:rPr lang="it-IT" sz="1067" b="1" spc="-15" dirty="0">
                  <a:solidFill>
                    <a:srgbClr val="57585B"/>
                  </a:solidFill>
                  <a:cs typeface="Calibri"/>
                </a:rPr>
                <a:t> </a:t>
              </a:r>
              <a:r>
                <a:rPr lang="it-IT" sz="1067" b="1" spc="-15" dirty="0" err="1">
                  <a:solidFill>
                    <a:srgbClr val="57585B"/>
                  </a:solidFill>
                  <a:cs typeface="Calibri"/>
                </a:rPr>
                <a:t>exams</a:t>
              </a:r>
              <a:endParaRPr lang="it-IT" sz="1067" b="1" spc="-15" dirty="0">
                <a:solidFill>
                  <a:srgbClr val="57585B"/>
                </a:solidFill>
                <a:cs typeface="Calibri"/>
              </a:endParaRPr>
            </a:p>
          </p:txBody>
        </p:sp>
        <p:cxnSp>
          <p:nvCxnSpPr>
            <p:cNvPr id="44" name="Straight Connector 43">
              <a:extLst>
                <a:ext uri="{FF2B5EF4-FFF2-40B4-BE49-F238E27FC236}">
                  <a16:creationId xmlns:a16="http://schemas.microsoft.com/office/drawing/2014/main" id="{A5DECFBF-A027-985A-0C1D-2FE0C4A7D7D3}"/>
                </a:ext>
              </a:extLst>
            </p:cNvPr>
            <p:cNvCxnSpPr>
              <a:cxnSpLocks/>
            </p:cNvCxnSpPr>
            <p:nvPr/>
          </p:nvCxnSpPr>
          <p:spPr>
            <a:xfrm flipV="1">
              <a:off x="7235292" y="3702990"/>
              <a:ext cx="2765" cy="116491"/>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5" name="object 82">
              <a:extLst>
                <a:ext uri="{FF2B5EF4-FFF2-40B4-BE49-F238E27FC236}">
                  <a16:creationId xmlns:a16="http://schemas.microsoft.com/office/drawing/2014/main" id="{413E024B-06DD-CE87-5A2C-D88D993F8BF4}"/>
                </a:ext>
              </a:extLst>
            </p:cNvPr>
            <p:cNvSpPr txBox="1"/>
            <p:nvPr/>
          </p:nvSpPr>
          <p:spPr>
            <a:xfrm>
              <a:off x="7081050" y="3542422"/>
              <a:ext cx="452155" cy="111276"/>
            </a:xfrm>
            <a:prstGeom prst="rect">
              <a:avLst/>
            </a:prstGeom>
          </p:spPr>
          <p:txBody>
            <a:bodyPr vert="horz" wrap="square" lIns="0" tIns="0" rIns="0" bIns="0" rtlCol="0">
              <a:spAutoFit/>
            </a:bodyPr>
            <a:lstStyle/>
            <a:p>
              <a:pPr marL="2689"/>
              <a:r>
                <a:rPr lang="it-IT" sz="1200" b="1" dirty="0">
                  <a:solidFill>
                    <a:srgbClr val="001833"/>
                  </a:solidFill>
                  <a:cs typeface="Calibri"/>
                </a:rPr>
                <a:t>100 </a:t>
              </a:r>
              <a:r>
                <a:rPr sz="1200" b="1" dirty="0">
                  <a:solidFill>
                    <a:srgbClr val="001833"/>
                  </a:solidFill>
                  <a:cs typeface="Calibri"/>
                </a:rPr>
                <a:t>min</a:t>
              </a:r>
              <a:endParaRPr sz="1200" dirty="0">
                <a:cs typeface="Calibri"/>
              </a:endParaRPr>
            </a:p>
          </p:txBody>
        </p:sp>
        <p:sp>
          <p:nvSpPr>
            <p:cNvPr id="46" name="object 101">
              <a:extLst>
                <a:ext uri="{FF2B5EF4-FFF2-40B4-BE49-F238E27FC236}">
                  <a16:creationId xmlns:a16="http://schemas.microsoft.com/office/drawing/2014/main" id="{2F97C110-D187-A03C-6735-E058DF597089}"/>
                </a:ext>
              </a:extLst>
            </p:cNvPr>
            <p:cNvSpPr txBox="1"/>
            <p:nvPr/>
          </p:nvSpPr>
          <p:spPr>
            <a:xfrm>
              <a:off x="6579049" y="3904393"/>
              <a:ext cx="1434768" cy="98951"/>
            </a:xfrm>
            <a:prstGeom prst="rect">
              <a:avLst/>
            </a:prstGeom>
          </p:spPr>
          <p:txBody>
            <a:bodyPr vert="horz" wrap="square" lIns="0" tIns="0" rIns="0" bIns="0" rtlCol="0">
              <a:spAutoFit/>
            </a:bodyPr>
            <a:lstStyle/>
            <a:p>
              <a:pPr marL="79573" marR="263984" indent="-77018" algn="ctr">
                <a:spcBef>
                  <a:spcPts val="61"/>
                </a:spcBef>
              </a:pPr>
              <a:r>
                <a:rPr lang="en-US" sz="1067" b="1" spc="-15" dirty="0">
                  <a:solidFill>
                    <a:srgbClr val="57585B"/>
                  </a:solidFill>
                  <a:cs typeface="Calibri"/>
                </a:rPr>
                <a:t>IVT Treatment</a:t>
              </a:r>
              <a:endParaRPr sz="1067" dirty="0">
                <a:cs typeface="Calibri"/>
              </a:endParaRPr>
            </a:p>
          </p:txBody>
        </p:sp>
        <p:sp>
          <p:nvSpPr>
            <p:cNvPr id="421" name="Isosceles Triangle 420">
              <a:extLst>
                <a:ext uri="{FF2B5EF4-FFF2-40B4-BE49-F238E27FC236}">
                  <a16:creationId xmlns:a16="http://schemas.microsoft.com/office/drawing/2014/main" id="{D5DFFC21-087F-46E5-BB56-26A44C3F789D}"/>
                </a:ext>
              </a:extLst>
            </p:cNvPr>
            <p:cNvSpPr/>
            <p:nvPr/>
          </p:nvSpPr>
          <p:spPr>
            <a:xfrm rot="5400000">
              <a:off x="8548314" y="3803849"/>
              <a:ext cx="415099" cy="358382"/>
            </a:xfrm>
            <a:prstGeom prst="triangle">
              <a:avLst/>
            </a:prstGeom>
            <a:solidFill>
              <a:srgbClr val="78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latin typeface="Gotham Book" charset="0"/>
                <a:ea typeface="Gotham Book" charset="0"/>
                <a:cs typeface="Gotham Book" charset="0"/>
              </a:endParaRPr>
            </a:p>
          </p:txBody>
        </p:sp>
      </p:grpSp>
      <p:pic>
        <p:nvPicPr>
          <p:cNvPr id="47" name="Picture 46">
            <a:extLst>
              <a:ext uri="{FF2B5EF4-FFF2-40B4-BE49-F238E27FC236}">
                <a16:creationId xmlns:a16="http://schemas.microsoft.com/office/drawing/2014/main" id="{BAFA3A15-6935-56D2-A498-3EB07BA624D6}"/>
              </a:ext>
            </a:extLst>
          </p:cNvPr>
          <p:cNvPicPr>
            <a:picLocks noChangeAspect="1"/>
          </p:cNvPicPr>
          <p:nvPr/>
        </p:nvPicPr>
        <p:blipFill rotWithShape="1">
          <a:blip r:embed="rId3"/>
          <a:srcRect t="23447"/>
          <a:stretch/>
        </p:blipFill>
        <p:spPr>
          <a:xfrm>
            <a:off x="345522" y="648974"/>
            <a:ext cx="1114289" cy="815935"/>
          </a:xfrm>
          <a:prstGeom prst="rect">
            <a:avLst/>
          </a:prstGeom>
          <a:ln>
            <a:noFill/>
          </a:ln>
          <a:effectLst>
            <a:softEdge rad="112500"/>
          </a:effectLst>
        </p:spPr>
      </p:pic>
      <p:sp>
        <p:nvSpPr>
          <p:cNvPr id="48" name="TextBox 47">
            <a:extLst>
              <a:ext uri="{FF2B5EF4-FFF2-40B4-BE49-F238E27FC236}">
                <a16:creationId xmlns:a16="http://schemas.microsoft.com/office/drawing/2014/main" id="{CF82B78D-F797-5BBB-D01E-B5C987D783C9}"/>
              </a:ext>
            </a:extLst>
          </p:cNvPr>
          <p:cNvSpPr txBox="1"/>
          <p:nvPr/>
        </p:nvSpPr>
        <p:spPr>
          <a:xfrm>
            <a:off x="1304643" y="933595"/>
            <a:ext cx="3860800" cy="318100"/>
          </a:xfrm>
          <a:prstGeom prst="rect">
            <a:avLst/>
          </a:prstGeom>
          <a:noFill/>
        </p:spPr>
        <p:txBody>
          <a:bodyPr wrap="square" rtlCol="0">
            <a:spAutoFit/>
          </a:bodyPr>
          <a:lstStyle/>
          <a:p>
            <a:r>
              <a:rPr lang="it-IT" sz="1467" dirty="0"/>
              <a:t>NO PRENOTIFICATION FROM THE EMS</a:t>
            </a:r>
            <a:endParaRPr lang="en-US" sz="1467" dirty="0"/>
          </a:p>
        </p:txBody>
      </p:sp>
      <p:pic>
        <p:nvPicPr>
          <p:cNvPr id="4" name="Picture 3" descr="A logo for a company&#10;&#10;Description automatically generated">
            <a:extLst>
              <a:ext uri="{FF2B5EF4-FFF2-40B4-BE49-F238E27FC236}">
                <a16:creationId xmlns:a16="http://schemas.microsoft.com/office/drawing/2014/main" id="{40B5936D-8F66-AD47-95A9-BDFC7998C58F}"/>
              </a:ext>
            </a:extLst>
          </p:cNvPr>
          <p:cNvPicPr>
            <a:picLocks noChangeAspect="1"/>
          </p:cNvPicPr>
          <p:nvPr/>
        </p:nvPicPr>
        <p:blipFill>
          <a:blip r:embed="rId4"/>
          <a:stretch>
            <a:fillRect/>
          </a:stretch>
        </p:blipFill>
        <p:spPr>
          <a:xfrm>
            <a:off x="10806124" y="6095412"/>
            <a:ext cx="1347761" cy="643049"/>
          </a:xfrm>
          <a:prstGeom prst="rect">
            <a:avLst/>
          </a:prstGeom>
        </p:spPr>
      </p:pic>
    </p:spTree>
    <p:extLst>
      <p:ext uri="{BB962C8B-B14F-4D97-AF65-F5344CB8AC3E}">
        <p14:creationId xmlns:p14="http://schemas.microsoft.com/office/powerpoint/2010/main" val="105618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D796-E3C5-9F70-4E4C-3FDE0C736CAC}"/>
              </a:ext>
            </a:extLst>
          </p:cNvPr>
          <p:cNvSpPr>
            <a:spLocks noGrp="1"/>
          </p:cNvSpPr>
          <p:nvPr>
            <p:ph type="title"/>
          </p:nvPr>
        </p:nvSpPr>
        <p:spPr>
          <a:xfrm>
            <a:off x="748690" y="-16830"/>
            <a:ext cx="5757215" cy="861236"/>
          </a:xfrm>
        </p:spPr>
        <p:txBody>
          <a:bodyPr>
            <a:normAutofit/>
          </a:bodyPr>
          <a:lstStyle/>
          <a:p>
            <a:r>
              <a:rPr lang="en-US" sz="2667" dirty="0"/>
              <a:t>Simulation Results from the flowchart</a:t>
            </a:r>
          </a:p>
        </p:txBody>
      </p:sp>
      <p:sp>
        <p:nvSpPr>
          <p:cNvPr id="3" name="Content Placeholder 2">
            <a:extLst>
              <a:ext uri="{FF2B5EF4-FFF2-40B4-BE49-F238E27FC236}">
                <a16:creationId xmlns:a16="http://schemas.microsoft.com/office/drawing/2014/main" id="{602E381A-4736-86B2-3AB6-E2300AAA038A}"/>
              </a:ext>
            </a:extLst>
          </p:cNvPr>
          <p:cNvSpPr>
            <a:spLocks noGrp="1"/>
          </p:cNvSpPr>
          <p:nvPr>
            <p:ph idx="1"/>
          </p:nvPr>
        </p:nvSpPr>
        <p:spPr>
          <a:xfrm>
            <a:off x="766802" y="1233376"/>
            <a:ext cx="10693364" cy="4780219"/>
          </a:xfrm>
        </p:spPr>
        <p:txBody>
          <a:bodyPr>
            <a:normAutofit/>
          </a:bodyPr>
          <a:lstStyle/>
          <a:p>
            <a:pPr marL="380990" indent="-380990">
              <a:lnSpc>
                <a:spcPct val="150000"/>
              </a:lnSpc>
              <a:buFont typeface="Arial" panose="020B0604020202020204" pitchFamily="34" charset="0"/>
              <a:buChar char="•"/>
            </a:pPr>
            <a:r>
              <a:rPr lang="en-US" dirty="0"/>
              <a:t>NO prenotification from the EMS to the hospital</a:t>
            </a:r>
          </a:p>
          <a:p>
            <a:pPr marL="380990" indent="-380990">
              <a:lnSpc>
                <a:spcPct val="150000"/>
              </a:lnSpc>
              <a:buFont typeface="Arial" panose="020B0604020202020204" pitchFamily="34" charset="0"/>
              <a:buChar char="•"/>
            </a:pPr>
            <a:r>
              <a:rPr lang="en-US" dirty="0"/>
              <a:t>NO CT room prenotification </a:t>
            </a:r>
          </a:p>
          <a:p>
            <a:pPr marL="380990" indent="-380990">
              <a:lnSpc>
                <a:spcPct val="150000"/>
              </a:lnSpc>
              <a:buFont typeface="Arial" panose="020B0604020202020204" pitchFamily="34" charset="0"/>
              <a:buChar char="•"/>
            </a:pPr>
            <a:r>
              <a:rPr lang="en-US" dirty="0"/>
              <a:t>NO IV line from ED nurse</a:t>
            </a:r>
          </a:p>
          <a:p>
            <a:pPr marL="380990" indent="-380990">
              <a:lnSpc>
                <a:spcPct val="150000"/>
              </a:lnSpc>
              <a:buFont typeface="Arial" panose="020B0604020202020204" pitchFamily="34" charset="0"/>
              <a:buChar char="•"/>
            </a:pPr>
            <a:r>
              <a:rPr lang="en-US" dirty="0"/>
              <a:t>Neurologist arrives very late in the ER</a:t>
            </a:r>
          </a:p>
          <a:p>
            <a:pPr marL="380990" indent="-380990">
              <a:lnSpc>
                <a:spcPct val="150000"/>
              </a:lnSpc>
              <a:buFont typeface="Arial" panose="020B0604020202020204" pitchFamily="34" charset="0"/>
              <a:buChar char="•"/>
            </a:pPr>
            <a:r>
              <a:rPr lang="en-US" dirty="0"/>
              <a:t>Long distances between the ED and CT scan</a:t>
            </a:r>
          </a:p>
          <a:p>
            <a:pPr marL="380990" indent="-380990">
              <a:lnSpc>
                <a:spcPct val="150000"/>
              </a:lnSpc>
              <a:buFont typeface="Arial" panose="020B0604020202020204" pitchFamily="34" charset="0"/>
              <a:buChar char="•"/>
            </a:pPr>
            <a:r>
              <a:rPr lang="en-US" dirty="0"/>
              <a:t>Waiting for blood results before clinical decision</a:t>
            </a:r>
          </a:p>
          <a:p>
            <a:pPr marL="380990" indent="-380990">
              <a:lnSpc>
                <a:spcPct val="150000"/>
              </a:lnSpc>
              <a:buFont typeface="Arial" panose="020B0604020202020204" pitchFamily="34" charset="0"/>
              <a:buChar char="•"/>
            </a:pPr>
            <a:r>
              <a:rPr lang="en-US" dirty="0"/>
              <a:t>Not treating at CT </a:t>
            </a:r>
            <a:r>
              <a:rPr lang="en-US" dirty="0">
                <a:sym typeface="Wingdings" panose="05000000000000000000" pitchFamily="2" charset="2"/>
              </a:rPr>
              <a:t> IVT treatment in ED  </a:t>
            </a:r>
            <a:r>
              <a:rPr lang="en-US" dirty="0">
                <a:solidFill>
                  <a:schemeClr val="accent1"/>
                </a:solidFill>
                <a:sym typeface="Wingdings" panose="05000000000000000000" pitchFamily="2" charset="2"/>
              </a:rPr>
              <a:t>DTN= 100 min</a:t>
            </a:r>
          </a:p>
          <a:p>
            <a:pPr marL="380990" indent="-380990">
              <a:lnSpc>
                <a:spcPct val="150000"/>
              </a:lnSpc>
              <a:buFont typeface="Arial" panose="020B0604020202020204" pitchFamily="34" charset="0"/>
              <a:buChar char="•"/>
            </a:pPr>
            <a:r>
              <a:rPr lang="en-US" dirty="0"/>
              <a:t>Only verbal information reported</a:t>
            </a:r>
          </a:p>
          <a:p>
            <a:pPr marL="380990" indent="-380990">
              <a:lnSpc>
                <a:spcPct val="150000"/>
              </a:lnSpc>
              <a:buFont typeface="Arial" panose="020B0604020202020204" pitchFamily="34" charset="0"/>
              <a:buChar char="•"/>
            </a:pPr>
            <a:r>
              <a:rPr lang="en-US" dirty="0"/>
              <a:t>Delay in sending the images for mechanical thrombectomy </a:t>
            </a:r>
          </a:p>
        </p:txBody>
      </p:sp>
      <p:grpSp>
        <p:nvGrpSpPr>
          <p:cNvPr id="7" name="Group 6">
            <a:extLst>
              <a:ext uri="{FF2B5EF4-FFF2-40B4-BE49-F238E27FC236}">
                <a16:creationId xmlns:a16="http://schemas.microsoft.com/office/drawing/2014/main" id="{D8297791-655E-85CE-9B02-898AF9F7FF89}"/>
              </a:ext>
            </a:extLst>
          </p:cNvPr>
          <p:cNvGrpSpPr/>
          <p:nvPr/>
        </p:nvGrpSpPr>
        <p:grpSpPr>
          <a:xfrm>
            <a:off x="6505904" y="1357575"/>
            <a:ext cx="5757216" cy="3982491"/>
            <a:chOff x="4879428" y="1018181"/>
            <a:chExt cx="4317912" cy="2986868"/>
          </a:xfrm>
        </p:grpSpPr>
        <p:sp>
          <p:nvSpPr>
            <p:cNvPr id="4" name="Title 1">
              <a:extLst>
                <a:ext uri="{FF2B5EF4-FFF2-40B4-BE49-F238E27FC236}">
                  <a16:creationId xmlns:a16="http://schemas.microsoft.com/office/drawing/2014/main" id="{1E817EA4-B505-3C8F-1607-246ABA2BE3E5}"/>
                </a:ext>
              </a:extLst>
            </p:cNvPr>
            <p:cNvSpPr txBox="1">
              <a:spLocks/>
            </p:cNvSpPr>
            <p:nvPr/>
          </p:nvSpPr>
          <p:spPr>
            <a:xfrm>
              <a:off x="4879428" y="1018181"/>
              <a:ext cx="4317912" cy="645927"/>
            </a:xfrm>
            <a:prstGeom prst="rect">
              <a:avLst/>
            </a:prstGeom>
          </p:spPr>
          <p:txBody>
            <a:bodyPr vert="horz" lIns="91440" tIns="45720" rIns="91440" bIns="45720" rtlCol="0" anchor="b">
              <a:normAutofit fontScale="92500" lnSpcReduction="20000"/>
            </a:bodyPr>
            <a:lstStyle>
              <a:lvl1pPr algn="l" defTabSz="685800" rtl="0" eaLnBrk="1" latinLnBrk="0" hangingPunct="1">
                <a:lnSpc>
                  <a:spcPct val="90000"/>
                </a:lnSpc>
                <a:spcBef>
                  <a:spcPct val="0"/>
                </a:spcBef>
                <a:buNone/>
                <a:defRPr sz="2800" b="1" i="0" kern="1200">
                  <a:solidFill>
                    <a:schemeClr val="accent3"/>
                  </a:solidFill>
                  <a:latin typeface="+mn-lt"/>
                  <a:ea typeface="Gotham" charset="0"/>
                  <a:cs typeface="Gotham" charset="0"/>
                </a:defRPr>
              </a:lvl1pPr>
            </a:lstStyle>
            <a:p>
              <a:pPr algn="ctr"/>
              <a:r>
                <a:rPr lang="en-US" sz="3733" dirty="0">
                  <a:latin typeface="Calibri" panose="020F0502020204030204" pitchFamily="34" charset="0"/>
                  <a:ea typeface="Calibri" panose="020F0502020204030204" pitchFamily="34" charset="0"/>
                  <a:cs typeface="Times New Roman" panose="02020603050405020304" pitchFamily="18" charset="0"/>
                </a:rPr>
                <a:t>Now it’s time for the debriefing!</a:t>
              </a:r>
              <a:endParaRPr lang="en-US" sz="3733" dirty="0"/>
            </a:p>
          </p:txBody>
        </p:sp>
        <p:pic>
          <p:nvPicPr>
            <p:cNvPr id="5" name="Picture 2" descr="Business meeting cartoon top view - Download Free Vectors, Clipart Graphics  &amp; Vector Art">
              <a:extLst>
                <a:ext uri="{FF2B5EF4-FFF2-40B4-BE49-F238E27FC236}">
                  <a16:creationId xmlns:a16="http://schemas.microsoft.com/office/drawing/2014/main" id="{78865A06-CA1E-970B-FF6B-E803A4E7B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029" y="175725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07DECEBD-8B14-F3A3-253F-886BD81D645F}"/>
                </a:ext>
              </a:extLst>
            </p:cNvPr>
            <p:cNvSpPr/>
            <p:nvPr/>
          </p:nvSpPr>
          <p:spPr>
            <a:xfrm>
              <a:off x="5840167" y="1757256"/>
              <a:ext cx="2338848" cy="2247793"/>
            </a:xfrm>
            <a:prstGeom prst="ellipse">
              <a:avLst/>
            </a:prstGeom>
            <a:noFill/>
            <a:ln w="76200" cap="sq" cmpd="sng">
              <a:gradFill>
                <a:gsLst>
                  <a:gs pos="0">
                    <a:schemeClr val="bg1"/>
                  </a:gs>
                  <a:gs pos="92000">
                    <a:schemeClr val="accent2"/>
                  </a:gs>
                </a:gsLst>
                <a:lin ang="5400000" scaled="1"/>
              </a:gradFill>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sz="1400" dirty="0">
                <a:solidFill>
                  <a:srgbClr val="58595B"/>
                </a:solidFill>
                <a:latin typeface="Gotham Book" charset="0"/>
                <a:ea typeface="Gotham Book" charset="0"/>
                <a:cs typeface="Gotham Book" charset="0"/>
              </a:endParaRPr>
            </a:p>
          </p:txBody>
        </p:sp>
      </p:grpSp>
    </p:spTree>
    <p:extLst>
      <p:ext uri="{BB962C8B-B14F-4D97-AF65-F5344CB8AC3E}">
        <p14:creationId xmlns:p14="http://schemas.microsoft.com/office/powerpoint/2010/main" val="423581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545" y="109382"/>
            <a:ext cx="10694620" cy="861236"/>
          </a:xfrm>
        </p:spPr>
        <p:txBody>
          <a:bodyPr/>
          <a:lstStyle/>
          <a:p>
            <a:r>
              <a:rPr lang="en-US" dirty="0"/>
              <a:t>Goal of the workshop</a:t>
            </a:r>
          </a:p>
        </p:txBody>
      </p:sp>
      <p:sp>
        <p:nvSpPr>
          <p:cNvPr id="4" name="Content Placeholder 3">
            <a:extLst>
              <a:ext uri="{FF2B5EF4-FFF2-40B4-BE49-F238E27FC236}">
                <a16:creationId xmlns:a16="http://schemas.microsoft.com/office/drawing/2014/main" id="{2C972C36-3408-6B23-776C-71B832D6FAB5}"/>
              </a:ext>
            </a:extLst>
          </p:cNvPr>
          <p:cNvSpPr>
            <a:spLocks noGrp="1"/>
          </p:cNvSpPr>
          <p:nvPr>
            <p:ph idx="1"/>
          </p:nvPr>
        </p:nvSpPr>
        <p:spPr>
          <a:xfrm>
            <a:off x="0" y="233743"/>
            <a:ext cx="12476235" cy="2057943"/>
          </a:xfrm>
        </p:spPr>
        <p:txBody>
          <a:bodyPr>
            <a:normAutofit fontScale="92500" lnSpcReduction="20000"/>
          </a:bodyPr>
          <a:lstStyle/>
          <a:p>
            <a:pPr algn="ctr">
              <a:lnSpc>
                <a:spcPct val="107000"/>
              </a:lnSpc>
              <a:spcAft>
                <a:spcPts val="1067"/>
              </a:spcAft>
            </a:pP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67"/>
              </a:spcAft>
            </a:pP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67"/>
              </a:spcAft>
            </a:pPr>
            <a:r>
              <a:rPr lang="en-US" sz="3200" u="sng"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Prepare an effective and successful debriefing </a:t>
            </a:r>
            <a:r>
              <a:rPr lang="en-US" sz="32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session after the simulation, having good communication with the hospital staff involved.</a:t>
            </a:r>
          </a:p>
        </p:txBody>
      </p:sp>
      <p:pic>
        <p:nvPicPr>
          <p:cNvPr id="5" name="Picture 4" descr="A group of people standing in different poses&#10;&#10;Description automatically generated">
            <a:extLst>
              <a:ext uri="{FF2B5EF4-FFF2-40B4-BE49-F238E27FC236}">
                <a16:creationId xmlns:a16="http://schemas.microsoft.com/office/drawing/2014/main" id="{6813D096-06BB-604B-415E-DFA9BC91F018}"/>
              </a:ext>
            </a:extLst>
          </p:cNvPr>
          <p:cNvPicPr>
            <a:picLocks noChangeAspect="1"/>
          </p:cNvPicPr>
          <p:nvPr/>
        </p:nvPicPr>
        <p:blipFill rotWithShape="1">
          <a:blip r:embed="rId2"/>
          <a:srcRect t="10823" r="49469" b="34123"/>
          <a:stretch/>
        </p:blipFill>
        <p:spPr>
          <a:xfrm>
            <a:off x="2601687" y="2582859"/>
            <a:ext cx="2669628" cy="2528236"/>
          </a:xfrm>
          <a:prstGeom prst="rect">
            <a:avLst/>
          </a:prstGeom>
        </p:spPr>
      </p:pic>
      <p:pic>
        <p:nvPicPr>
          <p:cNvPr id="6" name="Picture 5" descr="A group of people standing in different poses&#10;&#10;Description automatically generated">
            <a:extLst>
              <a:ext uri="{FF2B5EF4-FFF2-40B4-BE49-F238E27FC236}">
                <a16:creationId xmlns:a16="http://schemas.microsoft.com/office/drawing/2014/main" id="{BA96D424-035A-8DF8-DAD2-093B6A525FC3}"/>
              </a:ext>
            </a:extLst>
          </p:cNvPr>
          <p:cNvPicPr>
            <a:picLocks noChangeAspect="1"/>
          </p:cNvPicPr>
          <p:nvPr/>
        </p:nvPicPr>
        <p:blipFill rotWithShape="1">
          <a:blip r:embed="rId2"/>
          <a:srcRect l="51878" t="10823" b="34123"/>
          <a:stretch/>
        </p:blipFill>
        <p:spPr>
          <a:xfrm>
            <a:off x="7130142" y="2582859"/>
            <a:ext cx="2542377" cy="2528236"/>
          </a:xfrm>
          <a:prstGeom prst="rect">
            <a:avLst/>
          </a:prstGeom>
        </p:spPr>
      </p:pic>
      <p:sp>
        <p:nvSpPr>
          <p:cNvPr id="7" name="TextBox 6">
            <a:extLst>
              <a:ext uri="{FF2B5EF4-FFF2-40B4-BE49-F238E27FC236}">
                <a16:creationId xmlns:a16="http://schemas.microsoft.com/office/drawing/2014/main" id="{9FC32083-4BFA-5E18-49B6-B1DC5390FF64}"/>
              </a:ext>
            </a:extLst>
          </p:cNvPr>
          <p:cNvSpPr txBox="1"/>
          <p:nvPr/>
        </p:nvSpPr>
        <p:spPr>
          <a:xfrm>
            <a:off x="3373071" y="5249399"/>
            <a:ext cx="1166272" cy="1200329"/>
          </a:xfrm>
          <a:prstGeom prst="rect">
            <a:avLst/>
          </a:prstGeom>
          <a:noFill/>
        </p:spPr>
        <p:txBody>
          <a:bodyPr wrap="square" rtlCol="0">
            <a:spAutoFit/>
          </a:bodyPr>
          <a:lstStyle/>
          <a:p>
            <a:r>
              <a:rPr lang="it-IT" sz="2400" b="1" dirty="0"/>
              <a:t>Group A </a:t>
            </a:r>
          </a:p>
          <a:p>
            <a:endParaRPr lang="en-US" sz="2400" dirty="0"/>
          </a:p>
        </p:txBody>
      </p:sp>
      <p:sp>
        <p:nvSpPr>
          <p:cNvPr id="8" name="TextBox 7">
            <a:extLst>
              <a:ext uri="{FF2B5EF4-FFF2-40B4-BE49-F238E27FC236}">
                <a16:creationId xmlns:a16="http://schemas.microsoft.com/office/drawing/2014/main" id="{A39AD580-4AF7-CF50-EB02-639A3C32B362}"/>
              </a:ext>
            </a:extLst>
          </p:cNvPr>
          <p:cNvSpPr txBox="1"/>
          <p:nvPr/>
        </p:nvSpPr>
        <p:spPr>
          <a:xfrm>
            <a:off x="7748187" y="5252825"/>
            <a:ext cx="1306285" cy="1200329"/>
          </a:xfrm>
          <a:prstGeom prst="rect">
            <a:avLst/>
          </a:prstGeom>
          <a:noFill/>
        </p:spPr>
        <p:txBody>
          <a:bodyPr wrap="square" rtlCol="0">
            <a:spAutoFit/>
          </a:bodyPr>
          <a:lstStyle/>
          <a:p>
            <a:r>
              <a:rPr lang="it-IT" sz="2400" b="1" dirty="0"/>
              <a:t>Group B </a:t>
            </a:r>
          </a:p>
          <a:p>
            <a:endParaRPr lang="en-US" sz="2400" dirty="0"/>
          </a:p>
        </p:txBody>
      </p:sp>
    </p:spTree>
    <p:extLst>
      <p:ext uri="{BB962C8B-B14F-4D97-AF65-F5344CB8AC3E}">
        <p14:creationId xmlns:p14="http://schemas.microsoft.com/office/powerpoint/2010/main" val="249905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F7BAA9A-1B02-F870-7089-7820A4739731}"/>
              </a:ext>
            </a:extLst>
          </p:cNvPr>
          <p:cNvSpPr>
            <a:spLocks noGrp="1"/>
          </p:cNvSpPr>
          <p:nvPr>
            <p:ph idx="1"/>
          </p:nvPr>
        </p:nvSpPr>
        <p:spPr>
          <a:xfrm>
            <a:off x="1" y="212723"/>
            <a:ext cx="3258207" cy="649127"/>
          </a:xfrm>
        </p:spPr>
        <p:txBody>
          <a:bodyPr>
            <a:normAutofit/>
          </a:bodyPr>
          <a:lstStyle/>
          <a:p>
            <a:pPr algn="ctr">
              <a:lnSpc>
                <a:spcPct val="107000"/>
              </a:lnSpc>
              <a:spcAft>
                <a:spcPts val="1067"/>
              </a:spcAft>
            </a:pPr>
            <a:r>
              <a:rPr lang="it-IT" sz="32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HOW?</a:t>
            </a:r>
            <a:endParaRPr lang="en-US" sz="32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group of people standing in different poses&#10;&#10;Description automatically generated">
            <a:extLst>
              <a:ext uri="{FF2B5EF4-FFF2-40B4-BE49-F238E27FC236}">
                <a16:creationId xmlns:a16="http://schemas.microsoft.com/office/drawing/2014/main" id="{C95844E9-B1A2-1EBA-C3D8-0DD67FC6D0C4}"/>
              </a:ext>
            </a:extLst>
          </p:cNvPr>
          <p:cNvPicPr>
            <a:picLocks noChangeAspect="1"/>
          </p:cNvPicPr>
          <p:nvPr/>
        </p:nvPicPr>
        <p:blipFill rotWithShape="1">
          <a:blip r:embed="rId2"/>
          <a:srcRect t="10823" r="49469" b="34123"/>
          <a:stretch/>
        </p:blipFill>
        <p:spPr>
          <a:xfrm>
            <a:off x="790518" y="1006121"/>
            <a:ext cx="1496087" cy="1416849"/>
          </a:xfrm>
          <a:prstGeom prst="rect">
            <a:avLst/>
          </a:prstGeom>
        </p:spPr>
      </p:pic>
      <p:sp>
        <p:nvSpPr>
          <p:cNvPr id="6" name="TextBox 5">
            <a:extLst>
              <a:ext uri="{FF2B5EF4-FFF2-40B4-BE49-F238E27FC236}">
                <a16:creationId xmlns:a16="http://schemas.microsoft.com/office/drawing/2014/main" id="{2F86463E-865E-3C66-EE2A-0487FBB5E0D2}"/>
              </a:ext>
            </a:extLst>
          </p:cNvPr>
          <p:cNvSpPr txBox="1"/>
          <p:nvPr/>
        </p:nvSpPr>
        <p:spPr>
          <a:xfrm>
            <a:off x="2624344" y="1474297"/>
            <a:ext cx="8873973" cy="1200329"/>
          </a:xfrm>
          <a:prstGeom prst="rect">
            <a:avLst/>
          </a:prstGeom>
          <a:noFill/>
        </p:spPr>
        <p:txBody>
          <a:bodyPr wrap="square" rtlCol="0">
            <a:spAutoFit/>
          </a:bodyPr>
          <a:lstStyle/>
          <a:p>
            <a:pPr marL="380990" indent="-380990">
              <a:buFont typeface="Wingdings" panose="05000000000000000000" pitchFamily="2" charset="2"/>
              <a:buChar char="Ø"/>
            </a:pPr>
            <a:r>
              <a:rPr lang="it-IT" sz="2400" dirty="0"/>
              <a:t>5 minutes: Group brainstorming on </a:t>
            </a:r>
            <a:r>
              <a:rPr lang="it-IT" sz="2400" dirty="0" err="1"/>
              <a:t>how</a:t>
            </a:r>
            <a:r>
              <a:rPr lang="it-IT" sz="2400" dirty="0"/>
              <a:t> </a:t>
            </a:r>
            <a:r>
              <a:rPr lang="it-IT" sz="2400" dirty="0" err="1"/>
              <a:t>you</a:t>
            </a:r>
            <a:r>
              <a:rPr lang="it-IT" sz="2400" dirty="0"/>
              <a:t> </a:t>
            </a:r>
            <a:r>
              <a:rPr lang="it-IT" sz="2400" dirty="0" err="1"/>
              <a:t>would</a:t>
            </a:r>
            <a:r>
              <a:rPr lang="it-IT" sz="2400" dirty="0"/>
              <a:t> </a:t>
            </a:r>
            <a:r>
              <a:rPr lang="it-IT" sz="2400" dirty="0" err="1"/>
              <a:t>approach</a:t>
            </a:r>
            <a:r>
              <a:rPr lang="it-IT" sz="2400" dirty="0"/>
              <a:t> the </a:t>
            </a:r>
            <a:r>
              <a:rPr lang="it-IT" sz="2400" dirty="0" err="1"/>
              <a:t>debriefing</a:t>
            </a:r>
            <a:endParaRPr lang="en-US" sz="2400" dirty="0"/>
          </a:p>
          <a:p>
            <a:endParaRPr lang="it-IT" sz="2400" dirty="0"/>
          </a:p>
        </p:txBody>
      </p:sp>
      <p:grpSp>
        <p:nvGrpSpPr>
          <p:cNvPr id="23" name="Group 22">
            <a:extLst>
              <a:ext uri="{FF2B5EF4-FFF2-40B4-BE49-F238E27FC236}">
                <a16:creationId xmlns:a16="http://schemas.microsoft.com/office/drawing/2014/main" id="{3DE5B938-461B-E624-1AEE-E96CD94EAC5F}"/>
              </a:ext>
            </a:extLst>
          </p:cNvPr>
          <p:cNvGrpSpPr/>
          <p:nvPr/>
        </p:nvGrpSpPr>
        <p:grpSpPr>
          <a:xfrm>
            <a:off x="825009" y="2125468"/>
            <a:ext cx="12611284" cy="3473417"/>
            <a:chOff x="618756" y="1594101"/>
            <a:chExt cx="9458463" cy="2605063"/>
          </a:xfrm>
        </p:grpSpPr>
        <p:grpSp>
          <p:nvGrpSpPr>
            <p:cNvPr id="9" name="Group 8">
              <a:extLst>
                <a:ext uri="{FF2B5EF4-FFF2-40B4-BE49-F238E27FC236}">
                  <a16:creationId xmlns:a16="http://schemas.microsoft.com/office/drawing/2014/main" id="{D92C76E0-4C9A-8339-81AF-805FCA52B919}"/>
                </a:ext>
              </a:extLst>
            </p:cNvPr>
            <p:cNvGrpSpPr/>
            <p:nvPr/>
          </p:nvGrpSpPr>
          <p:grpSpPr>
            <a:xfrm>
              <a:off x="618756" y="2207391"/>
              <a:ext cx="1013010" cy="885847"/>
              <a:chOff x="5840167" y="1757256"/>
              <a:chExt cx="2338848" cy="2247793"/>
            </a:xfrm>
          </p:grpSpPr>
          <p:pic>
            <p:nvPicPr>
              <p:cNvPr id="7" name="Picture 2" descr="Business meeting cartoon top view - Download Free Vectors, Clipart Graphics  &amp; Vector Art">
                <a:extLst>
                  <a:ext uri="{FF2B5EF4-FFF2-40B4-BE49-F238E27FC236}">
                    <a16:creationId xmlns:a16="http://schemas.microsoft.com/office/drawing/2014/main" id="{AFAED2F2-69C0-C71A-A23D-F1BA783AE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029" y="175725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93B4F996-6AE7-BC10-D3DB-9095F55D2979}"/>
                  </a:ext>
                </a:extLst>
              </p:cNvPr>
              <p:cNvSpPr/>
              <p:nvPr/>
            </p:nvSpPr>
            <p:spPr>
              <a:xfrm>
                <a:off x="5840167" y="1757256"/>
                <a:ext cx="2338848" cy="2247793"/>
              </a:xfrm>
              <a:prstGeom prst="ellipse">
                <a:avLst/>
              </a:prstGeom>
              <a:noFill/>
              <a:ln w="76200" cap="sq" cmpd="sng">
                <a:gradFill>
                  <a:gsLst>
                    <a:gs pos="0">
                      <a:schemeClr val="bg1"/>
                    </a:gs>
                    <a:gs pos="92000">
                      <a:schemeClr val="accent2"/>
                    </a:gs>
                  </a:gsLst>
                  <a:lin ang="5400000" scaled="1"/>
                </a:gradFill>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sz="1400" dirty="0">
                  <a:solidFill>
                    <a:srgbClr val="58595B"/>
                  </a:solidFill>
                  <a:latin typeface="Gotham Book" charset="0"/>
                  <a:ea typeface="Gotham Book" charset="0"/>
                  <a:cs typeface="Gotham Book" charset="0"/>
                </a:endParaRPr>
              </a:p>
            </p:txBody>
          </p:sp>
        </p:grpSp>
        <p:sp>
          <p:nvSpPr>
            <p:cNvPr id="10" name="TextBox 9">
              <a:extLst>
                <a:ext uri="{FF2B5EF4-FFF2-40B4-BE49-F238E27FC236}">
                  <a16:creationId xmlns:a16="http://schemas.microsoft.com/office/drawing/2014/main" id="{8AA9DC3A-62B4-434A-FB47-AF4E64C65B9F}"/>
                </a:ext>
              </a:extLst>
            </p:cNvPr>
            <p:cNvSpPr txBox="1"/>
            <p:nvPr/>
          </p:nvSpPr>
          <p:spPr>
            <a:xfrm>
              <a:off x="1951737" y="2517342"/>
              <a:ext cx="2065283" cy="623248"/>
            </a:xfrm>
            <a:prstGeom prst="rect">
              <a:avLst/>
            </a:prstGeom>
            <a:noFill/>
          </p:spPr>
          <p:txBody>
            <a:bodyPr wrap="square" rtlCol="0">
              <a:spAutoFit/>
            </a:bodyPr>
            <a:lstStyle/>
            <a:p>
              <a:pPr marL="380990" indent="-380990">
                <a:buFont typeface="Wingdings" panose="05000000000000000000" pitchFamily="2" charset="2"/>
                <a:buChar char="Ø"/>
              </a:pPr>
              <a:r>
                <a:rPr lang="it-IT" sz="2400" dirty="0"/>
                <a:t>5 minutes:  </a:t>
              </a:r>
              <a:r>
                <a:rPr lang="it-IT" sz="2400" dirty="0" err="1"/>
                <a:t>Roleplay</a:t>
              </a:r>
              <a:endParaRPr lang="it-IT" sz="2400" dirty="0"/>
            </a:p>
          </p:txBody>
        </p:sp>
        <p:sp>
          <p:nvSpPr>
            <p:cNvPr id="11" name="TextBox 10">
              <a:extLst>
                <a:ext uri="{FF2B5EF4-FFF2-40B4-BE49-F238E27FC236}">
                  <a16:creationId xmlns:a16="http://schemas.microsoft.com/office/drawing/2014/main" id="{3488FF44-3BAD-EB6B-86B8-DB3916E6B1B6}"/>
                </a:ext>
              </a:extLst>
            </p:cNvPr>
            <p:cNvSpPr txBox="1"/>
            <p:nvPr/>
          </p:nvSpPr>
          <p:spPr>
            <a:xfrm>
              <a:off x="3942597" y="1895230"/>
              <a:ext cx="2522483" cy="2285241"/>
            </a:xfrm>
            <a:prstGeom prst="rect">
              <a:avLst/>
            </a:prstGeom>
            <a:noFill/>
          </p:spPr>
          <p:txBody>
            <a:bodyPr wrap="square" rtlCol="0">
              <a:spAutoFit/>
            </a:bodyPr>
            <a:lstStyle/>
            <a:p>
              <a:r>
                <a:rPr lang="it-IT" sz="2400" dirty="0"/>
                <a:t>1 Consultant</a:t>
              </a:r>
            </a:p>
            <a:p>
              <a:endParaRPr lang="it-IT" sz="2400" dirty="0"/>
            </a:p>
            <a:p>
              <a:r>
                <a:rPr lang="it-IT" sz="2400" dirty="0"/>
                <a:t>The Head of </a:t>
              </a:r>
              <a:r>
                <a:rPr lang="it-IT" sz="2400" dirty="0" err="1"/>
                <a:t>Neurology</a:t>
              </a:r>
              <a:r>
                <a:rPr lang="it-IT" sz="2400" dirty="0"/>
                <a:t>: Eleni</a:t>
              </a:r>
            </a:p>
            <a:p>
              <a:endParaRPr lang="it-IT" sz="2400" dirty="0"/>
            </a:p>
            <a:p>
              <a:r>
                <a:rPr lang="it-IT" sz="2400" dirty="0" err="1"/>
                <a:t>Neurologist</a:t>
              </a:r>
              <a:r>
                <a:rPr lang="it-IT" sz="2400" dirty="0"/>
                <a:t>: Justin</a:t>
              </a:r>
            </a:p>
            <a:p>
              <a:endParaRPr lang="it-IT" sz="2400" dirty="0"/>
            </a:p>
            <a:p>
              <a:r>
                <a:rPr lang="it-IT" sz="2400" dirty="0"/>
                <a:t>Nurse: Linda</a:t>
              </a:r>
              <a:endParaRPr lang="en-US" sz="2400" dirty="0"/>
            </a:p>
          </p:txBody>
        </p:sp>
        <p:sp>
          <p:nvSpPr>
            <p:cNvPr id="12" name="TextBox 11">
              <a:extLst>
                <a:ext uri="{FF2B5EF4-FFF2-40B4-BE49-F238E27FC236}">
                  <a16:creationId xmlns:a16="http://schemas.microsoft.com/office/drawing/2014/main" id="{B7FA2BD2-586F-E9EB-4566-525D67A6F3FA}"/>
                </a:ext>
              </a:extLst>
            </p:cNvPr>
            <p:cNvSpPr txBox="1"/>
            <p:nvPr/>
          </p:nvSpPr>
          <p:spPr>
            <a:xfrm>
              <a:off x="3942597" y="3563260"/>
              <a:ext cx="2939051" cy="346249"/>
            </a:xfrm>
            <a:prstGeom prst="rect">
              <a:avLst/>
            </a:prstGeom>
            <a:noFill/>
          </p:spPr>
          <p:txBody>
            <a:bodyPr wrap="square" rtlCol="0">
              <a:spAutoFit/>
            </a:bodyPr>
            <a:lstStyle/>
            <a:p>
              <a:r>
                <a:rPr lang="it-IT" sz="2400" dirty="0">
                  <a:solidFill>
                    <a:schemeClr val="bg2">
                      <a:lumMod val="10000"/>
                    </a:schemeClr>
                  </a:solidFill>
                </a:rPr>
                <a:t>Moderator: Elisa</a:t>
              </a:r>
              <a:endParaRPr lang="en-US" sz="2400" dirty="0">
                <a:solidFill>
                  <a:schemeClr val="bg2">
                    <a:lumMod val="10000"/>
                  </a:schemeClr>
                </a:solidFill>
              </a:endParaRPr>
            </a:p>
          </p:txBody>
        </p:sp>
        <p:sp>
          <p:nvSpPr>
            <p:cNvPr id="13" name="TextBox 12">
              <a:extLst>
                <a:ext uri="{FF2B5EF4-FFF2-40B4-BE49-F238E27FC236}">
                  <a16:creationId xmlns:a16="http://schemas.microsoft.com/office/drawing/2014/main" id="{5FF5C09A-AA19-CD9B-FE33-07348CA37A62}"/>
                </a:ext>
              </a:extLst>
            </p:cNvPr>
            <p:cNvSpPr txBox="1"/>
            <p:nvPr/>
          </p:nvSpPr>
          <p:spPr>
            <a:xfrm>
              <a:off x="7385256" y="1624127"/>
              <a:ext cx="2691963" cy="346249"/>
            </a:xfrm>
            <a:prstGeom prst="rect">
              <a:avLst/>
            </a:prstGeom>
            <a:noFill/>
          </p:spPr>
          <p:txBody>
            <a:bodyPr wrap="square" rtlCol="0">
              <a:spAutoFit/>
            </a:bodyPr>
            <a:lstStyle/>
            <a:p>
              <a:r>
                <a:rPr lang="it-IT" sz="2400" b="1" dirty="0"/>
                <a:t>Group B</a:t>
              </a:r>
              <a:endParaRPr lang="en-US" sz="2400" b="1" dirty="0"/>
            </a:p>
          </p:txBody>
        </p:sp>
        <p:sp>
          <p:nvSpPr>
            <p:cNvPr id="14" name="TextBox 13">
              <a:extLst>
                <a:ext uri="{FF2B5EF4-FFF2-40B4-BE49-F238E27FC236}">
                  <a16:creationId xmlns:a16="http://schemas.microsoft.com/office/drawing/2014/main" id="{A279FFF7-64B6-4925-041F-B60D122BC668}"/>
                </a:ext>
              </a:extLst>
            </p:cNvPr>
            <p:cNvSpPr txBox="1"/>
            <p:nvPr/>
          </p:nvSpPr>
          <p:spPr>
            <a:xfrm>
              <a:off x="6558359" y="1913923"/>
              <a:ext cx="2522483" cy="2285241"/>
            </a:xfrm>
            <a:prstGeom prst="rect">
              <a:avLst/>
            </a:prstGeom>
            <a:noFill/>
          </p:spPr>
          <p:txBody>
            <a:bodyPr wrap="square" rtlCol="0">
              <a:spAutoFit/>
            </a:bodyPr>
            <a:lstStyle/>
            <a:p>
              <a:r>
                <a:rPr lang="it-IT" sz="2400" dirty="0"/>
                <a:t>1 Consultant</a:t>
              </a:r>
            </a:p>
            <a:p>
              <a:endParaRPr lang="it-IT" sz="2400" dirty="0"/>
            </a:p>
            <a:p>
              <a:r>
                <a:rPr lang="it-IT" sz="2400" dirty="0"/>
                <a:t>The Head of </a:t>
              </a:r>
              <a:r>
                <a:rPr lang="it-IT" sz="2400" dirty="0" err="1"/>
                <a:t>Neurology</a:t>
              </a:r>
              <a:r>
                <a:rPr lang="it-IT" sz="2400" dirty="0"/>
                <a:t>: Lucy</a:t>
              </a:r>
            </a:p>
            <a:p>
              <a:endParaRPr lang="it-IT" sz="2400" dirty="0"/>
            </a:p>
            <a:p>
              <a:r>
                <a:rPr lang="it-IT" sz="2400" dirty="0" err="1"/>
                <a:t>Neurologist</a:t>
              </a:r>
              <a:r>
                <a:rPr lang="it-IT" sz="2400" dirty="0"/>
                <a:t>: Alessia</a:t>
              </a:r>
            </a:p>
            <a:p>
              <a:endParaRPr lang="it-IT" sz="2400" dirty="0"/>
            </a:p>
            <a:p>
              <a:r>
                <a:rPr lang="it-IT" sz="2400" dirty="0"/>
                <a:t>Nurse: Bianca</a:t>
              </a:r>
              <a:endParaRPr lang="en-US" sz="2400" dirty="0"/>
            </a:p>
          </p:txBody>
        </p:sp>
        <p:sp>
          <p:nvSpPr>
            <p:cNvPr id="15" name="TextBox 14">
              <a:extLst>
                <a:ext uri="{FF2B5EF4-FFF2-40B4-BE49-F238E27FC236}">
                  <a16:creationId xmlns:a16="http://schemas.microsoft.com/office/drawing/2014/main" id="{604BD828-B839-8CA3-5FE2-1977E79ABD2B}"/>
                </a:ext>
              </a:extLst>
            </p:cNvPr>
            <p:cNvSpPr txBox="1"/>
            <p:nvPr/>
          </p:nvSpPr>
          <p:spPr>
            <a:xfrm>
              <a:off x="6589386" y="3561104"/>
              <a:ext cx="1848507" cy="623248"/>
            </a:xfrm>
            <a:prstGeom prst="rect">
              <a:avLst/>
            </a:prstGeom>
            <a:noFill/>
          </p:spPr>
          <p:txBody>
            <a:bodyPr wrap="square" rtlCol="0">
              <a:spAutoFit/>
            </a:bodyPr>
            <a:lstStyle/>
            <a:p>
              <a:r>
                <a:rPr lang="it-IT" sz="2400" dirty="0">
                  <a:solidFill>
                    <a:schemeClr val="bg2">
                      <a:lumMod val="10000"/>
                    </a:schemeClr>
                  </a:solidFill>
                </a:rPr>
                <a:t>Moderator: Stefania</a:t>
              </a:r>
              <a:endParaRPr lang="en-US" sz="2400" dirty="0">
                <a:solidFill>
                  <a:schemeClr val="bg2">
                    <a:lumMod val="10000"/>
                  </a:schemeClr>
                </a:solidFill>
              </a:endParaRPr>
            </a:p>
          </p:txBody>
        </p:sp>
        <p:sp>
          <p:nvSpPr>
            <p:cNvPr id="16" name="Rectangle 15">
              <a:extLst>
                <a:ext uri="{FF2B5EF4-FFF2-40B4-BE49-F238E27FC236}">
                  <a16:creationId xmlns:a16="http://schemas.microsoft.com/office/drawing/2014/main" id="{D02AB370-E828-FD40-33B4-3191582D8E3A}"/>
                </a:ext>
              </a:extLst>
            </p:cNvPr>
            <p:cNvSpPr/>
            <p:nvPr/>
          </p:nvSpPr>
          <p:spPr>
            <a:xfrm>
              <a:off x="3942597" y="1594101"/>
              <a:ext cx="2368770" cy="231738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Gotham Book" charset="0"/>
                <a:ea typeface="Gotham Book" charset="0"/>
                <a:cs typeface="Gotham Book" charset="0"/>
              </a:endParaRPr>
            </a:p>
          </p:txBody>
        </p:sp>
        <p:sp>
          <p:nvSpPr>
            <p:cNvPr id="17" name="Rectangle 16">
              <a:extLst>
                <a:ext uri="{FF2B5EF4-FFF2-40B4-BE49-F238E27FC236}">
                  <a16:creationId xmlns:a16="http://schemas.microsoft.com/office/drawing/2014/main" id="{5EE40355-D038-C5BA-F662-4622D560A802}"/>
                </a:ext>
              </a:extLst>
            </p:cNvPr>
            <p:cNvSpPr/>
            <p:nvPr/>
          </p:nvSpPr>
          <p:spPr>
            <a:xfrm>
              <a:off x="6536328" y="1598244"/>
              <a:ext cx="2368770" cy="231738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Gotham Book" charset="0"/>
                <a:ea typeface="Gotham Book" charset="0"/>
                <a:cs typeface="Gotham Book" charset="0"/>
              </a:endParaRPr>
            </a:p>
          </p:txBody>
        </p:sp>
        <p:sp>
          <p:nvSpPr>
            <p:cNvPr id="19" name="TextBox 18">
              <a:extLst>
                <a:ext uri="{FF2B5EF4-FFF2-40B4-BE49-F238E27FC236}">
                  <a16:creationId xmlns:a16="http://schemas.microsoft.com/office/drawing/2014/main" id="{3530158D-FBE4-CE5D-A172-96309DA49ED2}"/>
                </a:ext>
              </a:extLst>
            </p:cNvPr>
            <p:cNvSpPr txBox="1"/>
            <p:nvPr/>
          </p:nvSpPr>
          <p:spPr>
            <a:xfrm>
              <a:off x="4683275" y="1594101"/>
              <a:ext cx="1210306" cy="346249"/>
            </a:xfrm>
            <a:prstGeom prst="rect">
              <a:avLst/>
            </a:prstGeom>
            <a:noFill/>
          </p:spPr>
          <p:txBody>
            <a:bodyPr wrap="square" rtlCol="0">
              <a:spAutoFit/>
            </a:bodyPr>
            <a:lstStyle/>
            <a:p>
              <a:r>
                <a:rPr lang="it-IT" sz="2400" b="1" dirty="0"/>
                <a:t>Group A</a:t>
              </a:r>
              <a:endParaRPr lang="en-US" sz="2400" b="1" dirty="0"/>
            </a:p>
          </p:txBody>
        </p:sp>
      </p:grpSp>
      <p:pic>
        <p:nvPicPr>
          <p:cNvPr id="21" name="Picture 20" descr="A group of people sitting and standing in front of a white board&#10;&#10;Description automatically generated">
            <a:extLst>
              <a:ext uri="{FF2B5EF4-FFF2-40B4-BE49-F238E27FC236}">
                <a16:creationId xmlns:a16="http://schemas.microsoft.com/office/drawing/2014/main" id="{26B4F250-FC3A-4A25-9AAB-D73DB6956C5B}"/>
              </a:ext>
            </a:extLst>
          </p:cNvPr>
          <p:cNvPicPr>
            <a:picLocks noChangeAspect="1"/>
          </p:cNvPicPr>
          <p:nvPr/>
        </p:nvPicPr>
        <p:blipFill rotWithShape="1">
          <a:blip r:embed="rId4"/>
          <a:srcRect l="7904" t="7663" r="59290" b="5441"/>
          <a:stretch/>
        </p:blipFill>
        <p:spPr>
          <a:xfrm>
            <a:off x="1004612" y="4977013"/>
            <a:ext cx="1055475" cy="1785848"/>
          </a:xfrm>
          <a:prstGeom prst="rect">
            <a:avLst/>
          </a:prstGeom>
        </p:spPr>
      </p:pic>
      <p:sp>
        <p:nvSpPr>
          <p:cNvPr id="22" name="TextBox 21">
            <a:extLst>
              <a:ext uri="{FF2B5EF4-FFF2-40B4-BE49-F238E27FC236}">
                <a16:creationId xmlns:a16="http://schemas.microsoft.com/office/drawing/2014/main" id="{CBD50592-0DA8-B2C4-8328-444EB717B51D}"/>
              </a:ext>
            </a:extLst>
          </p:cNvPr>
          <p:cNvSpPr txBox="1"/>
          <p:nvPr/>
        </p:nvSpPr>
        <p:spPr>
          <a:xfrm>
            <a:off x="2543504" y="5793837"/>
            <a:ext cx="8124497" cy="1200329"/>
          </a:xfrm>
          <a:prstGeom prst="rect">
            <a:avLst/>
          </a:prstGeom>
          <a:noFill/>
        </p:spPr>
        <p:txBody>
          <a:bodyPr wrap="square" rtlCol="0">
            <a:spAutoFit/>
          </a:bodyPr>
          <a:lstStyle/>
          <a:p>
            <a:pPr marL="380990" indent="-380990">
              <a:buFont typeface="Wingdings" panose="05000000000000000000" pitchFamily="2" charset="2"/>
              <a:buChar char="Ø"/>
            </a:pPr>
            <a:r>
              <a:rPr lang="it-IT" sz="2400" dirty="0"/>
              <a:t>5 minutes: </a:t>
            </a:r>
            <a:r>
              <a:rPr lang="it-IT" sz="2400" dirty="0" err="1"/>
              <a:t>Sharing</a:t>
            </a:r>
            <a:r>
              <a:rPr lang="it-IT" sz="2400" dirty="0"/>
              <a:t> of </a:t>
            </a:r>
            <a:r>
              <a:rPr lang="it-IT" sz="2400" dirty="0" err="1"/>
              <a:t>how</a:t>
            </a:r>
            <a:r>
              <a:rPr lang="it-IT" sz="2400" dirty="0"/>
              <a:t> </a:t>
            </a:r>
            <a:r>
              <a:rPr lang="it-IT" sz="2400" dirty="0" err="1"/>
              <a:t>you</a:t>
            </a:r>
            <a:r>
              <a:rPr lang="it-IT" sz="2400" dirty="0"/>
              <a:t> </a:t>
            </a:r>
            <a:r>
              <a:rPr lang="it-IT" sz="2400" dirty="0" err="1"/>
              <a:t>approached</a:t>
            </a:r>
            <a:r>
              <a:rPr lang="it-IT" sz="2400" dirty="0"/>
              <a:t> the </a:t>
            </a:r>
            <a:r>
              <a:rPr lang="it-IT" sz="2400" dirty="0" err="1"/>
              <a:t>debriefing</a:t>
            </a:r>
            <a:r>
              <a:rPr lang="it-IT" sz="2400" dirty="0"/>
              <a:t> (1 </a:t>
            </a:r>
            <a:r>
              <a:rPr lang="it-IT" sz="2400" dirty="0" err="1"/>
              <a:t>representative</a:t>
            </a:r>
            <a:r>
              <a:rPr lang="it-IT" sz="2400" dirty="0"/>
              <a:t> per </a:t>
            </a:r>
            <a:r>
              <a:rPr lang="it-IT" sz="2400" dirty="0" err="1"/>
              <a:t>group</a:t>
            </a:r>
            <a:r>
              <a:rPr lang="it-IT" sz="2400" dirty="0"/>
              <a:t>, 5 minutes </a:t>
            </a:r>
            <a:r>
              <a:rPr lang="it-IT" sz="2400" dirty="0" err="1"/>
              <a:t>each</a:t>
            </a:r>
            <a:r>
              <a:rPr lang="it-IT" sz="2400" dirty="0"/>
              <a:t>) </a:t>
            </a:r>
          </a:p>
        </p:txBody>
      </p:sp>
    </p:spTree>
    <p:extLst>
      <p:ext uri="{BB962C8B-B14F-4D97-AF65-F5344CB8AC3E}">
        <p14:creationId xmlns:p14="http://schemas.microsoft.com/office/powerpoint/2010/main" val="80282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64B1D6-EB2C-3064-4461-80B637D83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691" y="578069"/>
            <a:ext cx="8548619" cy="5701863"/>
          </a:xfrm>
          <a:prstGeom prst="rect">
            <a:avLst/>
          </a:prstGeom>
        </p:spPr>
      </p:pic>
    </p:spTree>
    <p:extLst>
      <p:ext uri="{BB962C8B-B14F-4D97-AF65-F5344CB8AC3E}">
        <p14:creationId xmlns:p14="http://schemas.microsoft.com/office/powerpoint/2010/main" val="198943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Tying it all together – the report, a not-so-perfect debriefing, and conclusions</a:t>
            </a:r>
          </a:p>
        </p:txBody>
      </p:sp>
    </p:spTree>
    <p:extLst>
      <p:ext uri="{BB962C8B-B14F-4D97-AF65-F5344CB8AC3E}">
        <p14:creationId xmlns:p14="http://schemas.microsoft.com/office/powerpoint/2010/main" val="1152599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3199-90CE-8430-30E4-4BE751971944}"/>
              </a:ext>
            </a:extLst>
          </p:cNvPr>
          <p:cNvSpPr>
            <a:spLocks noGrp="1"/>
          </p:cNvSpPr>
          <p:nvPr>
            <p:ph type="title"/>
          </p:nvPr>
        </p:nvSpPr>
        <p:spPr/>
        <p:txBody>
          <a:bodyPr/>
          <a:lstStyle/>
          <a:p>
            <a:r>
              <a:rPr lang="en-GB" dirty="0"/>
              <a:t>So why do we do a simulation and debriefing?</a:t>
            </a:r>
            <a:endParaRPr lang="en-US" dirty="0"/>
          </a:p>
        </p:txBody>
      </p:sp>
      <p:pic>
        <p:nvPicPr>
          <p:cNvPr id="2050" name="Picture 2" descr="Debunk This: People Remember 10 Percent of What They Read | ATD">
            <a:extLst>
              <a:ext uri="{FF2B5EF4-FFF2-40B4-BE49-F238E27FC236}">
                <a16:creationId xmlns:a16="http://schemas.microsoft.com/office/drawing/2014/main" id="{05E4E32F-240E-2804-4F43-1A9C53046F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87084" y="1516564"/>
            <a:ext cx="6684885" cy="49022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BBD523AE-D1D6-BEA9-58C2-5FC7A42ACFAA}"/>
              </a:ext>
            </a:extLst>
          </p:cNvPr>
          <p:cNvSpPr/>
          <p:nvPr/>
        </p:nvSpPr>
        <p:spPr>
          <a:xfrm>
            <a:off x="880952" y="4926680"/>
            <a:ext cx="2208181" cy="1041866"/>
          </a:xfrm>
          <a:prstGeom prst="rightArrow">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Gotham Book" charset="0"/>
                <a:ea typeface="Gotham Book" charset="0"/>
                <a:cs typeface="Gotham Book" charset="0"/>
              </a:rPr>
              <a:t>Because this!</a:t>
            </a:r>
            <a:endParaRPr lang="en-US" sz="1600" b="1" dirty="0">
              <a:latin typeface="Gotham Book" charset="0"/>
              <a:ea typeface="Gotham Book" charset="0"/>
              <a:cs typeface="Gotham Book" charset="0"/>
            </a:endParaRPr>
          </a:p>
        </p:txBody>
      </p:sp>
    </p:spTree>
    <p:extLst>
      <p:ext uri="{BB962C8B-B14F-4D97-AF65-F5344CB8AC3E}">
        <p14:creationId xmlns:p14="http://schemas.microsoft.com/office/powerpoint/2010/main" val="3700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C6EBA-AAE8-36E5-300F-4877D2E384F4}"/>
              </a:ext>
            </a:extLst>
          </p:cNvPr>
          <p:cNvSpPr>
            <a:spLocks noGrp="1"/>
          </p:cNvSpPr>
          <p:nvPr>
            <p:ph type="title"/>
          </p:nvPr>
        </p:nvSpPr>
        <p:spPr/>
        <p:txBody>
          <a:bodyPr/>
          <a:lstStyle/>
          <a:p>
            <a:r>
              <a:rPr lang="en-GB"/>
              <a:t>What do we need to keep in mind when doing a debriefing?</a:t>
            </a:r>
            <a:endParaRPr lang="en-US" dirty="0"/>
          </a:p>
        </p:txBody>
      </p:sp>
      <p:pic>
        <p:nvPicPr>
          <p:cNvPr id="3074" name="Picture 2" descr="The anger volcano, feelings poster, self regulation, social emotional learning, calming corner, play therapy, Therapy office decor, emotions image 1">
            <a:extLst>
              <a:ext uri="{FF2B5EF4-FFF2-40B4-BE49-F238E27FC236}">
                <a16:creationId xmlns:a16="http://schemas.microsoft.com/office/drawing/2014/main" id="{71313BCE-E80B-D388-751E-B4A4EACFF4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67" t="5426" r="30807" b="5426"/>
          <a:stretch/>
        </p:blipFill>
        <p:spPr bwMode="auto">
          <a:xfrm>
            <a:off x="7807276" y="1233376"/>
            <a:ext cx="3998130" cy="4838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8ED6551-7684-79E0-ADFD-E8F0704CC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07" t="21230" r="21647" b="6408"/>
          <a:stretch/>
        </p:blipFill>
        <p:spPr bwMode="auto">
          <a:xfrm>
            <a:off x="2634334" y="5428149"/>
            <a:ext cx="1547674" cy="1090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a:extLst>
              <a:ext uri="{FF2B5EF4-FFF2-40B4-BE49-F238E27FC236}">
                <a16:creationId xmlns:a16="http://schemas.microsoft.com/office/drawing/2014/main" id="{96102125-4392-A3DB-B9CD-3DD2FDD9FB07}"/>
              </a:ext>
            </a:extLst>
          </p:cNvPr>
          <p:cNvSpPr>
            <a:spLocks noGrp="1"/>
          </p:cNvSpPr>
          <p:nvPr>
            <p:ph idx="1"/>
          </p:nvPr>
        </p:nvSpPr>
        <p:spPr>
          <a:xfrm>
            <a:off x="765543" y="1429851"/>
            <a:ext cx="7040476" cy="4446000"/>
          </a:xfrm>
        </p:spPr>
        <p:txBody>
          <a:bodyPr>
            <a:normAutofit fontScale="92500" lnSpcReduction="20000"/>
          </a:bodyPr>
          <a:lstStyle/>
          <a:p>
            <a:pPr marL="285750" indent="-285750">
              <a:lnSpc>
                <a:spcPct val="150000"/>
              </a:lnSpc>
              <a:buFont typeface="Arial" panose="020B0604020202020204" pitchFamily="34" charset="0"/>
              <a:buChar char="•"/>
            </a:pPr>
            <a:r>
              <a:rPr lang="en-GB" dirty="0"/>
              <a:t>Allow for the emotions to come out first – </a:t>
            </a:r>
            <a:r>
              <a:rPr lang="en-GB" b="0" dirty="0"/>
              <a:t>it’s the biggest myth that people are rational beings</a:t>
            </a:r>
          </a:p>
          <a:p>
            <a:pPr marL="285750" indent="-285750">
              <a:lnSpc>
                <a:spcPct val="150000"/>
              </a:lnSpc>
              <a:buFont typeface="Arial" panose="020B0604020202020204" pitchFamily="34" charset="0"/>
              <a:buChar char="•"/>
            </a:pPr>
            <a:r>
              <a:rPr lang="en-GB" dirty="0"/>
              <a:t>Stick to the facts… </a:t>
            </a:r>
            <a:r>
              <a:rPr lang="en-US" dirty="0"/>
              <a:t>–</a:t>
            </a:r>
            <a:r>
              <a:rPr lang="en-GB" dirty="0"/>
              <a:t> </a:t>
            </a:r>
            <a:r>
              <a:rPr lang="en-GB" b="0" dirty="0"/>
              <a:t>what went well and opportunities for improvement</a:t>
            </a:r>
            <a:endParaRPr lang="en-GB" dirty="0"/>
          </a:p>
          <a:p>
            <a:pPr marL="285750" indent="-285750">
              <a:lnSpc>
                <a:spcPct val="150000"/>
              </a:lnSpc>
              <a:buFont typeface="Arial" panose="020B0604020202020204" pitchFamily="34" charset="0"/>
              <a:buChar char="•"/>
            </a:pPr>
            <a:r>
              <a:rPr lang="en-US" dirty="0"/>
              <a:t>…in a non-judgmental way – </a:t>
            </a:r>
            <a:r>
              <a:rPr lang="en-US" b="0" dirty="0"/>
              <a:t>no dirty questions, no finger pointing</a:t>
            </a:r>
          </a:p>
          <a:p>
            <a:pPr>
              <a:lnSpc>
                <a:spcPct val="150000"/>
              </a:lnSpc>
            </a:pPr>
            <a:r>
              <a:rPr lang="en-US" dirty="0">
                <a:solidFill>
                  <a:srgbClr val="7030A0"/>
                </a:solidFill>
              </a:rPr>
              <a:t>AND ABOVE ALL</a:t>
            </a:r>
          </a:p>
          <a:p>
            <a:pPr marL="285750" indent="-285750">
              <a:lnSpc>
                <a:spcPct val="150000"/>
              </a:lnSpc>
              <a:buFont typeface="Arial" panose="020B0604020202020204" pitchFamily="34" charset="0"/>
              <a:buChar char="•"/>
            </a:pPr>
            <a:r>
              <a:rPr lang="en-US" dirty="0"/>
              <a:t>Seek to understand with genuine curiosity – </a:t>
            </a:r>
            <a:r>
              <a:rPr lang="en-US" b="0" dirty="0"/>
              <a:t>from your resident </a:t>
            </a:r>
            <a:r>
              <a:rPr lang="en-US" b="0" dirty="0">
                <a:solidFill>
                  <a:schemeClr val="accent1">
                    <a:lumMod val="75000"/>
                  </a:schemeClr>
                </a:solidFill>
              </a:rPr>
              <a:t>Red energy person</a:t>
            </a:r>
            <a:r>
              <a:rPr lang="en-US" b="0" dirty="0"/>
              <a:t>, not everything that you do has to be focused on the end result at all times, sometimes it’s better to focus on the process (who knew?!)</a:t>
            </a:r>
            <a:endParaRPr lang="en-US" dirty="0"/>
          </a:p>
        </p:txBody>
      </p:sp>
    </p:spTree>
    <p:extLst>
      <p:ext uri="{BB962C8B-B14F-4D97-AF65-F5344CB8AC3E}">
        <p14:creationId xmlns:p14="http://schemas.microsoft.com/office/powerpoint/2010/main" val="145578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5B3461-60C4-F79E-12E8-A3198439E8FF}"/>
              </a:ext>
            </a:extLst>
          </p:cNvPr>
          <p:cNvGrpSpPr/>
          <p:nvPr/>
        </p:nvGrpSpPr>
        <p:grpSpPr>
          <a:xfrm>
            <a:off x="2344206" y="818618"/>
            <a:ext cx="3904194" cy="5585887"/>
            <a:chOff x="2344206" y="818618"/>
            <a:chExt cx="3904194" cy="5585887"/>
          </a:xfrm>
        </p:grpSpPr>
        <p:sp>
          <p:nvSpPr>
            <p:cNvPr id="4" name="TextBox 3">
              <a:extLst>
                <a:ext uri="{FF2B5EF4-FFF2-40B4-BE49-F238E27FC236}">
                  <a16:creationId xmlns:a16="http://schemas.microsoft.com/office/drawing/2014/main" id="{7EF03206-571C-0DA6-5023-1FA6C685C686}"/>
                </a:ext>
              </a:extLst>
            </p:cNvPr>
            <p:cNvSpPr txBox="1"/>
            <p:nvPr/>
          </p:nvSpPr>
          <p:spPr>
            <a:xfrm>
              <a:off x="3014133" y="818618"/>
              <a:ext cx="3234267" cy="584775"/>
            </a:xfrm>
            <a:prstGeom prst="rect">
              <a:avLst/>
            </a:prstGeom>
            <a:noFill/>
          </p:spPr>
          <p:txBody>
            <a:bodyPr wrap="square" rtlCol="0">
              <a:spAutoFit/>
            </a:bodyPr>
            <a:lstStyle/>
            <a:p>
              <a:r>
                <a:rPr lang="en-GB" sz="3200" b="1" dirty="0">
                  <a:solidFill>
                    <a:srgbClr val="78BB32"/>
                  </a:solidFill>
                </a:rPr>
                <a:t>Expectations</a:t>
              </a:r>
              <a:endParaRPr lang="en-US" sz="3200" b="1" dirty="0">
                <a:solidFill>
                  <a:srgbClr val="78BB32"/>
                </a:solidFill>
              </a:endParaRPr>
            </a:p>
          </p:txBody>
        </p:sp>
        <p:pic>
          <p:nvPicPr>
            <p:cNvPr id="3080" name="Picture 8" descr="Elsa Cake">
              <a:extLst>
                <a:ext uri="{FF2B5EF4-FFF2-40B4-BE49-F238E27FC236}">
                  <a16:creationId xmlns:a16="http://schemas.microsoft.com/office/drawing/2014/main" id="{4386F60F-74E8-C8C3-16B4-F9C4610CD9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728"/>
            <a:stretch/>
          </p:blipFill>
          <p:spPr bwMode="auto">
            <a:xfrm>
              <a:off x="2344206" y="1564262"/>
              <a:ext cx="3582461" cy="48402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6D1C7081-5FE4-C42B-8E79-F017FB1D845D}"/>
              </a:ext>
            </a:extLst>
          </p:cNvPr>
          <p:cNvGrpSpPr/>
          <p:nvPr/>
        </p:nvGrpSpPr>
        <p:grpSpPr>
          <a:xfrm>
            <a:off x="5926667" y="818618"/>
            <a:ext cx="4385733" cy="5585887"/>
            <a:chOff x="5926667" y="818618"/>
            <a:chExt cx="4385733" cy="5585887"/>
          </a:xfrm>
        </p:grpSpPr>
        <p:sp>
          <p:nvSpPr>
            <p:cNvPr id="5" name="TextBox 4">
              <a:extLst>
                <a:ext uri="{FF2B5EF4-FFF2-40B4-BE49-F238E27FC236}">
                  <a16:creationId xmlns:a16="http://schemas.microsoft.com/office/drawing/2014/main" id="{C1A691D1-D9DD-6CC1-078D-1309C2CE8D00}"/>
                </a:ext>
              </a:extLst>
            </p:cNvPr>
            <p:cNvSpPr txBox="1"/>
            <p:nvPr/>
          </p:nvSpPr>
          <p:spPr>
            <a:xfrm>
              <a:off x="7078133" y="818618"/>
              <a:ext cx="3234267" cy="584775"/>
            </a:xfrm>
            <a:prstGeom prst="rect">
              <a:avLst/>
            </a:prstGeom>
            <a:noFill/>
          </p:spPr>
          <p:txBody>
            <a:bodyPr wrap="square" rtlCol="0">
              <a:spAutoFit/>
            </a:bodyPr>
            <a:lstStyle/>
            <a:p>
              <a:r>
                <a:rPr lang="en-GB" sz="3200" b="1" dirty="0">
                  <a:solidFill>
                    <a:srgbClr val="A03A95"/>
                  </a:solidFill>
                </a:rPr>
                <a:t>Reality</a:t>
              </a:r>
              <a:endParaRPr lang="en-US" sz="3200" b="1" dirty="0">
                <a:solidFill>
                  <a:srgbClr val="A03A95"/>
                </a:solidFill>
              </a:endParaRPr>
            </a:p>
          </p:txBody>
        </p:sp>
        <p:pic>
          <p:nvPicPr>
            <p:cNvPr id="2" name="Picture 8" descr="Elsa Cake">
              <a:extLst>
                <a:ext uri="{FF2B5EF4-FFF2-40B4-BE49-F238E27FC236}">
                  <a16:creationId xmlns:a16="http://schemas.microsoft.com/office/drawing/2014/main" id="{F51E8D50-BC2E-D1DF-4ACF-5464293E51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72"/>
            <a:stretch/>
          </p:blipFill>
          <p:spPr bwMode="auto">
            <a:xfrm>
              <a:off x="5926667" y="1564262"/>
              <a:ext cx="3688289" cy="48402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084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267D9C-5AAB-B382-193C-1724B2C23215}"/>
              </a:ext>
            </a:extLst>
          </p:cNvPr>
          <p:cNvSpPr>
            <a:spLocks noGrp="1"/>
          </p:cNvSpPr>
          <p:nvPr>
            <p:ph type="title"/>
          </p:nvPr>
        </p:nvSpPr>
        <p:spPr/>
        <p:txBody>
          <a:bodyPr/>
          <a:lstStyle/>
          <a:p>
            <a:r>
              <a:rPr lang="it-IT" dirty="0" err="1"/>
              <a:t>Shaping</a:t>
            </a:r>
            <a:r>
              <a:rPr lang="it-IT" dirty="0"/>
              <a:t> the </a:t>
            </a:r>
            <a:r>
              <a:rPr lang="it-IT" dirty="0" err="1"/>
              <a:t>path</a:t>
            </a:r>
            <a:endParaRPr lang="en-US" dirty="0"/>
          </a:p>
        </p:txBody>
      </p:sp>
      <p:pic>
        <p:nvPicPr>
          <p:cNvPr id="2" name="A Bugs Life funny scene">
            <a:hlinkClick r:id="" action="ppaction://media"/>
            <a:extLst>
              <a:ext uri="{FF2B5EF4-FFF2-40B4-BE49-F238E27FC236}">
                <a16:creationId xmlns:a16="http://schemas.microsoft.com/office/drawing/2014/main" id="{E1234429-1129-C3A7-1516-E23C6A06EC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5037" y="1676596"/>
            <a:ext cx="10141925" cy="4310318"/>
          </a:xfrm>
          <a:prstGeom prst="rect">
            <a:avLst/>
          </a:prstGeom>
        </p:spPr>
      </p:pic>
    </p:spTree>
    <p:extLst>
      <p:ext uri="{BB962C8B-B14F-4D97-AF65-F5344CB8AC3E}">
        <p14:creationId xmlns:p14="http://schemas.microsoft.com/office/powerpoint/2010/main" val="50648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crets of the convent: Will millennials become nuns? | Salon.com">
            <a:extLst>
              <a:ext uri="{FF2B5EF4-FFF2-40B4-BE49-F238E27FC236}">
                <a16:creationId xmlns:a16="http://schemas.microsoft.com/office/drawing/2014/main" id="{EB3383D0-05EA-DD7C-3ACA-31F681A4F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1719" y="3779720"/>
            <a:ext cx="3300281" cy="2200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Doubtful man in pink background">
            <a:extLst>
              <a:ext uri="{FF2B5EF4-FFF2-40B4-BE49-F238E27FC236}">
                <a16:creationId xmlns:a16="http://schemas.microsoft.com/office/drawing/2014/main" id="{15DAB753-7669-B3D3-B691-FF5DF52BCF7A}"/>
              </a:ext>
            </a:extLst>
          </p:cNvPr>
          <p:cNvPicPr>
            <a:picLocks noChangeAspect="1"/>
          </p:cNvPicPr>
          <p:nvPr/>
        </p:nvPicPr>
        <p:blipFill>
          <a:blip r:embed="rId3"/>
          <a:stretch>
            <a:fillRect/>
          </a:stretch>
        </p:blipFill>
        <p:spPr>
          <a:xfrm>
            <a:off x="8390786" y="1260878"/>
            <a:ext cx="3737010" cy="2491340"/>
          </a:xfrm>
          <a:prstGeom prst="ellipse">
            <a:avLst/>
          </a:prstGeom>
          <a:ln>
            <a:noFill/>
          </a:ln>
          <a:effectLst>
            <a:softEdge rad="112500"/>
          </a:effectLst>
        </p:spPr>
      </p:pic>
      <p:sp>
        <p:nvSpPr>
          <p:cNvPr id="2" name="Title 1">
            <a:extLst>
              <a:ext uri="{FF2B5EF4-FFF2-40B4-BE49-F238E27FC236}">
                <a16:creationId xmlns:a16="http://schemas.microsoft.com/office/drawing/2014/main" id="{54EF7CF1-0FBC-7D7B-7DED-29B299BE2057}"/>
              </a:ext>
            </a:extLst>
          </p:cNvPr>
          <p:cNvSpPr>
            <a:spLocks noGrp="1"/>
          </p:cNvSpPr>
          <p:nvPr>
            <p:ph type="title"/>
          </p:nvPr>
        </p:nvSpPr>
        <p:spPr/>
        <p:txBody>
          <a:bodyPr/>
          <a:lstStyle/>
          <a:p>
            <a:r>
              <a:rPr lang="en-GB" dirty="0"/>
              <a:t>Why a debriefing isn’t always perfect and what to do?</a:t>
            </a:r>
            <a:endParaRPr lang="en-US" dirty="0"/>
          </a:p>
        </p:txBody>
      </p:sp>
      <p:sp>
        <p:nvSpPr>
          <p:cNvPr id="3" name="Content Placeholder 2">
            <a:extLst>
              <a:ext uri="{FF2B5EF4-FFF2-40B4-BE49-F238E27FC236}">
                <a16:creationId xmlns:a16="http://schemas.microsoft.com/office/drawing/2014/main" id="{52F11053-E780-770F-86C1-8C7F25BC0173}"/>
              </a:ext>
            </a:extLst>
          </p:cNvPr>
          <p:cNvSpPr>
            <a:spLocks noGrp="1"/>
          </p:cNvSpPr>
          <p:nvPr>
            <p:ph idx="1"/>
          </p:nvPr>
        </p:nvSpPr>
        <p:spPr>
          <a:xfrm>
            <a:off x="702277" y="1371600"/>
            <a:ext cx="8475590" cy="5342238"/>
          </a:xfrm>
        </p:spPr>
        <p:txBody>
          <a:bodyPr>
            <a:normAutofit fontScale="77500" lnSpcReduction="20000"/>
          </a:bodyPr>
          <a:lstStyle/>
          <a:p>
            <a:pPr marL="285750" indent="-285750">
              <a:lnSpc>
                <a:spcPct val="150000"/>
              </a:lnSpc>
              <a:spcBef>
                <a:spcPts val="600"/>
              </a:spcBef>
              <a:buFont typeface="Arial" panose="020B0604020202020204" pitchFamily="34" charset="0"/>
              <a:buChar char="•"/>
            </a:pPr>
            <a:r>
              <a:rPr lang="en-GB" dirty="0"/>
              <a:t>Not enough time, people must go back to work, not everyone was interested in the simulation in the first place, people weren’t properly informed</a:t>
            </a:r>
          </a:p>
          <a:p>
            <a:pPr marL="825500" lvl="1" indent="-285750">
              <a:lnSpc>
                <a:spcPct val="150000"/>
              </a:lnSpc>
              <a:spcBef>
                <a:spcPts val="600"/>
              </a:spcBef>
              <a:buFont typeface="Wingdings" panose="05000000000000000000" pitchFamily="2" charset="2"/>
              <a:buChar char="ü"/>
            </a:pPr>
            <a:r>
              <a:rPr lang="en-GB" b="0" dirty="0"/>
              <a:t>be prepared to do an informal debriefing without presentations, charts, etc.; </a:t>
            </a:r>
          </a:p>
          <a:p>
            <a:pPr marL="825500" lvl="1" indent="-285750">
              <a:lnSpc>
                <a:spcPct val="150000"/>
              </a:lnSpc>
              <a:spcBef>
                <a:spcPts val="600"/>
              </a:spcBef>
              <a:buFont typeface="Wingdings" panose="05000000000000000000" pitchFamily="2" charset="2"/>
              <a:buChar char="ü"/>
            </a:pPr>
            <a:r>
              <a:rPr lang="en-GB" b="0" dirty="0"/>
              <a:t>focus on the key takeaway messages that you really want to hammer home;</a:t>
            </a:r>
          </a:p>
          <a:p>
            <a:pPr marL="825500" lvl="1" indent="-285750">
              <a:lnSpc>
                <a:spcPct val="150000"/>
              </a:lnSpc>
              <a:spcBef>
                <a:spcPts val="600"/>
              </a:spcBef>
              <a:buFont typeface="Wingdings" panose="05000000000000000000" pitchFamily="2" charset="2"/>
              <a:buChar char="ü"/>
            </a:pPr>
            <a:r>
              <a:rPr lang="en-GB" b="0" dirty="0"/>
              <a:t>in this situation a thorough report is necessary, also include the hospital director;</a:t>
            </a:r>
          </a:p>
          <a:p>
            <a:pPr marL="825500" lvl="1" indent="-285750">
              <a:lnSpc>
                <a:spcPct val="150000"/>
              </a:lnSpc>
              <a:spcBef>
                <a:spcPts val="600"/>
              </a:spcBef>
              <a:buFont typeface="Wingdings" panose="05000000000000000000" pitchFamily="2" charset="2"/>
              <a:buChar char="ü"/>
            </a:pPr>
            <a:r>
              <a:rPr lang="en-GB" b="0" dirty="0"/>
              <a:t>repeated follow-up is crucial here to implement whatever you can bit by bit</a:t>
            </a:r>
          </a:p>
          <a:p>
            <a:pPr marL="285750" indent="-285750">
              <a:lnSpc>
                <a:spcPct val="150000"/>
              </a:lnSpc>
              <a:spcBef>
                <a:spcPts val="600"/>
              </a:spcBef>
              <a:buFont typeface="Arial" panose="020B0604020202020204" pitchFamily="34" charset="0"/>
              <a:buChar char="•"/>
            </a:pPr>
            <a:r>
              <a:rPr lang="en-GB" dirty="0"/>
              <a:t>Infighting and you’re not recognised as a figure of enough authority to be able to moderate the debriefing, people try to talk over you or see you as an enemy</a:t>
            </a:r>
          </a:p>
          <a:p>
            <a:pPr marL="825500" lvl="1" indent="-285750">
              <a:lnSpc>
                <a:spcPct val="150000"/>
              </a:lnSpc>
              <a:spcBef>
                <a:spcPts val="600"/>
              </a:spcBef>
              <a:buFont typeface="Wingdings" panose="05000000000000000000" pitchFamily="2" charset="2"/>
              <a:buChar char="ü"/>
            </a:pPr>
            <a:r>
              <a:rPr lang="en-GB" dirty="0"/>
              <a:t>try to find your ally in the hospital team in advance, agree to co-moderate the debriefing and for them to support you;</a:t>
            </a:r>
          </a:p>
          <a:p>
            <a:pPr marL="825500" lvl="1" indent="-285750">
              <a:lnSpc>
                <a:spcPct val="150000"/>
              </a:lnSpc>
              <a:spcBef>
                <a:spcPts val="600"/>
              </a:spcBef>
              <a:buFont typeface="Wingdings" panose="05000000000000000000" pitchFamily="2" charset="2"/>
              <a:buChar char="ü"/>
            </a:pPr>
            <a:r>
              <a:rPr lang="en-GB" dirty="0"/>
              <a:t>invite the director to be present;</a:t>
            </a:r>
          </a:p>
          <a:p>
            <a:pPr marL="825500" lvl="1" indent="-285750">
              <a:lnSpc>
                <a:spcPct val="150000"/>
              </a:lnSpc>
              <a:spcBef>
                <a:spcPts val="600"/>
              </a:spcBef>
              <a:buFont typeface="Wingdings" panose="05000000000000000000" pitchFamily="2" charset="2"/>
              <a:buChar char="ü"/>
            </a:pPr>
            <a:r>
              <a:rPr lang="en-GB" dirty="0"/>
              <a:t>be patient, don’t contradict or interrupt them, agree with them wherever possible to make them feel heard, steer the conversation towards cooperation and producing solutions together as much as is possible for you</a:t>
            </a:r>
          </a:p>
          <a:p>
            <a:pPr marL="285750" indent="-285750">
              <a:lnSpc>
                <a:spcPct val="150000"/>
              </a:lnSpc>
              <a:spcBef>
                <a:spcPts val="600"/>
              </a:spcBef>
              <a:buFont typeface="Arial" panose="020B0604020202020204" pitchFamily="34" charset="0"/>
              <a:buChar char="•"/>
            </a:pPr>
            <a:r>
              <a:rPr lang="en-GB" dirty="0"/>
              <a:t>They ask you what church you’re from</a:t>
            </a:r>
          </a:p>
          <a:p>
            <a:pPr marL="825500" marR="0" lvl="1" indent="-285750" algn="l" defTabSz="9144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srgbClr val="898B8E"/>
                </a:solidFill>
                <a:effectLst/>
                <a:uLnTx/>
                <a:uFillTx/>
                <a:latin typeface="Calibri" panose="020F0502020204030204" pitchFamily="34" charset="0"/>
                <a:ea typeface="Calibri" panose="020F0502020204030204" pitchFamily="34" charset="0"/>
                <a:cs typeface="Calibri" panose="020F0502020204030204" pitchFamily="34" charset="0"/>
              </a:rPr>
              <a:t>keep a straight face and politely explain for the 4726</a:t>
            </a:r>
            <a:r>
              <a:rPr kumimoji="0" lang="en-GB" sz="1800" b="0" i="0" u="none" strike="noStrike" kern="1200" cap="none" spc="0" normalizeH="0" baseline="30000" noProof="0" dirty="0">
                <a:ln>
                  <a:noFill/>
                </a:ln>
                <a:solidFill>
                  <a:srgbClr val="898B8E"/>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GB" sz="1800" b="0" i="0" u="none" strike="noStrike" kern="1200" cap="none" spc="0" normalizeH="0" baseline="0" noProof="0" dirty="0">
                <a:ln>
                  <a:noFill/>
                </a:ln>
                <a:solidFill>
                  <a:srgbClr val="898B8E"/>
                </a:solidFill>
                <a:effectLst/>
                <a:uLnTx/>
                <a:uFillTx/>
                <a:latin typeface="Calibri" panose="020F0502020204030204" pitchFamily="34" charset="0"/>
                <a:ea typeface="Calibri" panose="020F0502020204030204" pitchFamily="34" charset="0"/>
                <a:cs typeface="Calibri" panose="020F0502020204030204" pitchFamily="34" charset="0"/>
              </a:rPr>
              <a:t> time what the Angels Initiative is about</a:t>
            </a:r>
          </a:p>
          <a:p>
            <a:pPr marL="285750" indent="-285750">
              <a:lnSpc>
                <a:spcPct val="150000"/>
              </a:lnSpc>
              <a:spcBef>
                <a:spcPts val="600"/>
              </a:spcBef>
              <a:buFont typeface="Arial" panose="020B0604020202020204" pitchFamily="34" charset="0"/>
              <a:buChar char="•"/>
            </a:pPr>
            <a:endParaRPr lang="en-GB" dirty="0"/>
          </a:p>
        </p:txBody>
      </p:sp>
    </p:spTree>
    <p:extLst>
      <p:ext uri="{BB962C8B-B14F-4D97-AF65-F5344CB8AC3E}">
        <p14:creationId xmlns:p14="http://schemas.microsoft.com/office/powerpoint/2010/main" val="153104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report – key questions and structure</a:t>
            </a:r>
          </a:p>
        </p:txBody>
      </p:sp>
      <p:sp>
        <p:nvSpPr>
          <p:cNvPr id="3" name="Content Placeholder 2"/>
          <p:cNvSpPr>
            <a:spLocks noGrp="1"/>
          </p:cNvSpPr>
          <p:nvPr>
            <p:ph idx="1"/>
          </p:nvPr>
        </p:nvSpPr>
        <p:spPr>
          <a:xfrm>
            <a:off x="765542" y="1536015"/>
            <a:ext cx="6050893" cy="4446000"/>
          </a:xfrm>
        </p:spPr>
        <p:txBody>
          <a:bodyPr>
            <a:normAutofit lnSpcReduction="10000"/>
          </a:bodyPr>
          <a:lstStyle/>
          <a:p>
            <a:r>
              <a:rPr lang="en-GB" sz="2600" dirty="0">
                <a:solidFill>
                  <a:srgbClr val="005B79"/>
                </a:solidFill>
              </a:rPr>
              <a:t>Introduction</a:t>
            </a:r>
          </a:p>
          <a:p>
            <a:r>
              <a:rPr lang="en-GB" dirty="0"/>
              <a:t>Who is it aimed for and how well do they know you/Angels? – </a:t>
            </a:r>
            <a:r>
              <a:rPr lang="en-GB" b="0" dirty="0"/>
              <a:t>all doctors and nurses, heads of departments, hospital director</a:t>
            </a:r>
          </a:p>
          <a:p>
            <a:r>
              <a:rPr lang="en-GB" sz="2600" dirty="0">
                <a:solidFill>
                  <a:srgbClr val="005B79"/>
                </a:solidFill>
              </a:rPr>
              <a:t>Exposition + Data</a:t>
            </a:r>
            <a:endParaRPr lang="en-GB" sz="2600" b="0" dirty="0"/>
          </a:p>
          <a:p>
            <a:r>
              <a:rPr lang="en-GB" dirty="0"/>
              <a:t>What information do you want to convey? – </a:t>
            </a:r>
            <a:r>
              <a:rPr lang="en-GB" b="0" dirty="0"/>
              <a:t>description of what you observed, hard data, strengths and weaknesses</a:t>
            </a:r>
          </a:p>
          <a:p>
            <a:r>
              <a:rPr lang="en-GB" dirty="0"/>
              <a:t>How do you want to convey it? – </a:t>
            </a:r>
            <a:r>
              <a:rPr lang="en-GB" b="0" dirty="0"/>
              <a:t>before/after figures and tables, text, flowcharts, high/low priority of actions, explain the reasoning why and benefit from suggestions, include references if necessary</a:t>
            </a:r>
          </a:p>
          <a:p>
            <a:r>
              <a:rPr lang="en-GB" sz="2600" dirty="0">
                <a:solidFill>
                  <a:srgbClr val="005B79"/>
                </a:solidFill>
              </a:rPr>
              <a:t>Conclusion</a:t>
            </a:r>
            <a:endParaRPr lang="en-GB" sz="2600" b="0" dirty="0"/>
          </a:p>
          <a:p>
            <a:r>
              <a:rPr lang="en-GB" dirty="0"/>
              <a:t>What do you want the outcome to be? – </a:t>
            </a:r>
            <a:r>
              <a:rPr lang="en-GB" b="0" dirty="0"/>
              <a:t>corrective measures with/without timeline, quality monitoring, how you can help, who will be doing it</a:t>
            </a:r>
            <a:endParaRPr lang="en-GB" dirty="0"/>
          </a:p>
          <a:p>
            <a:endParaRPr lang="en-US" dirty="0"/>
          </a:p>
        </p:txBody>
      </p:sp>
      <p:pic>
        <p:nvPicPr>
          <p:cNvPr id="1026" name="Picture 2" descr="Report writing format and outline concept on notepad. Selective focus. ">
            <a:extLst>
              <a:ext uri="{FF2B5EF4-FFF2-40B4-BE49-F238E27FC236}">
                <a16:creationId xmlns:a16="http://schemas.microsoft.com/office/drawing/2014/main" id="{2AACC70B-03FA-3EC1-A1CA-761F23F19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6271" y="767403"/>
            <a:ext cx="5411472" cy="36094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3B4787D1-8797-D455-633B-713869310372}"/>
              </a:ext>
            </a:extLst>
          </p:cNvPr>
          <p:cNvSpPr/>
          <p:nvPr/>
        </p:nvSpPr>
        <p:spPr>
          <a:xfrm>
            <a:off x="7300456" y="3915850"/>
            <a:ext cx="2047568" cy="194417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Gotham Book" charset="0"/>
                <a:ea typeface="Gotham Book" charset="0"/>
                <a:cs typeface="Gotham Book" charset="0"/>
              </a:rPr>
              <a:t>Length is generally 4-6 pages</a:t>
            </a:r>
            <a:endParaRPr lang="en-US" sz="2000" dirty="0">
              <a:latin typeface="Gotham Book" charset="0"/>
              <a:ea typeface="Gotham Book" charset="0"/>
              <a:cs typeface="Gotham Book" charset="0"/>
            </a:endParaRPr>
          </a:p>
        </p:txBody>
      </p:sp>
      <p:sp>
        <p:nvSpPr>
          <p:cNvPr id="10" name="Oval 9">
            <a:extLst>
              <a:ext uri="{FF2B5EF4-FFF2-40B4-BE49-F238E27FC236}">
                <a16:creationId xmlns:a16="http://schemas.microsoft.com/office/drawing/2014/main" id="{B9EBAD45-3A63-786E-D547-6FB3185A24F6}"/>
              </a:ext>
            </a:extLst>
          </p:cNvPr>
          <p:cNvSpPr/>
          <p:nvPr/>
        </p:nvSpPr>
        <p:spPr>
          <a:xfrm>
            <a:off x="7415986" y="4017361"/>
            <a:ext cx="1821431" cy="1739295"/>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Book" charset="0"/>
              <a:ea typeface="Gotham Book" charset="0"/>
              <a:cs typeface="Gotham Book" charset="0"/>
            </a:endParaRPr>
          </a:p>
        </p:txBody>
      </p:sp>
    </p:spTree>
    <p:extLst>
      <p:ext uri="{BB962C8B-B14F-4D97-AF65-F5344CB8AC3E}">
        <p14:creationId xmlns:p14="http://schemas.microsoft.com/office/powerpoint/2010/main" val="2507335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report – Introduction</a:t>
            </a:r>
          </a:p>
        </p:txBody>
      </p:sp>
      <p:pic>
        <p:nvPicPr>
          <p:cNvPr id="6" name="Picture 5">
            <a:extLst>
              <a:ext uri="{FF2B5EF4-FFF2-40B4-BE49-F238E27FC236}">
                <a16:creationId xmlns:a16="http://schemas.microsoft.com/office/drawing/2014/main" id="{86E3E116-7FE8-F61A-2443-CA8A98D51E00}"/>
              </a:ext>
            </a:extLst>
          </p:cNvPr>
          <p:cNvPicPr>
            <a:picLocks noChangeAspect="1"/>
          </p:cNvPicPr>
          <p:nvPr/>
        </p:nvPicPr>
        <p:blipFill rotWithShape="1">
          <a:blip r:embed="rId2"/>
          <a:srcRect b="47313"/>
          <a:stretch/>
        </p:blipFill>
        <p:spPr>
          <a:xfrm>
            <a:off x="4015424" y="1260098"/>
            <a:ext cx="6775898" cy="5071098"/>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2E42CB08-1CEA-8965-D6D8-361318EDF0DA}"/>
              </a:ext>
            </a:extLst>
          </p:cNvPr>
          <p:cNvSpPr/>
          <p:nvPr/>
        </p:nvSpPr>
        <p:spPr>
          <a:xfrm>
            <a:off x="575784" y="2866541"/>
            <a:ext cx="1367570" cy="681644"/>
          </a:xfrm>
          <a:prstGeom prst="rightArrow">
            <a:avLst/>
          </a:prstGeom>
          <a:solidFill>
            <a:srgbClr val="78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otham Book" charset="0"/>
                <a:ea typeface="Gotham Book" charset="0"/>
                <a:cs typeface="Gotham Book" charset="0"/>
              </a:rPr>
              <a:t>Director?</a:t>
            </a:r>
            <a:endParaRPr lang="en-US" b="1" dirty="0">
              <a:latin typeface="Gotham Book" charset="0"/>
              <a:ea typeface="Gotham Book" charset="0"/>
              <a:cs typeface="Gotham Book" charset="0"/>
            </a:endParaRPr>
          </a:p>
        </p:txBody>
      </p:sp>
      <p:sp>
        <p:nvSpPr>
          <p:cNvPr id="4" name="Arrow: Right 3">
            <a:extLst>
              <a:ext uri="{FF2B5EF4-FFF2-40B4-BE49-F238E27FC236}">
                <a16:creationId xmlns:a16="http://schemas.microsoft.com/office/drawing/2014/main" id="{E10D8C77-556B-3943-99DC-25FC7834C3E0}"/>
              </a:ext>
            </a:extLst>
          </p:cNvPr>
          <p:cNvSpPr/>
          <p:nvPr/>
        </p:nvSpPr>
        <p:spPr>
          <a:xfrm>
            <a:off x="1985043" y="2686430"/>
            <a:ext cx="2208181" cy="1041866"/>
          </a:xfrm>
          <a:prstGeom prst="rightArrow">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Gotham Book" charset="0"/>
                <a:ea typeface="Gotham Book" charset="0"/>
                <a:cs typeface="Gotham Book" charset="0"/>
              </a:rPr>
              <a:t>Description of Angels</a:t>
            </a:r>
            <a:endParaRPr lang="en-US" sz="1600" b="1" dirty="0">
              <a:latin typeface="Gotham Book" charset="0"/>
              <a:ea typeface="Gotham Book" charset="0"/>
              <a:cs typeface="Gotham Book" charset="0"/>
            </a:endParaRPr>
          </a:p>
        </p:txBody>
      </p:sp>
      <p:sp>
        <p:nvSpPr>
          <p:cNvPr id="13" name="TextBox 12">
            <a:extLst>
              <a:ext uri="{FF2B5EF4-FFF2-40B4-BE49-F238E27FC236}">
                <a16:creationId xmlns:a16="http://schemas.microsoft.com/office/drawing/2014/main" id="{847D9BE9-B6A7-A0E8-56E7-D42B53B2B1A7}"/>
              </a:ext>
            </a:extLst>
          </p:cNvPr>
          <p:cNvSpPr txBox="1"/>
          <p:nvPr/>
        </p:nvSpPr>
        <p:spPr>
          <a:xfrm>
            <a:off x="943343" y="3728296"/>
            <a:ext cx="2622706" cy="1077218"/>
          </a:xfrm>
          <a:prstGeom prst="rect">
            <a:avLst/>
          </a:prstGeom>
          <a:noFill/>
        </p:spPr>
        <p:txBody>
          <a:bodyPr wrap="none" rtlCol="0">
            <a:spAutoFit/>
          </a:bodyPr>
          <a:lstStyle/>
          <a:p>
            <a:pPr>
              <a:spcBef>
                <a:spcPts val="600"/>
              </a:spcBef>
            </a:pPr>
            <a:r>
              <a:rPr lang="en-GB" dirty="0"/>
              <a:t>Establish credibility</a:t>
            </a:r>
          </a:p>
          <a:p>
            <a:pPr>
              <a:spcBef>
                <a:spcPts val="600"/>
              </a:spcBef>
            </a:pPr>
            <a:r>
              <a:rPr lang="en-GB" dirty="0"/>
              <a:t>Highlight key partnerships</a:t>
            </a:r>
          </a:p>
          <a:p>
            <a:pPr>
              <a:spcBef>
                <a:spcPts val="600"/>
              </a:spcBef>
            </a:pPr>
            <a:r>
              <a:rPr lang="en-GB" dirty="0"/>
              <a:t>Highlight key objectives</a:t>
            </a:r>
            <a:endParaRPr lang="en-US" dirty="0"/>
          </a:p>
        </p:txBody>
      </p:sp>
      <p:sp>
        <p:nvSpPr>
          <p:cNvPr id="16" name="Arrow: Right 15">
            <a:extLst>
              <a:ext uri="{FF2B5EF4-FFF2-40B4-BE49-F238E27FC236}">
                <a16:creationId xmlns:a16="http://schemas.microsoft.com/office/drawing/2014/main" id="{3756348C-ADB2-0EE1-CFDA-79AAC7E7FD4F}"/>
              </a:ext>
            </a:extLst>
          </p:cNvPr>
          <p:cNvSpPr/>
          <p:nvPr/>
        </p:nvSpPr>
        <p:spPr>
          <a:xfrm>
            <a:off x="1861907" y="5151625"/>
            <a:ext cx="2153517" cy="916840"/>
          </a:xfrm>
          <a:prstGeom prst="rightArrow">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Gotham Book" charset="0"/>
                <a:ea typeface="Gotham Book" charset="0"/>
                <a:cs typeface="Gotham Book" charset="0"/>
              </a:rPr>
              <a:t>Short summary of how event went</a:t>
            </a:r>
            <a:endParaRPr lang="en-US" sz="1600" b="1" dirty="0">
              <a:latin typeface="Gotham Book" charset="0"/>
              <a:ea typeface="Gotham Book" charset="0"/>
              <a:cs typeface="Gotham Book" charset="0"/>
            </a:endParaRPr>
          </a:p>
        </p:txBody>
      </p:sp>
    </p:spTree>
    <p:extLst>
      <p:ext uri="{BB962C8B-B14F-4D97-AF65-F5344CB8AC3E}">
        <p14:creationId xmlns:p14="http://schemas.microsoft.com/office/powerpoint/2010/main" val="1706188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5C43-C45C-F388-8741-FFED611D5029}"/>
              </a:ext>
            </a:extLst>
          </p:cNvPr>
          <p:cNvSpPr>
            <a:spLocks noGrp="1"/>
          </p:cNvSpPr>
          <p:nvPr>
            <p:ph type="title"/>
          </p:nvPr>
        </p:nvSpPr>
        <p:spPr/>
        <p:txBody>
          <a:bodyPr/>
          <a:lstStyle/>
          <a:p>
            <a:r>
              <a:rPr lang="en-US" dirty="0"/>
              <a:t>The report – Introduction</a:t>
            </a:r>
          </a:p>
        </p:txBody>
      </p:sp>
      <p:sp>
        <p:nvSpPr>
          <p:cNvPr id="3" name="Content Placeholder 2">
            <a:extLst>
              <a:ext uri="{FF2B5EF4-FFF2-40B4-BE49-F238E27FC236}">
                <a16:creationId xmlns:a16="http://schemas.microsoft.com/office/drawing/2014/main" id="{D0B22546-A3E5-62A8-EFFC-1EB20DFFFC0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9E40EA5-34A9-099B-66E2-370292F6AB2C}"/>
              </a:ext>
            </a:extLst>
          </p:cNvPr>
          <p:cNvPicPr>
            <a:picLocks noChangeAspect="1"/>
          </p:cNvPicPr>
          <p:nvPr/>
        </p:nvPicPr>
        <p:blipFill>
          <a:blip r:embed="rId2"/>
          <a:stretch>
            <a:fillRect/>
          </a:stretch>
        </p:blipFill>
        <p:spPr>
          <a:xfrm>
            <a:off x="4803224" y="779868"/>
            <a:ext cx="5940655" cy="5448914"/>
          </a:xfrm>
          <a:prstGeom prst="rect">
            <a:avLst/>
          </a:prstGeom>
          <a:ln>
            <a:noFill/>
          </a:ln>
          <a:effectLst>
            <a:outerShdw blurRad="292100" dist="139700" dir="2700000" algn="tl" rotWithShape="0">
              <a:srgbClr val="333333">
                <a:alpha val="65000"/>
              </a:srgbClr>
            </a:outerShdw>
          </a:effectLst>
        </p:spPr>
      </p:pic>
      <p:sp>
        <p:nvSpPr>
          <p:cNvPr id="5" name="Arrow: Right 4">
            <a:extLst>
              <a:ext uri="{FF2B5EF4-FFF2-40B4-BE49-F238E27FC236}">
                <a16:creationId xmlns:a16="http://schemas.microsoft.com/office/drawing/2014/main" id="{21B3EF24-BDEC-4BD0-4530-5F5088E0D557}"/>
              </a:ext>
            </a:extLst>
          </p:cNvPr>
          <p:cNvSpPr/>
          <p:nvPr/>
        </p:nvSpPr>
        <p:spPr>
          <a:xfrm>
            <a:off x="1866740" y="2722623"/>
            <a:ext cx="1367570" cy="681644"/>
          </a:xfrm>
          <a:prstGeom prst="rightArrow">
            <a:avLst/>
          </a:prstGeom>
          <a:solidFill>
            <a:srgbClr val="78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otham Book" charset="0"/>
                <a:ea typeface="Gotham Book" charset="0"/>
                <a:cs typeface="Gotham Book" charset="0"/>
              </a:rPr>
              <a:t>Everyone?</a:t>
            </a:r>
            <a:endParaRPr lang="en-US" b="1" dirty="0">
              <a:latin typeface="Gotham Book" charset="0"/>
              <a:ea typeface="Gotham Book" charset="0"/>
              <a:cs typeface="Gotham Book" charset="0"/>
            </a:endParaRPr>
          </a:p>
        </p:txBody>
      </p:sp>
      <p:sp>
        <p:nvSpPr>
          <p:cNvPr id="6" name="Arrow: Right 5">
            <a:extLst>
              <a:ext uri="{FF2B5EF4-FFF2-40B4-BE49-F238E27FC236}">
                <a16:creationId xmlns:a16="http://schemas.microsoft.com/office/drawing/2014/main" id="{96FA1177-8BB8-5207-DAC3-765196BFEE7D}"/>
              </a:ext>
            </a:extLst>
          </p:cNvPr>
          <p:cNvSpPr/>
          <p:nvPr/>
        </p:nvSpPr>
        <p:spPr>
          <a:xfrm>
            <a:off x="3259809" y="2587485"/>
            <a:ext cx="2153517" cy="916840"/>
          </a:xfrm>
          <a:prstGeom prst="rightArrow">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Gotham Book" charset="0"/>
                <a:ea typeface="Gotham Book" charset="0"/>
                <a:cs typeface="Gotham Book" charset="0"/>
              </a:rPr>
              <a:t>Short summary of how event went</a:t>
            </a:r>
            <a:endParaRPr lang="en-US" sz="1600" b="1" dirty="0">
              <a:latin typeface="Gotham Book" charset="0"/>
              <a:ea typeface="Gotham Book" charset="0"/>
              <a:cs typeface="Gotham Book" charset="0"/>
            </a:endParaRPr>
          </a:p>
        </p:txBody>
      </p:sp>
      <p:sp>
        <p:nvSpPr>
          <p:cNvPr id="7" name="TextBox 6">
            <a:extLst>
              <a:ext uri="{FF2B5EF4-FFF2-40B4-BE49-F238E27FC236}">
                <a16:creationId xmlns:a16="http://schemas.microsoft.com/office/drawing/2014/main" id="{C4696B53-9D9F-5686-AEFB-43A0D1ABA7DD}"/>
              </a:ext>
            </a:extLst>
          </p:cNvPr>
          <p:cNvSpPr txBox="1"/>
          <p:nvPr/>
        </p:nvSpPr>
        <p:spPr>
          <a:xfrm>
            <a:off x="1866741" y="3483472"/>
            <a:ext cx="2910984" cy="2616101"/>
          </a:xfrm>
          <a:prstGeom prst="rect">
            <a:avLst/>
          </a:prstGeom>
          <a:noFill/>
        </p:spPr>
        <p:txBody>
          <a:bodyPr wrap="square" rtlCol="0">
            <a:spAutoFit/>
          </a:bodyPr>
          <a:lstStyle/>
          <a:p>
            <a:pPr>
              <a:spcBef>
                <a:spcPts val="600"/>
              </a:spcBef>
            </a:pPr>
            <a:r>
              <a:rPr lang="en-GB" dirty="0"/>
              <a:t>Description of clinical case for their reference</a:t>
            </a:r>
          </a:p>
          <a:p>
            <a:pPr>
              <a:spcBef>
                <a:spcPts val="600"/>
              </a:spcBef>
            </a:pPr>
            <a:r>
              <a:rPr lang="en-GB" dirty="0"/>
              <a:t>Who participated</a:t>
            </a:r>
          </a:p>
          <a:p>
            <a:pPr>
              <a:spcBef>
                <a:spcPts val="600"/>
              </a:spcBef>
            </a:pPr>
            <a:r>
              <a:rPr lang="en-GB" dirty="0"/>
              <a:t>Overall impression </a:t>
            </a:r>
            <a:r>
              <a:rPr lang="en-GB" b="1" dirty="0">
                <a:solidFill>
                  <a:srgbClr val="78BB32"/>
                </a:solidFill>
              </a:rPr>
              <a:t>of simulation</a:t>
            </a:r>
            <a:r>
              <a:rPr lang="en-GB" dirty="0">
                <a:solidFill>
                  <a:srgbClr val="78BB32"/>
                </a:solidFill>
              </a:rPr>
              <a:t> </a:t>
            </a:r>
            <a:r>
              <a:rPr lang="en-GB" b="1" dirty="0">
                <a:solidFill>
                  <a:srgbClr val="A03A95"/>
                </a:solidFill>
              </a:rPr>
              <a:t>and debriefing</a:t>
            </a:r>
          </a:p>
          <a:p>
            <a:pPr>
              <a:spcBef>
                <a:spcPts val="600"/>
              </a:spcBef>
            </a:pPr>
            <a:r>
              <a:rPr lang="en-GB" dirty="0"/>
              <a:t>Key remarks on improvement potential</a:t>
            </a:r>
          </a:p>
          <a:p>
            <a:pPr>
              <a:spcBef>
                <a:spcPts val="600"/>
              </a:spcBef>
            </a:pPr>
            <a:endParaRPr lang="en-US" dirty="0"/>
          </a:p>
        </p:txBody>
      </p:sp>
    </p:spTree>
    <p:extLst>
      <p:ext uri="{BB962C8B-B14F-4D97-AF65-F5344CB8AC3E}">
        <p14:creationId xmlns:p14="http://schemas.microsoft.com/office/powerpoint/2010/main" val="368773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6A01F2-06AC-8E2A-3C02-7579B92E2B16}"/>
              </a:ext>
            </a:extLst>
          </p:cNvPr>
          <p:cNvPicPr>
            <a:picLocks noChangeAspect="1"/>
          </p:cNvPicPr>
          <p:nvPr/>
        </p:nvPicPr>
        <p:blipFill>
          <a:blip r:embed="rId3"/>
          <a:stretch>
            <a:fillRect/>
          </a:stretch>
        </p:blipFill>
        <p:spPr>
          <a:xfrm>
            <a:off x="6390688" y="1471219"/>
            <a:ext cx="5610136" cy="451739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95064B2-DAE5-C269-1909-DF6A0AA6EBE9}"/>
              </a:ext>
            </a:extLst>
          </p:cNvPr>
          <p:cNvSpPr>
            <a:spLocks noGrp="1"/>
          </p:cNvSpPr>
          <p:nvPr>
            <p:ph type="title"/>
          </p:nvPr>
        </p:nvSpPr>
        <p:spPr/>
        <p:txBody>
          <a:bodyPr/>
          <a:lstStyle/>
          <a:p>
            <a:r>
              <a:rPr lang="en-GB" dirty="0"/>
              <a:t>The report – exposition + data</a:t>
            </a:r>
            <a:endParaRPr lang="en-US" dirty="0"/>
          </a:p>
        </p:txBody>
      </p:sp>
      <p:pic>
        <p:nvPicPr>
          <p:cNvPr id="5" name="Picture 4">
            <a:extLst>
              <a:ext uri="{FF2B5EF4-FFF2-40B4-BE49-F238E27FC236}">
                <a16:creationId xmlns:a16="http://schemas.microsoft.com/office/drawing/2014/main" id="{BB9EB208-E4E5-70A7-B429-B25D772A6D15}"/>
              </a:ext>
            </a:extLst>
          </p:cNvPr>
          <p:cNvPicPr>
            <a:picLocks noChangeAspect="1"/>
          </p:cNvPicPr>
          <p:nvPr/>
        </p:nvPicPr>
        <p:blipFill>
          <a:blip r:embed="rId4"/>
          <a:stretch>
            <a:fillRect/>
          </a:stretch>
        </p:blipFill>
        <p:spPr>
          <a:xfrm>
            <a:off x="357460" y="1312034"/>
            <a:ext cx="3437792" cy="2417885"/>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512FB1AA-8DFE-B264-BC7A-D13E198E6EF5}"/>
              </a:ext>
            </a:extLst>
          </p:cNvPr>
          <p:cNvSpPr/>
          <p:nvPr/>
        </p:nvSpPr>
        <p:spPr>
          <a:xfrm flipH="1">
            <a:off x="3792021" y="1443332"/>
            <a:ext cx="1851698" cy="709933"/>
          </a:xfrm>
          <a:prstGeom prst="rightArrow">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Gotham Book" charset="0"/>
                <a:ea typeface="Gotham Book" charset="0"/>
                <a:cs typeface="Gotham Book" charset="0"/>
              </a:rPr>
              <a:t>Data table</a:t>
            </a:r>
            <a:endParaRPr lang="en-US" sz="1600" b="1" dirty="0">
              <a:latin typeface="Gotham Book" charset="0"/>
              <a:ea typeface="Gotham Book" charset="0"/>
              <a:cs typeface="Gotham Book" charset="0"/>
            </a:endParaRPr>
          </a:p>
        </p:txBody>
      </p:sp>
      <p:sp>
        <p:nvSpPr>
          <p:cNvPr id="8" name="TextBox 7">
            <a:extLst>
              <a:ext uri="{FF2B5EF4-FFF2-40B4-BE49-F238E27FC236}">
                <a16:creationId xmlns:a16="http://schemas.microsoft.com/office/drawing/2014/main" id="{C72249DC-6503-0FDC-B0BF-231FB056C7A4}"/>
              </a:ext>
            </a:extLst>
          </p:cNvPr>
          <p:cNvSpPr txBox="1"/>
          <p:nvPr/>
        </p:nvSpPr>
        <p:spPr>
          <a:xfrm>
            <a:off x="3990510" y="2122171"/>
            <a:ext cx="2705259" cy="2816156"/>
          </a:xfrm>
          <a:prstGeom prst="rect">
            <a:avLst/>
          </a:prstGeom>
          <a:noFill/>
        </p:spPr>
        <p:txBody>
          <a:bodyPr wrap="square" rtlCol="0">
            <a:spAutoFit/>
          </a:bodyPr>
          <a:lstStyle/>
          <a:p>
            <a:pPr>
              <a:spcBef>
                <a:spcPts val="600"/>
              </a:spcBef>
            </a:pPr>
            <a:r>
              <a:rPr lang="en-GB" dirty="0"/>
              <a:t>Flow of actions with duration</a:t>
            </a:r>
          </a:p>
          <a:p>
            <a:pPr>
              <a:spcBef>
                <a:spcPts val="600"/>
              </a:spcBef>
            </a:pPr>
            <a:r>
              <a:rPr lang="en-GB" dirty="0"/>
              <a:t>Problematic actions highlighted</a:t>
            </a:r>
          </a:p>
          <a:p>
            <a:pPr>
              <a:spcBef>
                <a:spcPts val="600"/>
              </a:spcBef>
            </a:pPr>
            <a:r>
              <a:rPr lang="en-GB" dirty="0"/>
              <a:t>Include before and after version, if appropriate</a:t>
            </a:r>
          </a:p>
          <a:p>
            <a:pPr>
              <a:spcBef>
                <a:spcPts val="600"/>
              </a:spcBef>
            </a:pPr>
            <a:r>
              <a:rPr lang="en-GB" dirty="0"/>
              <a:t>And, as good scientists, don’t forget figure and table legends!</a:t>
            </a:r>
            <a:endParaRPr lang="en-US" dirty="0"/>
          </a:p>
        </p:txBody>
      </p:sp>
      <p:pic>
        <p:nvPicPr>
          <p:cNvPr id="10" name="Picture 9">
            <a:extLst>
              <a:ext uri="{FF2B5EF4-FFF2-40B4-BE49-F238E27FC236}">
                <a16:creationId xmlns:a16="http://schemas.microsoft.com/office/drawing/2014/main" id="{11C2442A-48EA-9B24-3853-581933BD8F3E}"/>
              </a:ext>
            </a:extLst>
          </p:cNvPr>
          <p:cNvPicPr>
            <a:picLocks noChangeAspect="1"/>
          </p:cNvPicPr>
          <p:nvPr/>
        </p:nvPicPr>
        <p:blipFill>
          <a:blip r:embed="rId5"/>
          <a:stretch>
            <a:fillRect/>
          </a:stretch>
        </p:blipFill>
        <p:spPr>
          <a:xfrm>
            <a:off x="357460" y="3938705"/>
            <a:ext cx="3437792" cy="2466426"/>
          </a:xfrm>
          <a:prstGeom prst="rect">
            <a:avLst/>
          </a:prstGeom>
          <a:ln>
            <a:noFill/>
          </a:ln>
          <a:effectLst>
            <a:outerShdw blurRad="292100" dist="139700" dir="2700000" algn="tl" rotWithShape="0">
              <a:srgbClr val="333333">
                <a:alpha val="65000"/>
              </a:srgbClr>
            </a:outerShdw>
          </a:effectLst>
        </p:spPr>
      </p:pic>
      <p:sp>
        <p:nvSpPr>
          <p:cNvPr id="13" name="Arrow: Right 12">
            <a:extLst>
              <a:ext uri="{FF2B5EF4-FFF2-40B4-BE49-F238E27FC236}">
                <a16:creationId xmlns:a16="http://schemas.microsoft.com/office/drawing/2014/main" id="{EAE5A976-CD80-04C9-E28E-54F521D0E4B8}"/>
              </a:ext>
            </a:extLst>
          </p:cNvPr>
          <p:cNvSpPr/>
          <p:nvPr/>
        </p:nvSpPr>
        <p:spPr>
          <a:xfrm>
            <a:off x="4542221" y="4816951"/>
            <a:ext cx="1851698" cy="709933"/>
          </a:xfrm>
          <a:prstGeom prst="rightArrow">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Gotham Book" charset="0"/>
                <a:ea typeface="Gotham Book" charset="0"/>
                <a:cs typeface="Gotham Book" charset="0"/>
              </a:rPr>
              <a:t>Data figure</a:t>
            </a:r>
            <a:endParaRPr lang="en-US" sz="1600" b="1" dirty="0">
              <a:latin typeface="Gotham Book" charset="0"/>
              <a:ea typeface="Gotham Book" charset="0"/>
              <a:cs typeface="Gotham Book" charset="0"/>
            </a:endParaRPr>
          </a:p>
        </p:txBody>
      </p:sp>
      <p:grpSp>
        <p:nvGrpSpPr>
          <p:cNvPr id="18" name="Group 17">
            <a:extLst>
              <a:ext uri="{FF2B5EF4-FFF2-40B4-BE49-F238E27FC236}">
                <a16:creationId xmlns:a16="http://schemas.microsoft.com/office/drawing/2014/main" id="{A86939E8-6930-EC8F-4591-F3C2D47750B8}"/>
              </a:ext>
            </a:extLst>
          </p:cNvPr>
          <p:cNvGrpSpPr/>
          <p:nvPr/>
        </p:nvGrpSpPr>
        <p:grpSpPr>
          <a:xfrm>
            <a:off x="6390688" y="946512"/>
            <a:ext cx="5639884" cy="5373438"/>
            <a:chOff x="6393918" y="1143293"/>
            <a:chExt cx="5639884" cy="5373438"/>
          </a:xfrm>
        </p:grpSpPr>
        <p:pic>
          <p:nvPicPr>
            <p:cNvPr id="15" name="Picture 14">
              <a:extLst>
                <a:ext uri="{FF2B5EF4-FFF2-40B4-BE49-F238E27FC236}">
                  <a16:creationId xmlns:a16="http://schemas.microsoft.com/office/drawing/2014/main" id="{E0C53AAA-D553-23BE-9A37-BEFDAD6373CF}"/>
                </a:ext>
              </a:extLst>
            </p:cNvPr>
            <p:cNvPicPr>
              <a:picLocks noChangeAspect="1"/>
            </p:cNvPicPr>
            <p:nvPr/>
          </p:nvPicPr>
          <p:blipFill>
            <a:blip r:embed="rId6"/>
            <a:stretch>
              <a:fillRect/>
            </a:stretch>
          </p:blipFill>
          <p:spPr>
            <a:xfrm>
              <a:off x="6393918" y="1143293"/>
              <a:ext cx="5639884" cy="4618578"/>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D63AB38B-AC86-B7F0-4C38-CE0855841B62}"/>
                </a:ext>
              </a:extLst>
            </p:cNvPr>
            <p:cNvPicPr>
              <a:picLocks noChangeAspect="1"/>
            </p:cNvPicPr>
            <p:nvPr/>
          </p:nvPicPr>
          <p:blipFill>
            <a:blip r:embed="rId7"/>
            <a:stretch>
              <a:fillRect/>
            </a:stretch>
          </p:blipFill>
          <p:spPr>
            <a:xfrm>
              <a:off x="6393918" y="5779511"/>
              <a:ext cx="5323159" cy="73722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29480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3709-C339-3912-C566-5DC06930C676}"/>
              </a:ext>
            </a:extLst>
          </p:cNvPr>
          <p:cNvSpPr>
            <a:spLocks noGrp="1"/>
          </p:cNvSpPr>
          <p:nvPr>
            <p:ph type="title"/>
          </p:nvPr>
        </p:nvSpPr>
        <p:spPr/>
        <p:txBody>
          <a:bodyPr/>
          <a:lstStyle/>
          <a:p>
            <a:r>
              <a:rPr lang="en-GB" dirty="0"/>
              <a:t>The report – exposition + data</a:t>
            </a:r>
            <a:endParaRPr lang="en-US" dirty="0"/>
          </a:p>
        </p:txBody>
      </p:sp>
      <p:pic>
        <p:nvPicPr>
          <p:cNvPr id="6" name="Picture 5">
            <a:extLst>
              <a:ext uri="{FF2B5EF4-FFF2-40B4-BE49-F238E27FC236}">
                <a16:creationId xmlns:a16="http://schemas.microsoft.com/office/drawing/2014/main" id="{D2228109-B66C-623D-8536-67B422B5FC0F}"/>
              </a:ext>
            </a:extLst>
          </p:cNvPr>
          <p:cNvPicPr>
            <a:picLocks noChangeAspect="1"/>
          </p:cNvPicPr>
          <p:nvPr/>
        </p:nvPicPr>
        <p:blipFill>
          <a:blip r:embed="rId2"/>
          <a:stretch>
            <a:fillRect/>
          </a:stretch>
        </p:blipFill>
        <p:spPr>
          <a:xfrm>
            <a:off x="436137" y="1479086"/>
            <a:ext cx="3886537" cy="5006774"/>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39B3C1B8-13C6-51EC-D8E6-1BF74C995813}"/>
              </a:ext>
            </a:extLst>
          </p:cNvPr>
          <p:cNvSpPr/>
          <p:nvPr/>
        </p:nvSpPr>
        <p:spPr>
          <a:xfrm flipH="1">
            <a:off x="4322674" y="1443332"/>
            <a:ext cx="1851698" cy="709933"/>
          </a:xfrm>
          <a:prstGeom prst="rightArrow">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Gotham Book" charset="0"/>
                <a:ea typeface="Gotham Book" charset="0"/>
                <a:cs typeface="Gotham Book" charset="0"/>
              </a:rPr>
              <a:t>Observations</a:t>
            </a:r>
            <a:endParaRPr lang="en-US" sz="1600" b="1" dirty="0">
              <a:latin typeface="Gotham Book" charset="0"/>
              <a:ea typeface="Gotham Book" charset="0"/>
              <a:cs typeface="Gotham Book" charset="0"/>
            </a:endParaRPr>
          </a:p>
        </p:txBody>
      </p:sp>
      <p:sp>
        <p:nvSpPr>
          <p:cNvPr id="8" name="TextBox 7">
            <a:extLst>
              <a:ext uri="{FF2B5EF4-FFF2-40B4-BE49-F238E27FC236}">
                <a16:creationId xmlns:a16="http://schemas.microsoft.com/office/drawing/2014/main" id="{68B604AB-A43E-38A3-0DA3-A3661100F7F0}"/>
              </a:ext>
            </a:extLst>
          </p:cNvPr>
          <p:cNvSpPr txBox="1"/>
          <p:nvPr/>
        </p:nvSpPr>
        <p:spPr>
          <a:xfrm>
            <a:off x="4619774" y="2122171"/>
            <a:ext cx="2823245" cy="2262158"/>
          </a:xfrm>
          <a:prstGeom prst="rect">
            <a:avLst/>
          </a:prstGeom>
          <a:noFill/>
        </p:spPr>
        <p:txBody>
          <a:bodyPr wrap="square" rtlCol="0">
            <a:spAutoFit/>
          </a:bodyPr>
          <a:lstStyle/>
          <a:p>
            <a:pPr>
              <a:spcBef>
                <a:spcPts val="600"/>
              </a:spcBef>
            </a:pPr>
            <a:r>
              <a:rPr lang="en-GB" dirty="0"/>
              <a:t>Strengths and opportunities for improvement</a:t>
            </a:r>
          </a:p>
          <a:p>
            <a:pPr>
              <a:spcBef>
                <a:spcPts val="600"/>
              </a:spcBef>
            </a:pPr>
            <a:r>
              <a:rPr lang="en-GB" dirty="0"/>
              <a:t>With explanation of why</a:t>
            </a:r>
          </a:p>
          <a:p>
            <a:pPr>
              <a:spcBef>
                <a:spcPts val="600"/>
              </a:spcBef>
            </a:pPr>
            <a:r>
              <a:rPr lang="en-GB" dirty="0"/>
              <a:t>You can suggest trainings here</a:t>
            </a:r>
          </a:p>
          <a:p>
            <a:pPr>
              <a:spcBef>
                <a:spcPts val="600"/>
              </a:spcBef>
            </a:pPr>
            <a:r>
              <a:rPr lang="en-GB" dirty="0"/>
              <a:t>Can divide them into major and minor, if appropriate</a:t>
            </a:r>
            <a:endParaRPr lang="en-US" dirty="0"/>
          </a:p>
        </p:txBody>
      </p:sp>
      <p:pic>
        <p:nvPicPr>
          <p:cNvPr id="10" name="Picture 9">
            <a:extLst>
              <a:ext uri="{FF2B5EF4-FFF2-40B4-BE49-F238E27FC236}">
                <a16:creationId xmlns:a16="http://schemas.microsoft.com/office/drawing/2014/main" id="{1D0B3B5A-9F60-828B-93A1-967108856C4A}"/>
              </a:ext>
            </a:extLst>
          </p:cNvPr>
          <p:cNvPicPr>
            <a:picLocks noChangeAspect="1"/>
          </p:cNvPicPr>
          <p:nvPr/>
        </p:nvPicPr>
        <p:blipFill>
          <a:blip r:embed="rId3"/>
          <a:stretch>
            <a:fillRect/>
          </a:stretch>
        </p:blipFill>
        <p:spPr>
          <a:xfrm>
            <a:off x="7740119" y="849124"/>
            <a:ext cx="4060169" cy="5091715"/>
          </a:xfrm>
          <a:prstGeom prst="rect">
            <a:avLst/>
          </a:prstGeom>
        </p:spPr>
      </p:pic>
      <p:sp>
        <p:nvSpPr>
          <p:cNvPr id="11" name="Arrow: Right 10">
            <a:extLst>
              <a:ext uri="{FF2B5EF4-FFF2-40B4-BE49-F238E27FC236}">
                <a16:creationId xmlns:a16="http://schemas.microsoft.com/office/drawing/2014/main" id="{F684BBE2-DD0E-28A6-700B-41CAC539286E}"/>
              </a:ext>
            </a:extLst>
          </p:cNvPr>
          <p:cNvSpPr/>
          <p:nvPr/>
        </p:nvSpPr>
        <p:spPr>
          <a:xfrm>
            <a:off x="5329083" y="4461984"/>
            <a:ext cx="2656841" cy="709933"/>
          </a:xfrm>
          <a:prstGeom prst="rightArrow">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Gotham Book" charset="0"/>
                <a:ea typeface="Gotham Book" charset="0"/>
                <a:cs typeface="Gotham Book" charset="0"/>
              </a:rPr>
              <a:t>And don’t forget the QM!</a:t>
            </a:r>
            <a:endParaRPr lang="en-US" sz="1600" b="1" dirty="0">
              <a:latin typeface="Gotham Book" charset="0"/>
              <a:ea typeface="Gotham Book" charset="0"/>
              <a:cs typeface="Gotham Book" charset="0"/>
            </a:endParaRPr>
          </a:p>
        </p:txBody>
      </p:sp>
      <p:sp>
        <p:nvSpPr>
          <p:cNvPr id="12" name="TextBox 11">
            <a:extLst>
              <a:ext uri="{FF2B5EF4-FFF2-40B4-BE49-F238E27FC236}">
                <a16:creationId xmlns:a16="http://schemas.microsoft.com/office/drawing/2014/main" id="{20C74C2C-BC35-D591-1057-BF87811725D8}"/>
              </a:ext>
            </a:extLst>
          </p:cNvPr>
          <p:cNvSpPr txBox="1"/>
          <p:nvPr/>
        </p:nvSpPr>
        <p:spPr>
          <a:xfrm>
            <a:off x="5024285" y="5135907"/>
            <a:ext cx="3028884" cy="1477328"/>
          </a:xfrm>
          <a:prstGeom prst="rect">
            <a:avLst/>
          </a:prstGeom>
          <a:noFill/>
        </p:spPr>
        <p:txBody>
          <a:bodyPr wrap="square" rtlCol="0">
            <a:spAutoFit/>
          </a:bodyPr>
          <a:lstStyle/>
          <a:p>
            <a:pPr>
              <a:spcBef>
                <a:spcPts val="600"/>
              </a:spcBef>
            </a:pPr>
            <a:r>
              <a:rPr lang="en-GB" dirty="0"/>
              <a:t>Good opportunity to explain in detail the awards and the mechanism + how it benefits them and how it feeds into the corrective actions</a:t>
            </a:r>
            <a:endParaRPr lang="en-US" dirty="0"/>
          </a:p>
        </p:txBody>
      </p:sp>
    </p:spTree>
    <p:extLst>
      <p:ext uri="{BB962C8B-B14F-4D97-AF65-F5344CB8AC3E}">
        <p14:creationId xmlns:p14="http://schemas.microsoft.com/office/powerpoint/2010/main" val="177227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DF00-D577-A650-34E3-D30894BAD632}"/>
              </a:ext>
            </a:extLst>
          </p:cNvPr>
          <p:cNvSpPr>
            <a:spLocks noGrp="1"/>
          </p:cNvSpPr>
          <p:nvPr>
            <p:ph type="title"/>
          </p:nvPr>
        </p:nvSpPr>
        <p:spPr/>
        <p:txBody>
          <a:bodyPr/>
          <a:lstStyle/>
          <a:p>
            <a:r>
              <a:rPr lang="en-GB" dirty="0"/>
              <a:t>The report - conclusion</a:t>
            </a:r>
            <a:endParaRPr lang="en-US" dirty="0"/>
          </a:p>
        </p:txBody>
      </p:sp>
      <p:pic>
        <p:nvPicPr>
          <p:cNvPr id="5" name="Content Placeholder 4">
            <a:extLst>
              <a:ext uri="{FF2B5EF4-FFF2-40B4-BE49-F238E27FC236}">
                <a16:creationId xmlns:a16="http://schemas.microsoft.com/office/drawing/2014/main" id="{5460073C-CC8A-9FED-FF72-60553B561B21}"/>
              </a:ext>
            </a:extLst>
          </p:cNvPr>
          <p:cNvPicPr>
            <a:picLocks noGrp="1" noChangeAspect="1"/>
          </p:cNvPicPr>
          <p:nvPr>
            <p:ph idx="1"/>
          </p:nvPr>
        </p:nvPicPr>
        <p:blipFill>
          <a:blip r:embed="rId2"/>
          <a:stretch>
            <a:fillRect/>
          </a:stretch>
        </p:blipFill>
        <p:spPr>
          <a:xfrm>
            <a:off x="519735" y="1320523"/>
            <a:ext cx="4543675" cy="3704983"/>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BDB4FAD1-6405-4423-0E42-5E6633051766}"/>
              </a:ext>
            </a:extLst>
          </p:cNvPr>
          <p:cNvSpPr/>
          <p:nvPr/>
        </p:nvSpPr>
        <p:spPr>
          <a:xfrm flipH="1">
            <a:off x="5063410" y="1320523"/>
            <a:ext cx="2084440" cy="709933"/>
          </a:xfrm>
          <a:prstGeom prst="rightArrow">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Gotham Book" charset="0"/>
                <a:ea typeface="Gotham Book" charset="0"/>
                <a:cs typeface="Gotham Book" charset="0"/>
              </a:rPr>
              <a:t>Recommendations</a:t>
            </a:r>
            <a:endParaRPr lang="en-US" sz="1600" b="1" dirty="0">
              <a:latin typeface="Gotham Book" charset="0"/>
              <a:ea typeface="Gotham Book" charset="0"/>
              <a:cs typeface="Gotham Book" charset="0"/>
            </a:endParaRPr>
          </a:p>
        </p:txBody>
      </p:sp>
      <p:sp>
        <p:nvSpPr>
          <p:cNvPr id="7" name="TextBox 6">
            <a:extLst>
              <a:ext uri="{FF2B5EF4-FFF2-40B4-BE49-F238E27FC236}">
                <a16:creationId xmlns:a16="http://schemas.microsoft.com/office/drawing/2014/main" id="{5F96E189-38BA-4316-F8DB-93D92C522499}"/>
              </a:ext>
            </a:extLst>
          </p:cNvPr>
          <p:cNvSpPr txBox="1"/>
          <p:nvPr/>
        </p:nvSpPr>
        <p:spPr>
          <a:xfrm>
            <a:off x="5181398" y="2030456"/>
            <a:ext cx="2705259" cy="1631216"/>
          </a:xfrm>
          <a:prstGeom prst="rect">
            <a:avLst/>
          </a:prstGeom>
          <a:noFill/>
        </p:spPr>
        <p:txBody>
          <a:bodyPr wrap="square" rtlCol="0">
            <a:spAutoFit/>
          </a:bodyPr>
          <a:lstStyle/>
          <a:p>
            <a:pPr>
              <a:spcBef>
                <a:spcPts val="600"/>
              </a:spcBef>
            </a:pPr>
            <a:r>
              <a:rPr lang="en-GB" dirty="0"/>
              <a:t>A summary of key actions to be taken</a:t>
            </a:r>
          </a:p>
          <a:p>
            <a:pPr>
              <a:spcBef>
                <a:spcPts val="600"/>
              </a:spcBef>
            </a:pPr>
            <a:r>
              <a:rPr lang="en-GB" dirty="0"/>
              <a:t>No explanation here, rationale already given</a:t>
            </a:r>
          </a:p>
          <a:p>
            <a:pPr>
              <a:spcBef>
                <a:spcPts val="600"/>
              </a:spcBef>
            </a:pPr>
            <a:r>
              <a:rPr lang="en-GB" dirty="0"/>
              <a:t>With dates and actors!</a:t>
            </a:r>
            <a:endParaRPr lang="en-US" dirty="0"/>
          </a:p>
        </p:txBody>
      </p:sp>
      <p:pic>
        <p:nvPicPr>
          <p:cNvPr id="9" name="Picture 8">
            <a:extLst>
              <a:ext uri="{FF2B5EF4-FFF2-40B4-BE49-F238E27FC236}">
                <a16:creationId xmlns:a16="http://schemas.microsoft.com/office/drawing/2014/main" id="{87AA1A05-38D3-C3EE-0C4C-AA89B7E4B3C6}"/>
              </a:ext>
            </a:extLst>
          </p:cNvPr>
          <p:cNvPicPr>
            <a:picLocks noChangeAspect="1"/>
          </p:cNvPicPr>
          <p:nvPr/>
        </p:nvPicPr>
        <p:blipFill>
          <a:blip r:embed="rId3"/>
          <a:stretch>
            <a:fillRect/>
          </a:stretch>
        </p:blipFill>
        <p:spPr>
          <a:xfrm>
            <a:off x="6545310" y="3686476"/>
            <a:ext cx="5171768" cy="2643348"/>
          </a:xfrm>
          <a:prstGeom prst="rect">
            <a:avLst/>
          </a:prstGeom>
          <a:ln>
            <a:noFill/>
          </a:ln>
          <a:effectLst>
            <a:outerShdw blurRad="292100" dist="139700" dir="2700000" algn="tl" rotWithShape="0">
              <a:srgbClr val="333333">
                <a:alpha val="65000"/>
              </a:srgbClr>
            </a:outerShdw>
          </a:effectLst>
        </p:spPr>
      </p:pic>
      <p:sp>
        <p:nvSpPr>
          <p:cNvPr id="10" name="Arrow: Right 9">
            <a:extLst>
              <a:ext uri="{FF2B5EF4-FFF2-40B4-BE49-F238E27FC236}">
                <a16:creationId xmlns:a16="http://schemas.microsoft.com/office/drawing/2014/main" id="{51301815-6D77-EFC1-4EEE-652894A7C77B}"/>
              </a:ext>
            </a:extLst>
          </p:cNvPr>
          <p:cNvSpPr/>
          <p:nvPr/>
        </p:nvSpPr>
        <p:spPr>
          <a:xfrm>
            <a:off x="4460870" y="5058227"/>
            <a:ext cx="2084440" cy="709933"/>
          </a:xfrm>
          <a:prstGeom prst="rightArrow">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Gotham Book" charset="0"/>
                <a:ea typeface="Gotham Book" charset="0"/>
                <a:cs typeface="Gotham Book" charset="0"/>
              </a:rPr>
              <a:t>Sign off</a:t>
            </a:r>
            <a:endParaRPr lang="en-US" sz="1600" b="1" dirty="0">
              <a:latin typeface="Gotham Book" charset="0"/>
              <a:ea typeface="Gotham Book" charset="0"/>
              <a:cs typeface="Gotham Book" charset="0"/>
            </a:endParaRPr>
          </a:p>
        </p:txBody>
      </p:sp>
      <p:sp>
        <p:nvSpPr>
          <p:cNvPr id="11" name="TextBox 10">
            <a:extLst>
              <a:ext uri="{FF2B5EF4-FFF2-40B4-BE49-F238E27FC236}">
                <a16:creationId xmlns:a16="http://schemas.microsoft.com/office/drawing/2014/main" id="{F980057B-82B8-B9F3-84F3-1063E08D0339}"/>
              </a:ext>
            </a:extLst>
          </p:cNvPr>
          <p:cNvSpPr txBox="1"/>
          <p:nvPr/>
        </p:nvSpPr>
        <p:spPr>
          <a:xfrm>
            <a:off x="7886657" y="1300004"/>
            <a:ext cx="4075673" cy="2277547"/>
          </a:xfrm>
          <a:prstGeom prst="rect">
            <a:avLst/>
          </a:prstGeom>
          <a:noFill/>
        </p:spPr>
        <p:txBody>
          <a:bodyPr wrap="square" rtlCol="0">
            <a:spAutoFit/>
          </a:bodyPr>
          <a:lstStyle/>
          <a:p>
            <a:pPr>
              <a:spcBef>
                <a:spcPts val="600"/>
              </a:spcBef>
            </a:pPr>
            <a:r>
              <a:rPr lang="en-GB" sz="1600" i="1" dirty="0"/>
              <a:t>“Thank you for your efforts, and I am looking forward to our future collaboration. I am at your disposal for any questions and clarification. You set an example for a committed and responsible attitude towards the care of your patients.</a:t>
            </a:r>
          </a:p>
          <a:p>
            <a:pPr>
              <a:spcBef>
                <a:spcPts val="600"/>
              </a:spcBef>
            </a:pPr>
            <a:r>
              <a:rPr lang="en-GB" sz="1600" i="1" dirty="0"/>
              <a:t>With respect,</a:t>
            </a:r>
          </a:p>
          <a:p>
            <a:pPr>
              <a:spcBef>
                <a:spcPts val="600"/>
              </a:spcBef>
            </a:pPr>
            <a:r>
              <a:rPr lang="en-GB" sz="1600" i="1" dirty="0"/>
              <a:t>Your name here”</a:t>
            </a:r>
            <a:endParaRPr lang="en-US" sz="1600" i="1" dirty="0"/>
          </a:p>
        </p:txBody>
      </p:sp>
      <p:sp>
        <p:nvSpPr>
          <p:cNvPr id="12" name="TextBox 11">
            <a:extLst>
              <a:ext uri="{FF2B5EF4-FFF2-40B4-BE49-F238E27FC236}">
                <a16:creationId xmlns:a16="http://schemas.microsoft.com/office/drawing/2014/main" id="{3B4FAF60-BCB2-C93B-D0D8-EF881A33E932}"/>
              </a:ext>
            </a:extLst>
          </p:cNvPr>
          <p:cNvSpPr txBox="1"/>
          <p:nvPr/>
        </p:nvSpPr>
        <p:spPr>
          <a:xfrm>
            <a:off x="2931464" y="5672691"/>
            <a:ext cx="3613846" cy="1077218"/>
          </a:xfrm>
          <a:prstGeom prst="rect">
            <a:avLst/>
          </a:prstGeom>
          <a:noFill/>
        </p:spPr>
        <p:txBody>
          <a:bodyPr wrap="square" rtlCol="0">
            <a:spAutoFit/>
          </a:bodyPr>
          <a:lstStyle/>
          <a:p>
            <a:pPr>
              <a:spcBef>
                <a:spcPts val="600"/>
              </a:spcBef>
            </a:pPr>
            <a:r>
              <a:rPr lang="en-GB" dirty="0"/>
              <a:t>Express intent for future work</a:t>
            </a:r>
          </a:p>
          <a:p>
            <a:pPr>
              <a:spcBef>
                <a:spcPts val="600"/>
              </a:spcBef>
            </a:pPr>
            <a:r>
              <a:rPr lang="en-GB" dirty="0"/>
              <a:t>Try to say something nice, if you can</a:t>
            </a:r>
          </a:p>
          <a:p>
            <a:pPr>
              <a:spcBef>
                <a:spcPts val="600"/>
              </a:spcBef>
            </a:pPr>
            <a:r>
              <a:rPr lang="en-GB" dirty="0"/>
              <a:t>Leave your full contact details</a:t>
            </a:r>
            <a:endParaRPr lang="en-US" dirty="0"/>
          </a:p>
        </p:txBody>
      </p:sp>
    </p:spTree>
    <p:extLst>
      <p:ext uri="{BB962C8B-B14F-4D97-AF65-F5344CB8AC3E}">
        <p14:creationId xmlns:p14="http://schemas.microsoft.com/office/powerpoint/2010/main" val="291812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tniss Sad Salute May The Odds Be Ever In Your Favor GIF">
            <a:extLst>
              <a:ext uri="{FF2B5EF4-FFF2-40B4-BE49-F238E27FC236}">
                <a16:creationId xmlns:a16="http://schemas.microsoft.com/office/drawing/2014/main" id="{19D2370C-9E10-1628-C01B-758F75F9B8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10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51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192AFD-A986-479E-BB3D-78F029A69F89}"/>
              </a:ext>
            </a:extLst>
          </p:cNvPr>
          <p:cNvSpPr txBox="1"/>
          <p:nvPr/>
        </p:nvSpPr>
        <p:spPr>
          <a:xfrm>
            <a:off x="5533803" y="687856"/>
            <a:ext cx="6257702" cy="1780147"/>
          </a:xfrm>
          <a:prstGeom prst="rect">
            <a:avLst/>
          </a:prstGeom>
          <a:noFill/>
        </p:spPr>
        <p:txBody>
          <a:bodyPr wrap="square" rtlCol="0">
            <a:noAutofit/>
          </a:bodyPr>
          <a:lstStyle/>
          <a:p>
            <a:pPr algn="ctr"/>
            <a:endParaRPr lang="en-US" sz="6000" b="1" dirty="0">
              <a:solidFill>
                <a:srgbClr val="898B8E"/>
              </a:solidFill>
              <a:latin typeface="Gotham Medium" pitchFamily="50" charset="0"/>
              <a:cs typeface="Gotham Medium" pitchFamily="50" charset="0"/>
            </a:endParaRPr>
          </a:p>
        </p:txBody>
      </p:sp>
      <p:sp>
        <p:nvSpPr>
          <p:cNvPr id="3" name="TextBox 2">
            <a:extLst>
              <a:ext uri="{FF2B5EF4-FFF2-40B4-BE49-F238E27FC236}">
                <a16:creationId xmlns:a16="http://schemas.microsoft.com/office/drawing/2014/main" id="{052ECCCD-4009-452F-978D-4CBDB62A35CB}"/>
              </a:ext>
            </a:extLst>
          </p:cNvPr>
          <p:cNvSpPr txBox="1"/>
          <p:nvPr/>
        </p:nvSpPr>
        <p:spPr>
          <a:xfrm>
            <a:off x="5652737" y="2048903"/>
            <a:ext cx="5229001" cy="838200"/>
          </a:xfrm>
          <a:prstGeom prst="rect">
            <a:avLst/>
          </a:prstGeom>
          <a:noFill/>
        </p:spPr>
        <p:txBody>
          <a:bodyPr wrap="square" rtlCol="0">
            <a:noAutofit/>
          </a:bodyPr>
          <a:lstStyle/>
          <a:p>
            <a:pPr algn="ctr"/>
            <a:r>
              <a:rPr lang="pt-PT" sz="3600" b="1" dirty="0" err="1">
                <a:solidFill>
                  <a:schemeClr val="accent3"/>
                </a:solidFill>
                <a:latin typeface="AngelinaLatCyr" pitchFamily="2" charset="0"/>
                <a:cs typeface="Gotham Book" pitchFamily="50" charset="0"/>
              </a:rPr>
              <a:t>Thank</a:t>
            </a:r>
            <a:r>
              <a:rPr lang="pt-PT" sz="3600" b="1" dirty="0">
                <a:solidFill>
                  <a:schemeClr val="accent3"/>
                </a:solidFill>
                <a:latin typeface="AngelinaLatCyr" pitchFamily="2" charset="0"/>
                <a:cs typeface="Gotham Book" pitchFamily="50" charset="0"/>
              </a:rPr>
              <a:t> </a:t>
            </a:r>
            <a:r>
              <a:rPr lang="pt-PT" sz="3600" b="1" dirty="0" err="1">
                <a:solidFill>
                  <a:schemeClr val="accent3"/>
                </a:solidFill>
                <a:latin typeface="AngelinaLatCyr" pitchFamily="2" charset="0"/>
                <a:cs typeface="Gotham Book" pitchFamily="50" charset="0"/>
              </a:rPr>
              <a:t>you</a:t>
            </a:r>
            <a:r>
              <a:rPr lang="pt-PT" sz="3600" b="1" dirty="0">
                <a:solidFill>
                  <a:schemeClr val="accent3"/>
                </a:solidFill>
                <a:latin typeface="AngelinaLatCyr" pitchFamily="2" charset="0"/>
                <a:cs typeface="Gotham Book" pitchFamily="50" charset="0"/>
              </a:rPr>
              <a:t>!</a:t>
            </a:r>
            <a:endParaRPr lang="en-US" sz="3600" b="1" dirty="0">
              <a:solidFill>
                <a:schemeClr val="accent3"/>
              </a:solidFill>
              <a:latin typeface="AngelinaLatCyr" pitchFamily="2" charset="0"/>
              <a:cs typeface="Gotham Book" pitchFamily="50" charset="0"/>
            </a:endParaRPr>
          </a:p>
        </p:txBody>
      </p:sp>
      <p:sp>
        <p:nvSpPr>
          <p:cNvPr id="4" name="CasellaDiTesto 3">
            <a:extLst>
              <a:ext uri="{FF2B5EF4-FFF2-40B4-BE49-F238E27FC236}">
                <a16:creationId xmlns:a16="http://schemas.microsoft.com/office/drawing/2014/main" id="{E8334EC6-C177-F754-8885-A9C2134A6D1D}"/>
              </a:ext>
            </a:extLst>
          </p:cNvPr>
          <p:cNvSpPr txBox="1"/>
          <p:nvPr/>
        </p:nvSpPr>
        <p:spPr>
          <a:xfrm>
            <a:off x="12885821" y="6292516"/>
            <a:ext cx="184731" cy="369332"/>
          </a:xfrm>
          <a:prstGeom prst="rect">
            <a:avLst/>
          </a:prstGeom>
          <a:noFill/>
          <a:ln>
            <a:solidFill>
              <a:srgbClr val="A03A95"/>
            </a:solidFill>
          </a:ln>
        </p:spPr>
        <p:txBody>
          <a:bodyPr wrap="none" rtlCol="0">
            <a:spAutoFit/>
          </a:bodyPr>
          <a:lstStyle/>
          <a:p>
            <a:endParaRPr lang="it-IT" dirty="0"/>
          </a:p>
        </p:txBody>
      </p:sp>
    </p:spTree>
    <p:extLst>
      <p:ext uri="{BB962C8B-B14F-4D97-AF65-F5344CB8AC3E}">
        <p14:creationId xmlns:p14="http://schemas.microsoft.com/office/powerpoint/2010/main" val="161945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D8BDACE-B62A-1D50-5198-79D2BB81EDA7}"/>
              </a:ext>
            </a:extLst>
          </p:cNvPr>
          <p:cNvSpPr>
            <a:spLocks noGrp="1"/>
          </p:cNvSpPr>
          <p:nvPr>
            <p:ph type="title"/>
          </p:nvPr>
        </p:nvSpPr>
        <p:spPr/>
        <p:txBody>
          <a:bodyPr/>
          <a:lstStyle/>
          <a:p>
            <a:r>
              <a:rPr lang="it-IT" dirty="0" err="1"/>
              <a:t>Simulation</a:t>
            </a:r>
            <a:r>
              <a:rPr lang="it-IT" dirty="0"/>
              <a:t> </a:t>
            </a:r>
            <a:r>
              <a:rPr lang="it-IT" dirty="0" err="1"/>
              <a:t>is</a:t>
            </a:r>
            <a:r>
              <a:rPr lang="it-IT" dirty="0"/>
              <a:t>…</a:t>
            </a:r>
          </a:p>
        </p:txBody>
      </p:sp>
      <p:sp>
        <p:nvSpPr>
          <p:cNvPr id="2" name="A created and guided artificial experience capable of mimicking real-world processes or conditions to satisfy certain educational, evaluation and research objectives.…">
            <a:extLst>
              <a:ext uri="{FF2B5EF4-FFF2-40B4-BE49-F238E27FC236}">
                <a16:creationId xmlns:a16="http://schemas.microsoft.com/office/drawing/2014/main" id="{473F7F52-D269-D0E2-DD86-FA30EF18E74D}"/>
              </a:ext>
            </a:extLst>
          </p:cNvPr>
          <p:cNvSpPr txBox="1"/>
          <p:nvPr/>
        </p:nvSpPr>
        <p:spPr>
          <a:xfrm>
            <a:off x="760359" y="1687866"/>
            <a:ext cx="10671281" cy="449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defRPr sz="2000"/>
            </a:pPr>
            <a:r>
              <a:rPr lang="en-US" sz="2000" dirty="0"/>
              <a:t>A created and guided artificial experience capable of mimicking real-world processes or conditions to satisfy certain educational, evaluation and research objectives.</a:t>
            </a:r>
          </a:p>
          <a:p>
            <a:pPr algn="just">
              <a:defRPr sz="2000"/>
            </a:pPr>
            <a:endParaRPr sz="2000" dirty="0"/>
          </a:p>
          <a:p>
            <a:pPr algn="just">
              <a:defRPr sz="2000"/>
            </a:pPr>
            <a:r>
              <a:rPr sz="2000" dirty="0"/>
              <a:t>A strategy, not a technique, to mimic, anticipate or amplify real situations through a guided experience in a totally interactive way.</a:t>
            </a:r>
          </a:p>
          <a:p>
            <a:pPr algn="just">
              <a:defRPr sz="2000"/>
            </a:pPr>
            <a:endParaRPr sz="2000" dirty="0"/>
          </a:p>
          <a:p>
            <a:pPr algn="just">
              <a:defRPr sz="2000" b="1"/>
            </a:pPr>
            <a:r>
              <a:rPr sz="2000" dirty="0"/>
              <a:t>Simulation is an experience capable of creating an "intelligent" relational space in which the more the subjects and the environment interact spontaneously, the more the social construction of reality is likely to be experienced as a possible reality that stimulates the embodied cognitive mechanisms of the </a:t>
            </a:r>
            <a:r>
              <a:rPr sz="2000" b="1" dirty="0"/>
              <a:t>people</a:t>
            </a:r>
            <a:r>
              <a:rPr lang="en-US" sz="2000" b="1" dirty="0"/>
              <a:t> (</a:t>
            </a:r>
            <a:r>
              <a:rPr lang="en-US" sz="2000" b="1" dirty="0" err="1"/>
              <a:t>Dojmi</a:t>
            </a:r>
            <a:r>
              <a:rPr lang="en-US" sz="2000" b="1" dirty="0"/>
              <a:t> and </a:t>
            </a:r>
            <a:r>
              <a:rPr lang="en-US" sz="2000" b="1" dirty="0" err="1"/>
              <a:t>Muzi</a:t>
            </a:r>
            <a:r>
              <a:rPr lang="en-US" sz="2000" b="1" dirty="0"/>
              <a:t>; 2018).</a:t>
            </a:r>
            <a:endParaRPr lang="it-IT" sz="2000" b="1" dirty="0"/>
          </a:p>
          <a:p>
            <a:pPr algn="just">
              <a:defRPr sz="2000" b="1"/>
            </a:pPr>
            <a:endParaRPr lang="it-IT" b="0" dirty="0"/>
          </a:p>
          <a:p>
            <a:pPr algn="just">
              <a:defRPr sz="2000" b="1"/>
            </a:pPr>
            <a:endParaRPr lang="it-IT" sz="1400" dirty="0">
              <a:latin typeface="Courier"/>
              <a:ea typeface="Courier"/>
              <a:cs typeface="Courier"/>
              <a:sym typeface="Courier"/>
            </a:endParaRPr>
          </a:p>
          <a:p>
            <a:pPr algn="just">
              <a:defRPr sz="2000" b="1"/>
            </a:pPr>
            <a:r>
              <a:rPr lang="en-US" sz="3200" dirty="0">
                <a:solidFill>
                  <a:schemeClr val="accent2"/>
                </a:solidFill>
                <a:latin typeface="AngelinaLatCyr" pitchFamily="2" charset="0"/>
                <a:ea typeface="Courier"/>
                <a:cs typeface="Courier"/>
                <a:sym typeface="Courier"/>
              </a:rPr>
              <a:t>The simulation is the </a:t>
            </a:r>
            <a:r>
              <a:rPr lang="it-IT" sz="3200" dirty="0" err="1">
                <a:solidFill>
                  <a:schemeClr val="accent2"/>
                </a:solidFill>
                <a:latin typeface="AngelinaLatCyr" pitchFamily="2" charset="0"/>
                <a:ea typeface="Courier"/>
                <a:cs typeface="Courier"/>
                <a:sym typeface="Courier"/>
              </a:rPr>
              <a:t>real</a:t>
            </a:r>
            <a:r>
              <a:rPr lang="it-IT" sz="3200" dirty="0">
                <a:solidFill>
                  <a:schemeClr val="accent2"/>
                </a:solidFill>
                <a:latin typeface="AngelinaLatCyr" pitchFamily="2" charset="0"/>
                <a:ea typeface="Courier"/>
                <a:cs typeface="Courier"/>
                <a:sym typeface="Courier"/>
              </a:rPr>
              <a:t> </a:t>
            </a:r>
            <a:r>
              <a:rPr lang="en-US" sz="3200" dirty="0">
                <a:solidFill>
                  <a:schemeClr val="accent2"/>
                </a:solidFill>
                <a:latin typeface="AngelinaLatCyr" pitchFamily="2" charset="0"/>
                <a:ea typeface="Courier"/>
                <a:cs typeface="Courier"/>
                <a:sym typeface="Courier"/>
              </a:rPr>
              <a:t>excuse to have a debriefing</a:t>
            </a:r>
            <a:endParaRPr lang="en-US" dirty="0">
              <a:solidFill>
                <a:schemeClr val="accent2"/>
              </a:solidFill>
              <a:latin typeface="Courier"/>
              <a:ea typeface="Courier"/>
              <a:cs typeface="Courier"/>
              <a:sym typeface="Courier"/>
            </a:endParaRPr>
          </a:p>
        </p:txBody>
      </p:sp>
    </p:spTree>
    <p:extLst>
      <p:ext uri="{BB962C8B-B14F-4D97-AF65-F5344CB8AC3E}">
        <p14:creationId xmlns:p14="http://schemas.microsoft.com/office/powerpoint/2010/main" val="3540764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uppo 9">
            <a:extLst>
              <a:ext uri="{FF2B5EF4-FFF2-40B4-BE49-F238E27FC236}">
                <a16:creationId xmlns:a16="http://schemas.microsoft.com/office/drawing/2014/main" id="{94D29651-C39E-925D-F08D-E4F2F51DB0DB}"/>
              </a:ext>
            </a:extLst>
          </p:cNvPr>
          <p:cNvGrpSpPr/>
          <p:nvPr/>
        </p:nvGrpSpPr>
        <p:grpSpPr>
          <a:xfrm>
            <a:off x="6348984" y="822960"/>
            <a:ext cx="5843016" cy="5844505"/>
            <a:chOff x="6348984" y="822960"/>
            <a:chExt cx="5843016" cy="5844505"/>
          </a:xfrm>
        </p:grpSpPr>
        <p:pic>
          <p:nvPicPr>
            <p:cNvPr id="1026" name="Picture 2" descr="What Is Malcolm Knowles' Adult Learning Theory?">
              <a:extLst>
                <a:ext uri="{FF2B5EF4-FFF2-40B4-BE49-F238E27FC236}">
                  <a16:creationId xmlns:a16="http://schemas.microsoft.com/office/drawing/2014/main" id="{50A812BC-06F0-9535-2766-7BC9262BC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8984" y="822960"/>
              <a:ext cx="5843016" cy="5843016"/>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2F50473E-26D0-C645-1FE8-530BBC088E34}"/>
                </a:ext>
              </a:extLst>
            </p:cNvPr>
            <p:cNvSpPr txBox="1"/>
            <p:nvPr/>
          </p:nvSpPr>
          <p:spPr>
            <a:xfrm>
              <a:off x="10494336" y="6405855"/>
              <a:ext cx="1275907" cy="261610"/>
            </a:xfrm>
            <a:prstGeom prst="rect">
              <a:avLst/>
            </a:prstGeom>
            <a:noFill/>
          </p:spPr>
          <p:txBody>
            <a:bodyPr wrap="square">
              <a:spAutoFit/>
            </a:bodyPr>
            <a:lstStyle/>
            <a:p>
              <a:pPr algn="r"/>
              <a:r>
                <a:rPr lang="it-IT" sz="1100" b="0" i="0" u="none" strike="noStrike" dirty="0">
                  <a:solidFill>
                    <a:srgbClr val="193654"/>
                  </a:solidFill>
                  <a:effectLst/>
                  <a:latin typeface="Oswald" panose="020F0502020204030204" pitchFamily="34" charset="0"/>
                </a:rPr>
                <a:t>Malcolm Knowles</a:t>
              </a:r>
            </a:p>
          </p:txBody>
        </p:sp>
      </p:grpSp>
      <p:sp>
        <p:nvSpPr>
          <p:cNvPr id="3" name="Title 2">
            <a:extLst>
              <a:ext uri="{FF2B5EF4-FFF2-40B4-BE49-F238E27FC236}">
                <a16:creationId xmlns:a16="http://schemas.microsoft.com/office/drawing/2014/main" id="{3ACED142-E997-F6B2-7360-3CC1E6924C30}"/>
              </a:ext>
            </a:extLst>
          </p:cNvPr>
          <p:cNvSpPr>
            <a:spLocks noGrp="1"/>
          </p:cNvSpPr>
          <p:nvPr>
            <p:ph type="title"/>
          </p:nvPr>
        </p:nvSpPr>
        <p:spPr/>
        <p:txBody>
          <a:bodyPr/>
          <a:lstStyle/>
          <a:p>
            <a:r>
              <a:rPr lang="it-IT" dirty="0"/>
              <a:t>Debriefing: the </a:t>
            </a:r>
            <a:r>
              <a:rPr lang="it-IT" dirty="0" err="1"/>
              <a:t>real</a:t>
            </a:r>
            <a:r>
              <a:rPr lang="it-IT" dirty="0"/>
              <a:t> </a:t>
            </a:r>
            <a:r>
              <a:rPr lang="it-IT" dirty="0" err="1"/>
              <a:t>meaning</a:t>
            </a:r>
            <a:r>
              <a:rPr lang="it-IT" dirty="0"/>
              <a:t> of the </a:t>
            </a:r>
            <a:r>
              <a:rPr lang="it-IT" dirty="0" err="1"/>
              <a:t>simulation</a:t>
            </a:r>
            <a:endParaRPr lang="en-US" dirty="0"/>
          </a:p>
        </p:txBody>
      </p:sp>
      <p:sp>
        <p:nvSpPr>
          <p:cNvPr id="4" name="CasellaDiTesto 3">
            <a:extLst>
              <a:ext uri="{FF2B5EF4-FFF2-40B4-BE49-F238E27FC236}">
                <a16:creationId xmlns:a16="http://schemas.microsoft.com/office/drawing/2014/main" id="{8078FA22-0450-2DD9-1E63-5772A28AB366}"/>
              </a:ext>
            </a:extLst>
          </p:cNvPr>
          <p:cNvSpPr txBox="1"/>
          <p:nvPr/>
        </p:nvSpPr>
        <p:spPr>
          <a:xfrm>
            <a:off x="627797" y="1604541"/>
            <a:ext cx="6309606" cy="4801314"/>
          </a:xfrm>
          <a:prstGeom prst="rect">
            <a:avLst/>
          </a:prstGeom>
          <a:noFill/>
        </p:spPr>
        <p:txBody>
          <a:bodyPr wrap="square">
            <a:spAutoFit/>
          </a:bodyPr>
          <a:lstStyle/>
          <a:p>
            <a:pPr algn="l">
              <a:buFont typeface="+mj-lt"/>
              <a:buAutoNum type="arabicPeriod"/>
            </a:pPr>
            <a:r>
              <a:rPr lang="it-IT" b="1" i="0" u="none" strike="noStrike" dirty="0">
                <a:solidFill>
                  <a:srgbClr val="222222"/>
                </a:solidFill>
                <a:effectLst/>
              </a:rPr>
              <a:t> Self-concept</a:t>
            </a:r>
            <a:r>
              <a:rPr lang="it-IT" b="0" i="0" u="none" strike="noStrike" dirty="0">
                <a:solidFill>
                  <a:srgbClr val="222222"/>
                </a:solidFill>
                <a:effectLst/>
              </a:rPr>
              <a:t>: </a:t>
            </a:r>
            <a:r>
              <a:rPr lang="en-US" dirty="0">
                <a:solidFill>
                  <a:srgbClr val="222222"/>
                </a:solidFill>
              </a:rPr>
              <a:t>a</a:t>
            </a:r>
            <a:r>
              <a:rPr lang="en-US" b="0" i="0" u="none" strike="noStrike" dirty="0">
                <a:solidFill>
                  <a:srgbClr val="222222"/>
                </a:solidFill>
                <a:effectLst/>
              </a:rPr>
              <a:t>dults move from being dependent on others to self-directed as they mature</a:t>
            </a:r>
            <a:endParaRPr lang="it-IT" dirty="0">
              <a:solidFill>
                <a:srgbClr val="222222"/>
              </a:solidFill>
            </a:endParaRPr>
          </a:p>
          <a:p>
            <a:pPr algn="l">
              <a:buFont typeface="+mj-lt"/>
              <a:buAutoNum type="arabicPeriod"/>
            </a:pPr>
            <a:endParaRPr lang="it-IT" b="0" i="0" u="none" strike="noStrike" dirty="0">
              <a:solidFill>
                <a:srgbClr val="222222"/>
              </a:solidFill>
              <a:effectLst/>
            </a:endParaRPr>
          </a:p>
          <a:p>
            <a:pPr algn="l">
              <a:buFont typeface="+mj-lt"/>
              <a:buAutoNum type="arabicPeriod"/>
            </a:pPr>
            <a:r>
              <a:rPr lang="it-IT" b="1" i="0" u="none" strike="noStrike" dirty="0">
                <a:solidFill>
                  <a:srgbClr val="222222"/>
                </a:solidFill>
                <a:effectLst/>
              </a:rPr>
              <a:t> Experience</a:t>
            </a:r>
            <a:r>
              <a:rPr lang="it-IT" b="0" i="0" u="none" strike="noStrike" dirty="0">
                <a:solidFill>
                  <a:srgbClr val="222222"/>
                </a:solidFill>
                <a:effectLst/>
              </a:rPr>
              <a:t>: </a:t>
            </a:r>
            <a:r>
              <a:rPr lang="it-IT" b="0" i="0" u="none" strike="noStrike" dirty="0" err="1">
                <a:solidFill>
                  <a:srgbClr val="222222"/>
                </a:solidFill>
                <a:effectLst/>
              </a:rPr>
              <a:t>as</a:t>
            </a:r>
            <a:r>
              <a:rPr lang="it-IT" b="0" i="0" u="none" strike="noStrike" dirty="0">
                <a:solidFill>
                  <a:srgbClr val="222222"/>
                </a:solidFill>
                <a:effectLst/>
              </a:rPr>
              <a:t> </a:t>
            </a:r>
            <a:r>
              <a:rPr lang="en-US" dirty="0"/>
              <a:t>adults grow, they gain experience which becomes a valuable learning tool</a:t>
            </a:r>
            <a:endParaRPr lang="it-IT" b="0" i="0" u="none" strike="noStrike" dirty="0">
              <a:solidFill>
                <a:srgbClr val="222222"/>
              </a:solidFill>
              <a:effectLst/>
            </a:endParaRPr>
          </a:p>
          <a:p>
            <a:pPr algn="l">
              <a:buFont typeface="+mj-lt"/>
              <a:buAutoNum type="arabicPeriod"/>
            </a:pPr>
            <a:endParaRPr lang="it-IT" b="0" i="0" u="none" strike="noStrike" dirty="0">
              <a:solidFill>
                <a:srgbClr val="222222"/>
              </a:solidFill>
              <a:effectLst/>
            </a:endParaRPr>
          </a:p>
          <a:p>
            <a:pPr algn="l">
              <a:buFont typeface="+mj-lt"/>
              <a:buAutoNum type="arabicPeriod"/>
            </a:pPr>
            <a:r>
              <a:rPr lang="it-IT" b="1" i="0" u="none" strike="noStrike" dirty="0">
                <a:solidFill>
                  <a:srgbClr val="222222"/>
                </a:solidFill>
                <a:effectLst/>
              </a:rPr>
              <a:t> Readiness to </a:t>
            </a:r>
            <a:r>
              <a:rPr lang="it-IT" b="1" i="0" u="none" strike="noStrike" dirty="0" err="1">
                <a:solidFill>
                  <a:srgbClr val="222222"/>
                </a:solidFill>
                <a:effectLst/>
              </a:rPr>
              <a:t>learn</a:t>
            </a:r>
            <a:r>
              <a:rPr lang="it-IT" b="0" i="0" u="none" strike="noStrike" dirty="0">
                <a:solidFill>
                  <a:srgbClr val="222222"/>
                </a:solidFill>
                <a:effectLst/>
              </a:rPr>
              <a:t>: </a:t>
            </a:r>
            <a:r>
              <a:rPr lang="en-US" b="0" i="0" u="none" strike="noStrike" dirty="0">
                <a:solidFill>
                  <a:srgbClr val="222222"/>
                </a:solidFill>
                <a:effectLst/>
              </a:rPr>
              <a:t>adults want to learn and are prepared to do so when there is a good reason</a:t>
            </a:r>
            <a:endParaRPr lang="it-IT" dirty="0">
              <a:solidFill>
                <a:srgbClr val="222222"/>
              </a:solidFill>
            </a:endParaRPr>
          </a:p>
          <a:p>
            <a:pPr algn="l">
              <a:buFont typeface="+mj-lt"/>
              <a:buAutoNum type="arabicPeriod"/>
            </a:pPr>
            <a:endParaRPr lang="it-IT" b="0" i="0" u="none" strike="noStrike" dirty="0">
              <a:solidFill>
                <a:srgbClr val="222222"/>
              </a:solidFill>
              <a:effectLst/>
            </a:endParaRPr>
          </a:p>
          <a:p>
            <a:pPr algn="l">
              <a:buFont typeface="+mj-lt"/>
              <a:buAutoNum type="arabicPeriod"/>
            </a:pPr>
            <a:r>
              <a:rPr lang="it-IT" b="1" i="0" u="none" strike="noStrike" dirty="0">
                <a:solidFill>
                  <a:srgbClr val="222222"/>
                </a:solidFill>
                <a:effectLst/>
              </a:rPr>
              <a:t> Learning </a:t>
            </a:r>
            <a:r>
              <a:rPr lang="it-IT" b="1" i="0" u="none" strike="noStrike" dirty="0" err="1">
                <a:solidFill>
                  <a:srgbClr val="222222"/>
                </a:solidFill>
                <a:effectLst/>
              </a:rPr>
              <a:t>Orientation</a:t>
            </a:r>
            <a:r>
              <a:rPr lang="it-IT" b="0" i="0" u="none" strike="noStrike" dirty="0">
                <a:solidFill>
                  <a:srgbClr val="222222"/>
                </a:solidFill>
                <a:effectLst/>
              </a:rPr>
              <a:t>: </a:t>
            </a:r>
            <a:r>
              <a:rPr lang="it-IT" b="0" i="0" u="none" strike="noStrike" dirty="0" err="1">
                <a:solidFill>
                  <a:srgbClr val="222222"/>
                </a:solidFill>
                <a:effectLst/>
              </a:rPr>
              <a:t>adults</a:t>
            </a:r>
            <a:r>
              <a:rPr lang="it-IT" b="0" i="0" u="none" strike="noStrike" dirty="0">
                <a:solidFill>
                  <a:srgbClr val="222222"/>
                </a:solidFill>
                <a:effectLst/>
              </a:rPr>
              <a:t> </a:t>
            </a:r>
            <a:r>
              <a:rPr lang="en-US" b="0" i="0" u="none" strike="noStrike" dirty="0">
                <a:solidFill>
                  <a:srgbClr val="222222"/>
                </a:solidFill>
                <a:effectLst/>
              </a:rPr>
              <a:t>change their perspective on learning as they grow, moving from procrastination to immediate application and problem solving</a:t>
            </a:r>
          </a:p>
          <a:p>
            <a:pPr algn="l">
              <a:buFont typeface="+mj-lt"/>
              <a:buAutoNum type="arabicPeriod"/>
            </a:pPr>
            <a:endParaRPr lang="it-IT" b="0" i="0" u="none" strike="noStrike" dirty="0">
              <a:solidFill>
                <a:srgbClr val="222222"/>
              </a:solidFill>
              <a:effectLst/>
            </a:endParaRPr>
          </a:p>
          <a:p>
            <a:pPr algn="l">
              <a:buFont typeface="+mj-lt"/>
              <a:buAutoNum type="arabicPeriod"/>
            </a:pPr>
            <a:r>
              <a:rPr lang="it-IT" b="1" i="0" u="none" strike="noStrike" dirty="0">
                <a:solidFill>
                  <a:srgbClr val="222222"/>
                </a:solidFill>
                <a:effectLst/>
              </a:rPr>
              <a:t> </a:t>
            </a:r>
            <a:r>
              <a:rPr lang="it-IT" b="1" i="0" u="none" strike="noStrike" dirty="0" err="1">
                <a:solidFill>
                  <a:srgbClr val="222222"/>
                </a:solidFill>
                <a:effectLst/>
              </a:rPr>
              <a:t>Motivation</a:t>
            </a:r>
            <a:r>
              <a:rPr lang="it-IT" b="1" i="0" u="none" strike="noStrike" dirty="0">
                <a:solidFill>
                  <a:srgbClr val="222222"/>
                </a:solidFill>
                <a:effectLst/>
              </a:rPr>
              <a:t> to </a:t>
            </a:r>
            <a:r>
              <a:rPr lang="it-IT" b="1" dirty="0" err="1">
                <a:solidFill>
                  <a:srgbClr val="222222"/>
                </a:solidFill>
              </a:rPr>
              <a:t>L</a:t>
            </a:r>
            <a:r>
              <a:rPr lang="it-IT" b="1" i="0" u="none" strike="noStrike" dirty="0" err="1">
                <a:solidFill>
                  <a:srgbClr val="222222"/>
                </a:solidFill>
                <a:effectLst/>
              </a:rPr>
              <a:t>earn</a:t>
            </a:r>
            <a:r>
              <a:rPr lang="it-IT" b="0" i="0" u="none" strike="noStrike" dirty="0">
                <a:solidFill>
                  <a:srgbClr val="222222"/>
                </a:solidFill>
                <a:effectLst/>
              </a:rPr>
              <a:t>: </a:t>
            </a:r>
            <a:r>
              <a:rPr lang="it-IT" b="0" i="0" u="none" strike="noStrike" dirty="0" err="1">
                <a:solidFill>
                  <a:srgbClr val="222222"/>
                </a:solidFill>
                <a:effectLst/>
              </a:rPr>
              <a:t>adults</a:t>
            </a:r>
            <a:r>
              <a:rPr lang="it-IT" b="0" i="0" u="none" strike="noStrike" dirty="0">
                <a:solidFill>
                  <a:srgbClr val="222222"/>
                </a:solidFill>
                <a:effectLst/>
              </a:rPr>
              <a:t>’ </a:t>
            </a:r>
            <a:r>
              <a:rPr lang="en-US" b="0" i="0" u="none" strike="noStrike" dirty="0">
                <a:solidFill>
                  <a:srgbClr val="222222"/>
                </a:solidFill>
                <a:effectLst/>
              </a:rPr>
              <a:t>priorities change and they are therefore more ready to learn about their role in society</a:t>
            </a:r>
            <a:endParaRPr lang="it-IT" b="0" i="0" u="none" strike="noStrike" dirty="0">
              <a:solidFill>
                <a:srgbClr val="222222"/>
              </a:solidFill>
              <a:effectLst/>
            </a:endParaRPr>
          </a:p>
        </p:txBody>
      </p:sp>
    </p:spTree>
    <p:extLst>
      <p:ext uri="{BB962C8B-B14F-4D97-AF65-F5344CB8AC3E}">
        <p14:creationId xmlns:p14="http://schemas.microsoft.com/office/powerpoint/2010/main" val="2728533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82A33839-0969-40CB-A0E8-A6D8EAEE515F}"/>
              </a:ext>
            </a:extLst>
          </p:cNvPr>
          <p:cNvSpPr>
            <a:spLocks noGrp="1"/>
          </p:cNvSpPr>
          <p:nvPr>
            <p:ph type="title"/>
          </p:nvPr>
        </p:nvSpPr>
        <p:spPr>
          <a:xfrm>
            <a:off x="765543" y="372140"/>
            <a:ext cx="10951535" cy="861236"/>
          </a:xfrm>
        </p:spPr>
        <p:txBody>
          <a:bodyPr/>
          <a:lstStyle/>
          <a:p>
            <a:pPr>
              <a:defRPr/>
            </a:pPr>
            <a:r>
              <a:rPr lang="it-IT" dirty="0" err="1">
                <a:solidFill>
                  <a:schemeClr val="accent6">
                    <a:lumMod val="50000"/>
                  </a:schemeClr>
                </a:solidFill>
                <a:latin typeface="+mn-lt"/>
                <a:ea typeface="+mj-ea"/>
                <a:cs typeface="+mj-cs"/>
              </a:rPr>
              <a:t>Tuckman’s</a:t>
            </a:r>
            <a:r>
              <a:rPr lang="it-IT" dirty="0">
                <a:solidFill>
                  <a:schemeClr val="accent6">
                    <a:lumMod val="50000"/>
                  </a:schemeClr>
                </a:solidFill>
                <a:latin typeface="+mn-lt"/>
                <a:ea typeface="+mj-ea"/>
                <a:cs typeface="+mj-cs"/>
              </a:rPr>
              <a:t> model</a:t>
            </a:r>
            <a:endParaRPr lang="en-GB" dirty="0">
              <a:solidFill>
                <a:schemeClr val="accent6">
                  <a:lumMod val="50000"/>
                </a:schemeClr>
              </a:solidFill>
              <a:latin typeface="+mn-lt"/>
              <a:ea typeface="+mj-ea"/>
              <a:cs typeface="+mj-cs"/>
            </a:endParaRPr>
          </a:p>
        </p:txBody>
      </p:sp>
      <p:grpSp>
        <p:nvGrpSpPr>
          <p:cNvPr id="23" name="Gruppo 22">
            <a:extLst>
              <a:ext uri="{FF2B5EF4-FFF2-40B4-BE49-F238E27FC236}">
                <a16:creationId xmlns:a16="http://schemas.microsoft.com/office/drawing/2014/main" id="{3244A1F5-019D-355B-3116-A1D398453718}"/>
              </a:ext>
            </a:extLst>
          </p:cNvPr>
          <p:cNvGrpSpPr/>
          <p:nvPr/>
        </p:nvGrpSpPr>
        <p:grpSpPr>
          <a:xfrm>
            <a:off x="909922" y="2267962"/>
            <a:ext cx="1906292" cy="3874576"/>
            <a:chOff x="909922" y="2310494"/>
            <a:chExt cx="1906292" cy="3874576"/>
          </a:xfrm>
        </p:grpSpPr>
        <p:grpSp>
          <p:nvGrpSpPr>
            <p:cNvPr id="4" name="Gruppo 3">
              <a:extLst>
                <a:ext uri="{FF2B5EF4-FFF2-40B4-BE49-F238E27FC236}">
                  <a16:creationId xmlns:a16="http://schemas.microsoft.com/office/drawing/2014/main" id="{FDF3AED5-D8F5-3D18-8AC2-3755ECAB0A12}"/>
                </a:ext>
              </a:extLst>
            </p:cNvPr>
            <p:cNvGrpSpPr/>
            <p:nvPr/>
          </p:nvGrpSpPr>
          <p:grpSpPr>
            <a:xfrm>
              <a:off x="909922" y="2310494"/>
              <a:ext cx="1906292" cy="3874576"/>
              <a:chOff x="765543" y="2611284"/>
              <a:chExt cx="1906292" cy="3874576"/>
            </a:xfrm>
          </p:grpSpPr>
          <p:sp>
            <p:nvSpPr>
              <p:cNvPr id="2" name="Rettangolo con angoli arrotondati 1">
                <a:extLst>
                  <a:ext uri="{FF2B5EF4-FFF2-40B4-BE49-F238E27FC236}">
                    <a16:creationId xmlns:a16="http://schemas.microsoft.com/office/drawing/2014/main" id="{6FA95C4B-899E-4E99-93E3-522FA30CCD6C}"/>
                  </a:ext>
                </a:extLst>
              </p:cNvPr>
              <p:cNvSpPr/>
              <p:nvPr/>
            </p:nvSpPr>
            <p:spPr>
              <a:xfrm>
                <a:off x="765543" y="2611284"/>
                <a:ext cx="1906292" cy="3874576"/>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latin typeface="Gotham Book" charset="0"/>
                  <a:ea typeface="Gotham Book" charset="0"/>
                  <a:cs typeface="Gotham Book" charset="0"/>
                </a:endParaRPr>
              </a:p>
            </p:txBody>
          </p:sp>
          <p:pic>
            <p:nvPicPr>
              <p:cNvPr id="3" name="Picture 8" descr="Five Stages of Team Development | Quality Gurus">
                <a:extLst>
                  <a:ext uri="{FF2B5EF4-FFF2-40B4-BE49-F238E27FC236}">
                    <a16:creationId xmlns:a16="http://schemas.microsoft.com/office/drawing/2014/main" id="{1B1CE5F7-FA2F-C362-9134-222A8905D7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28" t="5767" r="76905" b="66629"/>
              <a:stretch/>
            </p:blipFill>
            <p:spPr bwMode="auto">
              <a:xfrm>
                <a:off x="1075509" y="5244271"/>
                <a:ext cx="1286359" cy="1105545"/>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CasellaDiTesto 18">
              <a:extLst>
                <a:ext uri="{FF2B5EF4-FFF2-40B4-BE49-F238E27FC236}">
                  <a16:creationId xmlns:a16="http://schemas.microsoft.com/office/drawing/2014/main" id="{87A85572-1E2E-ADC9-08FD-BDC34556FCF6}"/>
                </a:ext>
              </a:extLst>
            </p:cNvPr>
            <p:cNvSpPr txBox="1"/>
            <p:nvPr/>
          </p:nvSpPr>
          <p:spPr>
            <a:xfrm>
              <a:off x="1115000" y="2545527"/>
              <a:ext cx="1496137" cy="2000548"/>
            </a:xfrm>
            <a:prstGeom prst="rect">
              <a:avLst/>
            </a:prstGeom>
            <a:noFill/>
          </p:spPr>
          <p:txBody>
            <a:bodyPr wrap="square" rtlCol="0">
              <a:spAutoFit/>
            </a:bodyPr>
            <a:lstStyle/>
            <a:p>
              <a:r>
                <a:rPr lang="it-IT" sz="1600" b="1" dirty="0" err="1"/>
                <a:t>Forming</a:t>
              </a:r>
              <a:endParaRPr lang="it-IT" sz="1600" b="1" dirty="0"/>
            </a:p>
            <a:p>
              <a:endParaRPr lang="it-IT" sz="1200" b="1" dirty="0"/>
            </a:p>
            <a:p>
              <a:r>
                <a:rPr lang="it-IT" sz="1200" dirty="0"/>
                <a:t>Team </a:t>
              </a:r>
              <a:r>
                <a:rPr lang="it-IT" sz="1200" dirty="0" err="1"/>
                <a:t>acquaints</a:t>
              </a:r>
              <a:r>
                <a:rPr lang="it-IT" sz="1200" dirty="0"/>
                <a:t> and </a:t>
              </a:r>
              <a:r>
                <a:rPr lang="it-IT" sz="1200" dirty="0" err="1"/>
                <a:t>establishes</a:t>
              </a:r>
              <a:r>
                <a:rPr lang="it-IT" sz="1200" dirty="0"/>
                <a:t> ground rules. </a:t>
              </a:r>
              <a:r>
                <a:rPr lang="it-IT" sz="1200" dirty="0" err="1"/>
                <a:t>Formalities</a:t>
              </a:r>
              <a:r>
                <a:rPr lang="it-IT" sz="1200" dirty="0"/>
                <a:t> are </a:t>
              </a:r>
              <a:r>
                <a:rPr lang="it-IT" sz="1200" dirty="0" err="1"/>
                <a:t>preserved</a:t>
              </a:r>
              <a:r>
                <a:rPr lang="it-IT" sz="1200" dirty="0"/>
                <a:t> and </a:t>
              </a:r>
              <a:r>
                <a:rPr lang="it-IT" sz="1200" dirty="0" err="1"/>
                <a:t>members</a:t>
              </a:r>
              <a:r>
                <a:rPr lang="it-IT" sz="1200" dirty="0"/>
                <a:t> are </a:t>
              </a:r>
              <a:r>
                <a:rPr lang="it-IT" sz="1200" dirty="0" err="1"/>
                <a:t>treated</a:t>
              </a:r>
              <a:r>
                <a:rPr lang="it-IT" sz="1200" dirty="0"/>
                <a:t> </a:t>
              </a:r>
              <a:r>
                <a:rPr lang="it-IT" sz="1200" dirty="0" err="1"/>
                <a:t>as</a:t>
              </a:r>
              <a:r>
                <a:rPr lang="it-IT" sz="1200" dirty="0"/>
                <a:t> </a:t>
              </a:r>
              <a:r>
                <a:rPr lang="it-IT" sz="1200" dirty="0" err="1"/>
                <a:t>strangers</a:t>
              </a:r>
              <a:r>
                <a:rPr lang="it-IT" sz="1200" dirty="0"/>
                <a:t>.</a:t>
              </a:r>
              <a:endParaRPr lang="it-IT" sz="1100" dirty="0"/>
            </a:p>
          </p:txBody>
        </p:sp>
      </p:grpSp>
      <p:grpSp>
        <p:nvGrpSpPr>
          <p:cNvPr id="24" name="Gruppo 23">
            <a:extLst>
              <a:ext uri="{FF2B5EF4-FFF2-40B4-BE49-F238E27FC236}">
                <a16:creationId xmlns:a16="http://schemas.microsoft.com/office/drawing/2014/main" id="{BE7A5D7D-99C9-7E35-940E-DDD7AFA32CE0}"/>
              </a:ext>
            </a:extLst>
          </p:cNvPr>
          <p:cNvGrpSpPr/>
          <p:nvPr/>
        </p:nvGrpSpPr>
        <p:grpSpPr>
          <a:xfrm>
            <a:off x="2921103" y="1905203"/>
            <a:ext cx="1906292" cy="4233600"/>
            <a:chOff x="2921103" y="1947735"/>
            <a:chExt cx="1906292" cy="4233600"/>
          </a:xfrm>
        </p:grpSpPr>
        <p:grpSp>
          <p:nvGrpSpPr>
            <p:cNvPr id="5" name="Gruppo 4">
              <a:extLst>
                <a:ext uri="{FF2B5EF4-FFF2-40B4-BE49-F238E27FC236}">
                  <a16:creationId xmlns:a16="http://schemas.microsoft.com/office/drawing/2014/main" id="{4E814767-B8D8-2653-AD69-9424DA36EED2}"/>
                </a:ext>
              </a:extLst>
            </p:cNvPr>
            <p:cNvGrpSpPr/>
            <p:nvPr/>
          </p:nvGrpSpPr>
          <p:grpSpPr>
            <a:xfrm>
              <a:off x="2921103" y="1947735"/>
              <a:ext cx="1906292" cy="4233600"/>
              <a:chOff x="765543" y="2576711"/>
              <a:chExt cx="1906292" cy="3905702"/>
            </a:xfrm>
          </p:grpSpPr>
          <p:sp>
            <p:nvSpPr>
              <p:cNvPr id="6" name="Rettangolo con angoli arrotondati 5">
                <a:extLst>
                  <a:ext uri="{FF2B5EF4-FFF2-40B4-BE49-F238E27FC236}">
                    <a16:creationId xmlns:a16="http://schemas.microsoft.com/office/drawing/2014/main" id="{24631E5C-B831-B8B8-2F6C-A94E0E73E41B}"/>
                  </a:ext>
                </a:extLst>
              </p:cNvPr>
              <p:cNvSpPr/>
              <p:nvPr/>
            </p:nvSpPr>
            <p:spPr>
              <a:xfrm>
                <a:off x="765543" y="2576711"/>
                <a:ext cx="1906292" cy="3905702"/>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latin typeface="Gotham Book" charset="0"/>
                  <a:ea typeface="Gotham Book" charset="0"/>
                  <a:cs typeface="Gotham Book" charset="0"/>
                </a:endParaRPr>
              </a:p>
            </p:txBody>
          </p:sp>
          <p:pic>
            <p:nvPicPr>
              <p:cNvPr id="7" name="Picture 8" descr="Five Stages of Team Development | Quality Gurus">
                <a:extLst>
                  <a:ext uri="{FF2B5EF4-FFF2-40B4-BE49-F238E27FC236}">
                    <a16:creationId xmlns:a16="http://schemas.microsoft.com/office/drawing/2014/main" id="{74B49118-9754-F1FE-5503-EA857F9867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19" t="5422" r="55114" b="66974"/>
              <a:stretch/>
            </p:blipFill>
            <p:spPr bwMode="auto">
              <a:xfrm>
                <a:off x="1075509" y="5244271"/>
                <a:ext cx="1286359" cy="110554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CasellaDiTesto 19">
              <a:extLst>
                <a:ext uri="{FF2B5EF4-FFF2-40B4-BE49-F238E27FC236}">
                  <a16:creationId xmlns:a16="http://schemas.microsoft.com/office/drawing/2014/main" id="{37BB0926-1B62-B9C7-169B-7C98E31B95D7}"/>
                </a:ext>
              </a:extLst>
            </p:cNvPr>
            <p:cNvSpPr txBox="1"/>
            <p:nvPr/>
          </p:nvSpPr>
          <p:spPr>
            <a:xfrm>
              <a:off x="3129504" y="2186730"/>
              <a:ext cx="1496137" cy="2554545"/>
            </a:xfrm>
            <a:prstGeom prst="rect">
              <a:avLst/>
            </a:prstGeom>
            <a:noFill/>
          </p:spPr>
          <p:txBody>
            <a:bodyPr wrap="square" rtlCol="0">
              <a:spAutoFit/>
            </a:bodyPr>
            <a:lstStyle/>
            <a:p>
              <a:r>
                <a:rPr lang="it-IT" sz="1600" b="1" dirty="0"/>
                <a:t>Storming</a:t>
              </a:r>
            </a:p>
            <a:p>
              <a:endParaRPr lang="it-IT" sz="1200" b="1" dirty="0"/>
            </a:p>
            <a:p>
              <a:r>
                <a:rPr lang="it-IT" sz="1200" dirty="0" err="1"/>
                <a:t>Members</a:t>
              </a:r>
              <a:r>
                <a:rPr lang="it-IT" sz="1200" dirty="0"/>
                <a:t> start to </a:t>
              </a:r>
              <a:r>
                <a:rPr lang="it-IT" sz="1200" dirty="0" err="1"/>
                <a:t>communicate</a:t>
              </a:r>
              <a:r>
                <a:rPr lang="it-IT" sz="1200" dirty="0"/>
                <a:t> </a:t>
              </a:r>
              <a:r>
                <a:rPr lang="it-IT" sz="1200" dirty="0" err="1"/>
                <a:t>their</a:t>
              </a:r>
              <a:r>
                <a:rPr lang="it-IT" sz="1200" dirty="0"/>
                <a:t> feelings </a:t>
              </a:r>
              <a:r>
                <a:rPr lang="it-IT" sz="1200" dirty="0" err="1"/>
                <a:t>but</a:t>
              </a:r>
              <a:r>
                <a:rPr lang="it-IT" sz="1200" dirty="0"/>
                <a:t> </a:t>
              </a:r>
              <a:r>
                <a:rPr lang="it-IT" sz="1200" dirty="0" err="1"/>
                <a:t>still</a:t>
              </a:r>
              <a:r>
                <a:rPr lang="it-IT" sz="1200" dirty="0"/>
                <a:t> </a:t>
              </a:r>
              <a:r>
                <a:rPr lang="it-IT" sz="1200" dirty="0" err="1"/>
                <a:t>view</a:t>
              </a:r>
              <a:r>
                <a:rPr lang="it-IT" sz="1200" dirty="0"/>
                <a:t> </a:t>
              </a:r>
              <a:r>
                <a:rPr lang="it-IT" sz="1200" dirty="0" err="1"/>
                <a:t>themselves</a:t>
              </a:r>
              <a:r>
                <a:rPr lang="it-IT" sz="1200" dirty="0"/>
                <a:t> </a:t>
              </a:r>
              <a:r>
                <a:rPr lang="it-IT" sz="1200" dirty="0" err="1"/>
                <a:t>as</a:t>
              </a:r>
              <a:r>
                <a:rPr lang="it-IT" sz="1200" dirty="0"/>
                <a:t> </a:t>
              </a:r>
              <a:r>
                <a:rPr lang="it-IT" sz="1200" dirty="0" err="1"/>
                <a:t>individuals</a:t>
              </a:r>
              <a:r>
                <a:rPr lang="it-IT" sz="1200" dirty="0"/>
                <a:t> </a:t>
              </a:r>
              <a:r>
                <a:rPr lang="it-IT" sz="1200" dirty="0" err="1"/>
                <a:t>rather</a:t>
              </a:r>
              <a:r>
                <a:rPr lang="it-IT" sz="1200" dirty="0"/>
                <a:t> </a:t>
              </a:r>
              <a:r>
                <a:rPr lang="it-IT" sz="1200" dirty="0" err="1"/>
                <a:t>than</a:t>
              </a:r>
              <a:r>
                <a:rPr lang="it-IT" sz="1200" dirty="0"/>
                <a:t> part of the team. </a:t>
              </a:r>
              <a:r>
                <a:rPr lang="it-IT" sz="1200" dirty="0" err="1"/>
                <a:t>They</a:t>
              </a:r>
              <a:r>
                <a:rPr lang="it-IT" sz="1200" dirty="0"/>
                <a:t> </a:t>
              </a:r>
              <a:r>
                <a:rPr lang="it-IT" sz="1200" dirty="0" err="1"/>
                <a:t>resist</a:t>
              </a:r>
              <a:r>
                <a:rPr lang="it-IT" sz="1200" dirty="0"/>
                <a:t> control by group leaders and show </a:t>
              </a:r>
              <a:r>
                <a:rPr lang="it-IT" sz="1200" dirty="0" err="1"/>
                <a:t>hostility</a:t>
              </a:r>
              <a:r>
                <a:rPr lang="it-IT" sz="1200" dirty="0"/>
                <a:t>.</a:t>
              </a:r>
              <a:endParaRPr lang="it-IT" sz="1100" dirty="0"/>
            </a:p>
          </p:txBody>
        </p:sp>
      </p:grpSp>
      <p:grpSp>
        <p:nvGrpSpPr>
          <p:cNvPr id="25" name="Gruppo 24">
            <a:extLst>
              <a:ext uri="{FF2B5EF4-FFF2-40B4-BE49-F238E27FC236}">
                <a16:creationId xmlns:a16="http://schemas.microsoft.com/office/drawing/2014/main" id="{FAF7BE0A-BC30-981A-A2BA-91D2733875FC}"/>
              </a:ext>
            </a:extLst>
          </p:cNvPr>
          <p:cNvGrpSpPr/>
          <p:nvPr/>
        </p:nvGrpSpPr>
        <p:grpSpPr>
          <a:xfrm>
            <a:off x="4932284" y="1545203"/>
            <a:ext cx="1906292" cy="4593600"/>
            <a:chOff x="4932284" y="1587735"/>
            <a:chExt cx="1906292" cy="4593600"/>
          </a:xfrm>
        </p:grpSpPr>
        <p:grpSp>
          <p:nvGrpSpPr>
            <p:cNvPr id="8" name="Gruppo 7">
              <a:extLst>
                <a:ext uri="{FF2B5EF4-FFF2-40B4-BE49-F238E27FC236}">
                  <a16:creationId xmlns:a16="http://schemas.microsoft.com/office/drawing/2014/main" id="{0713DFF7-3E21-C90B-CAFD-F83855CC0D2B}"/>
                </a:ext>
              </a:extLst>
            </p:cNvPr>
            <p:cNvGrpSpPr/>
            <p:nvPr/>
          </p:nvGrpSpPr>
          <p:grpSpPr>
            <a:xfrm>
              <a:off x="4932284" y="1587735"/>
              <a:ext cx="1906292" cy="4593600"/>
              <a:chOff x="765543" y="2611284"/>
              <a:chExt cx="1906292" cy="4015663"/>
            </a:xfrm>
          </p:grpSpPr>
          <p:sp>
            <p:nvSpPr>
              <p:cNvPr id="9" name="Rettangolo con angoli arrotondati 8">
                <a:extLst>
                  <a:ext uri="{FF2B5EF4-FFF2-40B4-BE49-F238E27FC236}">
                    <a16:creationId xmlns:a16="http://schemas.microsoft.com/office/drawing/2014/main" id="{60F5633A-06F7-591F-64E7-A3D2D256C727}"/>
                  </a:ext>
                </a:extLst>
              </p:cNvPr>
              <p:cNvSpPr/>
              <p:nvPr/>
            </p:nvSpPr>
            <p:spPr>
              <a:xfrm>
                <a:off x="765543" y="2611284"/>
                <a:ext cx="1906292" cy="4015663"/>
              </a:xfrm>
              <a:prstGeom prst="roundRect">
                <a:avLst/>
              </a:prstGeom>
              <a:solidFill>
                <a:schemeClr val="bg1"/>
              </a:solidFill>
              <a:ln w="38100">
                <a:solidFill>
                  <a:srgbClr val="A03A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latin typeface="Gotham Book" charset="0"/>
                  <a:ea typeface="Gotham Book" charset="0"/>
                  <a:cs typeface="Gotham Book" charset="0"/>
                </a:endParaRPr>
              </a:p>
            </p:txBody>
          </p:sp>
          <p:pic>
            <p:nvPicPr>
              <p:cNvPr id="11" name="Picture 8" descr="Five Stages of Team Development | Quality Gurus">
                <a:extLst>
                  <a:ext uri="{FF2B5EF4-FFF2-40B4-BE49-F238E27FC236}">
                    <a16:creationId xmlns:a16="http://schemas.microsoft.com/office/drawing/2014/main" id="{8FF4983D-FDF7-202B-418D-839E2DC11C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01" t="41379" r="49903" b="29901"/>
              <a:stretch/>
            </p:blipFill>
            <p:spPr bwMode="auto">
              <a:xfrm>
                <a:off x="1152810" y="5354296"/>
                <a:ext cx="1131757" cy="115024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CasellaDiTesto 20">
              <a:extLst>
                <a:ext uri="{FF2B5EF4-FFF2-40B4-BE49-F238E27FC236}">
                  <a16:creationId xmlns:a16="http://schemas.microsoft.com/office/drawing/2014/main" id="{D06F0148-848C-D86C-4C04-74E1D7B89A39}"/>
                </a:ext>
              </a:extLst>
            </p:cNvPr>
            <p:cNvSpPr txBox="1"/>
            <p:nvPr/>
          </p:nvSpPr>
          <p:spPr>
            <a:xfrm>
              <a:off x="5137360" y="1816619"/>
              <a:ext cx="1496137" cy="1815882"/>
            </a:xfrm>
            <a:prstGeom prst="rect">
              <a:avLst/>
            </a:prstGeom>
            <a:noFill/>
          </p:spPr>
          <p:txBody>
            <a:bodyPr wrap="square" rtlCol="0">
              <a:spAutoFit/>
            </a:bodyPr>
            <a:lstStyle/>
            <a:p>
              <a:r>
                <a:rPr lang="it-IT" sz="1600" b="1" dirty="0" err="1"/>
                <a:t>Norming</a:t>
              </a:r>
              <a:endParaRPr lang="it-IT" sz="1600" b="1" dirty="0"/>
            </a:p>
            <a:p>
              <a:endParaRPr lang="it-IT" sz="1200" b="1" dirty="0"/>
            </a:p>
            <a:p>
              <a:r>
                <a:rPr lang="it-IT" sz="1200" dirty="0"/>
                <a:t>People </a:t>
              </a:r>
              <a:r>
                <a:rPr lang="it-IT" sz="1200" dirty="0" err="1"/>
                <a:t>feel</a:t>
              </a:r>
              <a:r>
                <a:rPr lang="it-IT" sz="1200" dirty="0"/>
                <a:t> part of the team and </a:t>
              </a:r>
              <a:r>
                <a:rPr lang="it-IT" sz="1200" dirty="0" err="1"/>
                <a:t>realize</a:t>
              </a:r>
              <a:r>
                <a:rPr lang="it-IT" sz="1200" dirty="0"/>
                <a:t> </a:t>
              </a:r>
              <a:r>
                <a:rPr lang="it-IT" sz="1200" dirty="0" err="1"/>
                <a:t>that</a:t>
              </a:r>
              <a:r>
                <a:rPr lang="it-IT" sz="1200" dirty="0"/>
                <a:t> </a:t>
              </a:r>
              <a:r>
                <a:rPr lang="it-IT" sz="1200" dirty="0" err="1"/>
                <a:t>they</a:t>
              </a:r>
              <a:r>
                <a:rPr lang="it-IT" sz="1200" dirty="0"/>
                <a:t> can </a:t>
              </a:r>
              <a:r>
                <a:rPr lang="it-IT" sz="1200" dirty="0" err="1"/>
                <a:t>achieve</a:t>
              </a:r>
              <a:r>
                <a:rPr lang="it-IT" sz="1200" dirty="0"/>
                <a:t> work </a:t>
              </a:r>
              <a:r>
                <a:rPr lang="it-IT" sz="1200" dirty="0" err="1"/>
                <a:t>if</a:t>
              </a:r>
              <a:r>
                <a:rPr lang="it-IT" sz="1200" dirty="0"/>
                <a:t> </a:t>
              </a:r>
              <a:r>
                <a:rPr lang="it-IT" sz="1200" dirty="0" err="1"/>
                <a:t>they</a:t>
              </a:r>
              <a:r>
                <a:rPr lang="it-IT" sz="1200" dirty="0"/>
                <a:t> </a:t>
              </a:r>
              <a:r>
                <a:rPr lang="it-IT" sz="1200" dirty="0" err="1"/>
                <a:t>accept</a:t>
              </a:r>
              <a:r>
                <a:rPr lang="it-IT" sz="1200" dirty="0"/>
                <a:t> </a:t>
              </a:r>
              <a:r>
                <a:rPr lang="it-IT" sz="1200" dirty="0" err="1"/>
                <a:t>other</a:t>
              </a:r>
              <a:r>
                <a:rPr lang="it-IT" sz="1200" dirty="0"/>
                <a:t> </a:t>
              </a:r>
              <a:r>
                <a:rPr lang="it-IT" sz="1200" dirty="0" err="1"/>
                <a:t>viewpoints</a:t>
              </a:r>
              <a:r>
                <a:rPr lang="it-IT" sz="1200" dirty="0"/>
                <a:t>.</a:t>
              </a:r>
              <a:endParaRPr lang="it-IT" sz="1100" dirty="0"/>
            </a:p>
          </p:txBody>
        </p:sp>
      </p:grpSp>
      <p:grpSp>
        <p:nvGrpSpPr>
          <p:cNvPr id="28" name="Gruppo 27">
            <a:extLst>
              <a:ext uri="{FF2B5EF4-FFF2-40B4-BE49-F238E27FC236}">
                <a16:creationId xmlns:a16="http://schemas.microsoft.com/office/drawing/2014/main" id="{8E4DC9A2-5199-2F1A-5CD1-6A959F5B142F}"/>
              </a:ext>
            </a:extLst>
          </p:cNvPr>
          <p:cNvGrpSpPr/>
          <p:nvPr/>
        </p:nvGrpSpPr>
        <p:grpSpPr>
          <a:xfrm>
            <a:off x="6943465" y="1185675"/>
            <a:ext cx="1906292" cy="4953129"/>
            <a:chOff x="6943465" y="1228207"/>
            <a:chExt cx="1906292" cy="4953129"/>
          </a:xfrm>
        </p:grpSpPr>
        <p:grpSp>
          <p:nvGrpSpPr>
            <p:cNvPr id="12" name="Gruppo 11">
              <a:extLst>
                <a:ext uri="{FF2B5EF4-FFF2-40B4-BE49-F238E27FC236}">
                  <a16:creationId xmlns:a16="http://schemas.microsoft.com/office/drawing/2014/main" id="{03A9675B-F0A6-3EE9-C70B-E2837B07E1C8}"/>
                </a:ext>
              </a:extLst>
            </p:cNvPr>
            <p:cNvGrpSpPr/>
            <p:nvPr/>
          </p:nvGrpSpPr>
          <p:grpSpPr>
            <a:xfrm>
              <a:off x="6943465" y="1228207"/>
              <a:ext cx="1906292" cy="4953129"/>
              <a:chOff x="765543" y="2296989"/>
              <a:chExt cx="1906292" cy="4329958"/>
            </a:xfrm>
          </p:grpSpPr>
          <p:sp>
            <p:nvSpPr>
              <p:cNvPr id="13" name="Rettangolo con angoli arrotondati 12">
                <a:extLst>
                  <a:ext uri="{FF2B5EF4-FFF2-40B4-BE49-F238E27FC236}">
                    <a16:creationId xmlns:a16="http://schemas.microsoft.com/office/drawing/2014/main" id="{3848BBF1-F538-F324-1D78-54E9DFEC107D}"/>
                  </a:ext>
                </a:extLst>
              </p:cNvPr>
              <p:cNvSpPr/>
              <p:nvPr/>
            </p:nvSpPr>
            <p:spPr>
              <a:xfrm>
                <a:off x="765543" y="2296989"/>
                <a:ext cx="1906292" cy="4329958"/>
              </a:xfrm>
              <a:prstGeom prst="roundRect">
                <a:avLst/>
              </a:prstGeom>
              <a:solidFill>
                <a:schemeClr val="bg1"/>
              </a:solidFill>
              <a:ln w="381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rgbClr val="0066CC"/>
                  </a:solidFill>
                  <a:latin typeface="Gotham Book" charset="0"/>
                  <a:ea typeface="Gotham Book" charset="0"/>
                  <a:cs typeface="Gotham Book" charset="0"/>
                </a:endParaRPr>
              </a:p>
            </p:txBody>
          </p:sp>
          <p:pic>
            <p:nvPicPr>
              <p:cNvPr id="14" name="Picture 8" descr="Five Stages of Team Development | Quality Gurus">
                <a:extLst>
                  <a:ext uri="{FF2B5EF4-FFF2-40B4-BE49-F238E27FC236}">
                    <a16:creationId xmlns:a16="http://schemas.microsoft.com/office/drawing/2014/main" id="{10ABC933-82DF-0D8B-148C-15A06835AD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80" t="65171" r="65951" b="7068"/>
              <a:stretch/>
            </p:blipFill>
            <p:spPr bwMode="auto">
              <a:xfrm>
                <a:off x="1124341" y="5392688"/>
                <a:ext cx="1265115" cy="111185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CasellaDiTesto 21">
              <a:extLst>
                <a:ext uri="{FF2B5EF4-FFF2-40B4-BE49-F238E27FC236}">
                  <a16:creationId xmlns:a16="http://schemas.microsoft.com/office/drawing/2014/main" id="{DA536386-4C96-9ADE-3F45-4B462F2AE191}"/>
                </a:ext>
              </a:extLst>
            </p:cNvPr>
            <p:cNvSpPr txBox="1"/>
            <p:nvPr/>
          </p:nvSpPr>
          <p:spPr>
            <a:xfrm>
              <a:off x="7148542" y="1466351"/>
              <a:ext cx="1496137" cy="2000548"/>
            </a:xfrm>
            <a:prstGeom prst="rect">
              <a:avLst/>
            </a:prstGeom>
            <a:noFill/>
          </p:spPr>
          <p:txBody>
            <a:bodyPr wrap="square" rtlCol="0">
              <a:spAutoFit/>
            </a:bodyPr>
            <a:lstStyle/>
            <a:p>
              <a:r>
                <a:rPr lang="it-IT" sz="1600" b="1" dirty="0" err="1"/>
                <a:t>Performing</a:t>
              </a:r>
              <a:endParaRPr lang="it-IT" sz="1600" b="1" dirty="0"/>
            </a:p>
            <a:p>
              <a:endParaRPr lang="it-IT" sz="1200" b="1" dirty="0"/>
            </a:p>
            <a:p>
              <a:r>
                <a:rPr lang="it-IT" sz="1200" dirty="0"/>
                <a:t>The team works in an open and </a:t>
              </a:r>
              <a:r>
                <a:rPr lang="it-IT" sz="1200" dirty="0" err="1"/>
                <a:t>trusting</a:t>
              </a:r>
              <a:r>
                <a:rPr lang="it-IT" sz="1200" dirty="0"/>
                <a:t> </a:t>
              </a:r>
              <a:r>
                <a:rPr lang="it-IT" sz="1200" dirty="0" err="1"/>
                <a:t>atmosphere</a:t>
              </a:r>
              <a:r>
                <a:rPr lang="it-IT" sz="1200" dirty="0"/>
                <a:t> </a:t>
              </a:r>
              <a:r>
                <a:rPr lang="it-IT" sz="1200" dirty="0" err="1"/>
                <a:t>where</a:t>
              </a:r>
              <a:r>
                <a:rPr lang="it-IT" sz="1200" dirty="0"/>
                <a:t> </a:t>
              </a:r>
              <a:r>
                <a:rPr lang="it-IT" sz="1200" dirty="0" err="1"/>
                <a:t>flexibility</a:t>
              </a:r>
              <a:r>
                <a:rPr lang="it-IT" sz="1200" dirty="0"/>
                <a:t> </a:t>
              </a:r>
              <a:r>
                <a:rPr lang="it-IT" sz="1200" dirty="0" err="1"/>
                <a:t>is</a:t>
              </a:r>
              <a:r>
                <a:rPr lang="it-IT" sz="1200" dirty="0"/>
                <a:t> the key and </a:t>
              </a:r>
              <a:r>
                <a:rPr lang="it-IT" sz="1200" dirty="0" err="1"/>
                <a:t>hierarchy</a:t>
              </a:r>
              <a:r>
                <a:rPr lang="it-IT" sz="1200" dirty="0"/>
                <a:t> </a:t>
              </a:r>
              <a:r>
                <a:rPr lang="it-IT" sz="1200" dirty="0" err="1"/>
                <a:t>is</a:t>
              </a:r>
              <a:r>
                <a:rPr lang="it-IT" sz="1200" dirty="0"/>
                <a:t> of </a:t>
              </a:r>
              <a:r>
                <a:rPr lang="it-IT" sz="1200" dirty="0" err="1"/>
                <a:t>little</a:t>
              </a:r>
              <a:r>
                <a:rPr lang="it-IT" sz="1200" dirty="0"/>
                <a:t> </a:t>
              </a:r>
              <a:r>
                <a:rPr lang="it-IT" sz="1200" dirty="0" err="1"/>
                <a:t>importance</a:t>
              </a:r>
              <a:r>
                <a:rPr lang="it-IT" sz="1200" dirty="0"/>
                <a:t>.</a:t>
              </a:r>
              <a:endParaRPr lang="it-IT" sz="1100" dirty="0"/>
            </a:p>
          </p:txBody>
        </p:sp>
      </p:grpSp>
      <p:grpSp>
        <p:nvGrpSpPr>
          <p:cNvPr id="27" name="Gruppo 26">
            <a:extLst>
              <a:ext uri="{FF2B5EF4-FFF2-40B4-BE49-F238E27FC236}">
                <a16:creationId xmlns:a16="http://schemas.microsoft.com/office/drawing/2014/main" id="{2856D632-CB3C-D28C-0B52-1B5539BB3983}"/>
              </a:ext>
            </a:extLst>
          </p:cNvPr>
          <p:cNvGrpSpPr/>
          <p:nvPr/>
        </p:nvGrpSpPr>
        <p:grpSpPr>
          <a:xfrm>
            <a:off x="8954646" y="825203"/>
            <a:ext cx="1906292" cy="5313600"/>
            <a:chOff x="8954646" y="867735"/>
            <a:chExt cx="1906292" cy="5313600"/>
          </a:xfrm>
        </p:grpSpPr>
        <p:grpSp>
          <p:nvGrpSpPr>
            <p:cNvPr id="15" name="Gruppo 14">
              <a:extLst>
                <a:ext uri="{FF2B5EF4-FFF2-40B4-BE49-F238E27FC236}">
                  <a16:creationId xmlns:a16="http://schemas.microsoft.com/office/drawing/2014/main" id="{F691393F-917A-E6CF-E931-FC2F97CC241E}"/>
                </a:ext>
              </a:extLst>
            </p:cNvPr>
            <p:cNvGrpSpPr/>
            <p:nvPr/>
          </p:nvGrpSpPr>
          <p:grpSpPr>
            <a:xfrm>
              <a:off x="8954646" y="867735"/>
              <a:ext cx="1906292" cy="5313600"/>
              <a:chOff x="765543" y="1959557"/>
              <a:chExt cx="1906292" cy="4645076"/>
            </a:xfrm>
          </p:grpSpPr>
          <p:sp>
            <p:nvSpPr>
              <p:cNvPr id="16" name="Rettangolo con angoli arrotondati 15">
                <a:extLst>
                  <a:ext uri="{FF2B5EF4-FFF2-40B4-BE49-F238E27FC236}">
                    <a16:creationId xmlns:a16="http://schemas.microsoft.com/office/drawing/2014/main" id="{D7190723-0861-83E9-D8A7-A19D5AA5AFDA}"/>
                  </a:ext>
                </a:extLst>
              </p:cNvPr>
              <p:cNvSpPr/>
              <p:nvPr/>
            </p:nvSpPr>
            <p:spPr>
              <a:xfrm>
                <a:off x="765543" y="1959557"/>
                <a:ext cx="1906292" cy="4645076"/>
              </a:xfrm>
              <a:prstGeom prst="roundRect">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rgbClr val="FF9900"/>
                  </a:solidFill>
                  <a:latin typeface="Gotham Book" charset="0"/>
                  <a:ea typeface="Gotham Book" charset="0"/>
                  <a:cs typeface="Gotham Book" charset="0"/>
                </a:endParaRPr>
              </a:p>
            </p:txBody>
          </p:sp>
          <p:pic>
            <p:nvPicPr>
              <p:cNvPr id="17" name="Picture 8" descr="Five Stages of Team Development | Quality Gurus">
                <a:extLst>
                  <a:ext uri="{FF2B5EF4-FFF2-40B4-BE49-F238E27FC236}">
                    <a16:creationId xmlns:a16="http://schemas.microsoft.com/office/drawing/2014/main" id="{BA9A2571-4798-D82C-E3A1-08836307EE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 t="41976" r="83654" b="30263"/>
              <a:stretch/>
            </p:blipFill>
            <p:spPr bwMode="auto">
              <a:xfrm>
                <a:off x="1136661" y="5351178"/>
                <a:ext cx="1164056" cy="1111853"/>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CasellaDiTesto 25">
              <a:extLst>
                <a:ext uri="{FF2B5EF4-FFF2-40B4-BE49-F238E27FC236}">
                  <a16:creationId xmlns:a16="http://schemas.microsoft.com/office/drawing/2014/main" id="{31599878-A721-B5D5-759C-21536ECC91A1}"/>
                </a:ext>
              </a:extLst>
            </p:cNvPr>
            <p:cNvSpPr txBox="1"/>
            <p:nvPr/>
          </p:nvSpPr>
          <p:spPr>
            <a:xfrm>
              <a:off x="9159723" y="1125364"/>
              <a:ext cx="1496137" cy="2369880"/>
            </a:xfrm>
            <a:prstGeom prst="rect">
              <a:avLst/>
            </a:prstGeom>
            <a:noFill/>
          </p:spPr>
          <p:txBody>
            <a:bodyPr wrap="square" rtlCol="0">
              <a:spAutoFit/>
            </a:bodyPr>
            <a:lstStyle/>
            <a:p>
              <a:r>
                <a:rPr lang="it-IT" sz="1600" b="1" dirty="0" err="1"/>
                <a:t>Adjourning</a:t>
              </a:r>
              <a:endParaRPr lang="it-IT" sz="1600" b="1" dirty="0"/>
            </a:p>
            <a:p>
              <a:endParaRPr lang="it-IT" sz="1200" b="1" dirty="0"/>
            </a:p>
            <a:p>
              <a:r>
                <a:rPr lang="it-IT" sz="1200" dirty="0"/>
                <a:t>The team </a:t>
              </a:r>
              <a:r>
                <a:rPr lang="it-IT" sz="1200" dirty="0" err="1"/>
                <a:t>conducts</a:t>
              </a:r>
              <a:r>
                <a:rPr lang="it-IT" sz="1200" dirty="0"/>
                <a:t> an </a:t>
              </a:r>
              <a:r>
                <a:rPr lang="it-IT" sz="1200" dirty="0" err="1"/>
                <a:t>assessment</a:t>
              </a:r>
              <a:r>
                <a:rPr lang="it-IT" sz="1200" dirty="0"/>
                <a:t> of the </a:t>
              </a:r>
              <a:r>
                <a:rPr lang="it-IT" sz="1200" dirty="0" err="1"/>
                <a:t>year</a:t>
              </a:r>
              <a:r>
                <a:rPr lang="it-IT" sz="1200" dirty="0"/>
                <a:t> and </a:t>
              </a:r>
              <a:r>
                <a:rPr lang="it-IT" sz="1200" dirty="0" err="1"/>
                <a:t>implements</a:t>
              </a:r>
              <a:r>
                <a:rPr lang="it-IT" sz="1200" dirty="0"/>
                <a:t> a plan for </a:t>
              </a:r>
              <a:r>
                <a:rPr lang="it-IT" sz="1200" dirty="0" err="1"/>
                <a:t>transitioning</a:t>
              </a:r>
              <a:r>
                <a:rPr lang="it-IT" sz="1200" dirty="0"/>
                <a:t> </a:t>
              </a:r>
              <a:r>
                <a:rPr lang="it-IT" sz="1200" dirty="0" err="1"/>
                <a:t>roles</a:t>
              </a:r>
              <a:r>
                <a:rPr lang="it-IT" sz="1200" dirty="0"/>
                <a:t> and </a:t>
              </a:r>
              <a:r>
                <a:rPr lang="it-IT" sz="1200" dirty="0" err="1"/>
                <a:t>recognizing</a:t>
              </a:r>
              <a:r>
                <a:rPr lang="it-IT" sz="1200" dirty="0"/>
                <a:t> </a:t>
              </a:r>
              <a:r>
                <a:rPr lang="it-IT" sz="1200" dirty="0" err="1"/>
                <a:t>members</a:t>
              </a:r>
              <a:r>
                <a:rPr lang="it-IT" sz="1200" dirty="0"/>
                <a:t>’ </a:t>
              </a:r>
              <a:r>
                <a:rPr lang="it-IT" sz="1200" dirty="0" err="1"/>
                <a:t>contributions</a:t>
              </a:r>
              <a:r>
                <a:rPr lang="it-IT" sz="1200" dirty="0"/>
                <a:t>.</a:t>
              </a:r>
              <a:endParaRPr lang="it-IT" sz="1100" dirty="0"/>
            </a:p>
          </p:txBody>
        </p:sp>
      </p:grpSp>
    </p:spTree>
    <p:extLst>
      <p:ext uri="{BB962C8B-B14F-4D97-AF65-F5344CB8AC3E}">
        <p14:creationId xmlns:p14="http://schemas.microsoft.com/office/powerpoint/2010/main" val="282180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D0CC3D8-A2A6-BDE4-3083-5BDC79EF6936}"/>
              </a:ext>
            </a:extLst>
          </p:cNvPr>
          <p:cNvSpPr>
            <a:spLocks noGrp="1"/>
          </p:cNvSpPr>
          <p:nvPr>
            <p:ph type="title"/>
          </p:nvPr>
        </p:nvSpPr>
        <p:spPr>
          <a:xfrm>
            <a:off x="765543" y="321340"/>
            <a:ext cx="10951535" cy="861348"/>
          </a:xfrm>
        </p:spPr>
        <p:txBody>
          <a:bodyPr/>
          <a:lstStyle/>
          <a:p>
            <a:r>
              <a:rPr lang="it-IT" dirty="0" err="1"/>
              <a:t>Monsters</a:t>
            </a:r>
            <a:r>
              <a:rPr lang="it-IT" dirty="0"/>
              <a:t> and co. video</a:t>
            </a:r>
            <a:endParaRPr lang="en-US" dirty="0"/>
          </a:p>
        </p:txBody>
      </p:sp>
      <p:pic>
        <p:nvPicPr>
          <p:cNvPr id="2" name="videoplayback">
            <a:hlinkClick r:id="" action="ppaction://media"/>
            <a:extLst>
              <a:ext uri="{FF2B5EF4-FFF2-40B4-BE49-F238E27FC236}">
                <a16:creationId xmlns:a16="http://schemas.microsoft.com/office/drawing/2014/main" id="{025E3B3C-4661-0271-02F5-0D3F577C71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69648" y="1347112"/>
            <a:ext cx="6452704" cy="4839528"/>
          </a:xfrm>
          <a:prstGeom prst="rect">
            <a:avLst/>
          </a:prstGeom>
        </p:spPr>
      </p:pic>
    </p:spTree>
    <p:extLst>
      <p:ext uri="{BB962C8B-B14F-4D97-AF65-F5344CB8AC3E}">
        <p14:creationId xmlns:p14="http://schemas.microsoft.com/office/powerpoint/2010/main" val="273742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D0CC3D8-A2A6-BDE4-3083-5BDC79EF6936}"/>
              </a:ext>
            </a:extLst>
          </p:cNvPr>
          <p:cNvSpPr>
            <a:spLocks noGrp="1"/>
          </p:cNvSpPr>
          <p:nvPr>
            <p:ph type="title"/>
          </p:nvPr>
        </p:nvSpPr>
        <p:spPr>
          <a:xfrm>
            <a:off x="754910" y="204382"/>
            <a:ext cx="10951535" cy="861348"/>
          </a:xfrm>
        </p:spPr>
        <p:txBody>
          <a:bodyPr/>
          <a:lstStyle/>
          <a:p>
            <a:r>
              <a:rPr lang="it-IT" dirty="0"/>
              <a:t>The </a:t>
            </a:r>
            <a:r>
              <a:rPr lang="it-IT" dirty="0" err="1"/>
              <a:t>three</a:t>
            </a:r>
            <a:r>
              <a:rPr lang="it-IT" dirty="0"/>
              <a:t> </a:t>
            </a:r>
            <a:r>
              <a:rPr lang="it-IT" dirty="0" err="1"/>
              <a:t>phases</a:t>
            </a:r>
            <a:r>
              <a:rPr lang="it-IT" dirty="0"/>
              <a:t> of </a:t>
            </a:r>
            <a:r>
              <a:rPr lang="it-IT" dirty="0" err="1"/>
              <a:t>debriefing</a:t>
            </a:r>
            <a:endParaRPr lang="en-US" dirty="0"/>
          </a:p>
        </p:txBody>
      </p:sp>
      <p:pic>
        <p:nvPicPr>
          <p:cNvPr id="5" name="Picture 5" descr="Picture 5">
            <a:extLst>
              <a:ext uri="{FF2B5EF4-FFF2-40B4-BE49-F238E27FC236}">
                <a16:creationId xmlns:a16="http://schemas.microsoft.com/office/drawing/2014/main" id="{AE4F2628-97F6-080A-4FF6-1F74D2B27146}"/>
              </a:ext>
            </a:extLst>
          </p:cNvPr>
          <p:cNvPicPr>
            <a:picLocks noChangeAspect="1"/>
          </p:cNvPicPr>
          <p:nvPr/>
        </p:nvPicPr>
        <p:blipFill>
          <a:blip r:embed="rId3"/>
          <a:stretch>
            <a:fillRect/>
          </a:stretch>
        </p:blipFill>
        <p:spPr>
          <a:xfrm>
            <a:off x="5124239" y="3760966"/>
            <a:ext cx="2029252" cy="2596577"/>
          </a:xfrm>
          <a:prstGeom prst="rect">
            <a:avLst/>
          </a:prstGeom>
          <a:ln w="12700">
            <a:miter lim="400000"/>
          </a:ln>
          <a:effectLst>
            <a:outerShdw blurRad="50800" dist="38100" dir="2700000" algn="tl" rotWithShape="0">
              <a:prstClr val="black">
                <a:alpha val="40000"/>
              </a:prstClr>
            </a:outerShdw>
          </a:effectLst>
        </p:spPr>
      </p:pic>
      <p:pic>
        <p:nvPicPr>
          <p:cNvPr id="6" name="Picture 6" descr="Picture 6">
            <a:extLst>
              <a:ext uri="{FF2B5EF4-FFF2-40B4-BE49-F238E27FC236}">
                <a16:creationId xmlns:a16="http://schemas.microsoft.com/office/drawing/2014/main" id="{D211A283-5254-88F7-F5FB-DD71C0FD27DA}"/>
              </a:ext>
            </a:extLst>
          </p:cNvPr>
          <p:cNvPicPr>
            <a:picLocks noChangeAspect="1"/>
          </p:cNvPicPr>
          <p:nvPr/>
        </p:nvPicPr>
        <p:blipFill>
          <a:blip r:embed="rId4"/>
          <a:stretch>
            <a:fillRect/>
          </a:stretch>
        </p:blipFill>
        <p:spPr>
          <a:xfrm>
            <a:off x="8846914" y="3777689"/>
            <a:ext cx="1947433" cy="2596577"/>
          </a:xfrm>
          <a:prstGeom prst="rect">
            <a:avLst/>
          </a:prstGeom>
          <a:ln w="12700">
            <a:miter lim="400000"/>
          </a:ln>
          <a:effectLst>
            <a:outerShdw blurRad="50800" dist="38100" dir="2700000" algn="tl" rotWithShape="0">
              <a:prstClr val="black">
                <a:alpha val="40000"/>
              </a:prstClr>
            </a:outerShdw>
          </a:effectLst>
        </p:spPr>
      </p:pic>
      <p:grpSp>
        <p:nvGrpSpPr>
          <p:cNvPr id="10" name="Group 21">
            <a:extLst>
              <a:ext uri="{FF2B5EF4-FFF2-40B4-BE49-F238E27FC236}">
                <a16:creationId xmlns:a16="http://schemas.microsoft.com/office/drawing/2014/main" id="{B2A7EBE2-38B0-4C54-ADC0-950B80BA1ABA}"/>
              </a:ext>
            </a:extLst>
          </p:cNvPr>
          <p:cNvGrpSpPr/>
          <p:nvPr/>
        </p:nvGrpSpPr>
        <p:grpSpPr>
          <a:xfrm>
            <a:off x="1240656" y="1637548"/>
            <a:ext cx="1967639" cy="1926465"/>
            <a:chOff x="6965129" y="1154601"/>
            <a:chExt cx="2406082" cy="2406082"/>
          </a:xfrm>
        </p:grpSpPr>
        <p:sp>
          <p:nvSpPr>
            <p:cNvPr id="11" name="Rechteck 7">
              <a:extLst>
                <a:ext uri="{FF2B5EF4-FFF2-40B4-BE49-F238E27FC236}">
                  <a16:creationId xmlns:a16="http://schemas.microsoft.com/office/drawing/2014/main" id="{3CCBEBD5-7235-5A1A-48F2-69FB237A2353}"/>
                </a:ext>
              </a:extLst>
            </p:cNvPr>
            <p:cNvSpPr/>
            <p:nvPr/>
          </p:nvSpPr>
          <p:spPr bwMode="auto">
            <a:xfrm>
              <a:off x="6965129" y="1154601"/>
              <a:ext cx="2406082" cy="2406082"/>
            </a:xfrm>
            <a:prstGeom prst="ellipse">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a:r>
                <a:rPr lang="it-IT" sz="2000" b="1" dirty="0">
                  <a:solidFill>
                    <a:srgbClr val="FFFFFF"/>
                  </a:solidFill>
                  <a:latin typeface="BISansOpti"/>
                  <a:cs typeface="Gotham Book" charset="0"/>
                </a:rPr>
                <a:t>REACTION</a:t>
              </a:r>
              <a:endParaRPr lang="en-US" sz="2000" b="1" dirty="0">
                <a:solidFill>
                  <a:srgbClr val="FFFFFF"/>
                </a:solidFill>
                <a:latin typeface="BISansOpti"/>
                <a:cs typeface="Gotham Book" charset="0"/>
              </a:endParaRPr>
            </a:p>
          </p:txBody>
        </p:sp>
        <p:sp>
          <p:nvSpPr>
            <p:cNvPr id="12" name="Oval 23">
              <a:extLst>
                <a:ext uri="{FF2B5EF4-FFF2-40B4-BE49-F238E27FC236}">
                  <a16:creationId xmlns:a16="http://schemas.microsoft.com/office/drawing/2014/main" id="{B7F938F5-E2C7-5623-00A6-449B663B9E16}"/>
                </a:ext>
              </a:extLst>
            </p:cNvPr>
            <p:cNvSpPr/>
            <p:nvPr/>
          </p:nvSpPr>
          <p:spPr>
            <a:xfrm>
              <a:off x="7087889" y="1277360"/>
              <a:ext cx="2160563" cy="21605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dirty="0">
                <a:solidFill>
                  <a:srgbClr val="FFFFFF"/>
                </a:solidFill>
                <a:latin typeface="BISansOpti"/>
                <a:ea typeface="Gotham Book" charset="0"/>
                <a:cs typeface="Gotham Book" charset="0"/>
              </a:endParaRPr>
            </a:p>
          </p:txBody>
        </p:sp>
      </p:grpSp>
      <p:grpSp>
        <p:nvGrpSpPr>
          <p:cNvPr id="13" name="Group 21">
            <a:extLst>
              <a:ext uri="{FF2B5EF4-FFF2-40B4-BE49-F238E27FC236}">
                <a16:creationId xmlns:a16="http://schemas.microsoft.com/office/drawing/2014/main" id="{E1625ED6-32C5-E850-567C-6A9EA2252DE7}"/>
              </a:ext>
            </a:extLst>
          </p:cNvPr>
          <p:cNvGrpSpPr/>
          <p:nvPr/>
        </p:nvGrpSpPr>
        <p:grpSpPr>
          <a:xfrm>
            <a:off x="5149639" y="1637548"/>
            <a:ext cx="1967639" cy="1926465"/>
            <a:chOff x="6965129" y="1154601"/>
            <a:chExt cx="2406082" cy="2406082"/>
          </a:xfrm>
        </p:grpSpPr>
        <p:sp>
          <p:nvSpPr>
            <p:cNvPr id="14" name="Rechteck 7">
              <a:extLst>
                <a:ext uri="{FF2B5EF4-FFF2-40B4-BE49-F238E27FC236}">
                  <a16:creationId xmlns:a16="http://schemas.microsoft.com/office/drawing/2014/main" id="{3E85D5C7-2CC1-5B4B-845C-96EE20A7A136}"/>
                </a:ext>
              </a:extLst>
            </p:cNvPr>
            <p:cNvSpPr/>
            <p:nvPr/>
          </p:nvSpPr>
          <p:spPr bwMode="auto">
            <a:xfrm>
              <a:off x="6965129" y="1154601"/>
              <a:ext cx="2406082" cy="2406082"/>
            </a:xfrm>
            <a:prstGeom prst="ellipse">
              <a:avLst/>
            </a:prstGeom>
            <a:solidFill>
              <a:srgbClr val="7030A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a:r>
                <a:rPr lang="it-IT" sz="2000" b="1" dirty="0">
                  <a:solidFill>
                    <a:srgbClr val="FFFFFF"/>
                  </a:solidFill>
                  <a:latin typeface="BISansOpti"/>
                  <a:cs typeface="Gotham Book" charset="0"/>
                </a:rPr>
                <a:t>KNOWLEDGE</a:t>
              </a:r>
              <a:endParaRPr lang="en-US" sz="2000" b="1" dirty="0">
                <a:solidFill>
                  <a:srgbClr val="FFFFFF"/>
                </a:solidFill>
                <a:latin typeface="BISansOpti"/>
                <a:cs typeface="Gotham Book" charset="0"/>
              </a:endParaRPr>
            </a:p>
          </p:txBody>
        </p:sp>
        <p:sp>
          <p:nvSpPr>
            <p:cNvPr id="15" name="Oval 23">
              <a:extLst>
                <a:ext uri="{FF2B5EF4-FFF2-40B4-BE49-F238E27FC236}">
                  <a16:creationId xmlns:a16="http://schemas.microsoft.com/office/drawing/2014/main" id="{2D4089BA-C598-0A99-EFD9-BA2A75D79A94}"/>
                </a:ext>
              </a:extLst>
            </p:cNvPr>
            <p:cNvSpPr/>
            <p:nvPr/>
          </p:nvSpPr>
          <p:spPr>
            <a:xfrm>
              <a:off x="7087889" y="1277360"/>
              <a:ext cx="2160563" cy="21605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dirty="0">
                <a:solidFill>
                  <a:srgbClr val="FFFFFF"/>
                </a:solidFill>
                <a:latin typeface="BISansOpti"/>
                <a:ea typeface="Gotham Book" charset="0"/>
                <a:cs typeface="Gotham Book" charset="0"/>
              </a:endParaRPr>
            </a:p>
          </p:txBody>
        </p:sp>
      </p:grpSp>
      <p:grpSp>
        <p:nvGrpSpPr>
          <p:cNvPr id="16" name="Group 21">
            <a:extLst>
              <a:ext uri="{FF2B5EF4-FFF2-40B4-BE49-F238E27FC236}">
                <a16:creationId xmlns:a16="http://schemas.microsoft.com/office/drawing/2014/main" id="{DDB055A8-5746-2AB0-FF03-D2F685BC9F3C}"/>
              </a:ext>
            </a:extLst>
          </p:cNvPr>
          <p:cNvGrpSpPr/>
          <p:nvPr/>
        </p:nvGrpSpPr>
        <p:grpSpPr>
          <a:xfrm>
            <a:off x="8826708" y="1637548"/>
            <a:ext cx="1967639" cy="1926465"/>
            <a:chOff x="6965129" y="1154601"/>
            <a:chExt cx="2406082" cy="2406082"/>
          </a:xfrm>
        </p:grpSpPr>
        <p:sp>
          <p:nvSpPr>
            <p:cNvPr id="17" name="Rechteck 7">
              <a:extLst>
                <a:ext uri="{FF2B5EF4-FFF2-40B4-BE49-F238E27FC236}">
                  <a16:creationId xmlns:a16="http://schemas.microsoft.com/office/drawing/2014/main" id="{83ECD0C0-D198-C03F-1C20-08EF404D8431}"/>
                </a:ext>
              </a:extLst>
            </p:cNvPr>
            <p:cNvSpPr/>
            <p:nvPr/>
          </p:nvSpPr>
          <p:spPr bwMode="auto">
            <a:xfrm>
              <a:off x="6965129" y="1154601"/>
              <a:ext cx="2406082" cy="2406082"/>
            </a:xfrm>
            <a:prstGeom prst="ellipse">
              <a:avLst/>
            </a:prstGeom>
            <a:solidFill>
              <a:srgbClr val="92D05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9170"/>
              <a:r>
                <a:rPr lang="it-IT" sz="2000" b="1" dirty="0">
                  <a:solidFill>
                    <a:srgbClr val="FFFFFF"/>
                  </a:solidFill>
                  <a:latin typeface="BISansOpti"/>
                  <a:cs typeface="Gotham Book" charset="0"/>
                </a:rPr>
                <a:t>SYNTHESIS</a:t>
              </a:r>
              <a:endParaRPr lang="en-US" sz="2000" b="1" dirty="0">
                <a:solidFill>
                  <a:srgbClr val="FFFFFF"/>
                </a:solidFill>
                <a:latin typeface="BISansOpti"/>
                <a:cs typeface="Gotham Book" charset="0"/>
              </a:endParaRPr>
            </a:p>
          </p:txBody>
        </p:sp>
        <p:sp>
          <p:nvSpPr>
            <p:cNvPr id="18" name="Oval 23">
              <a:extLst>
                <a:ext uri="{FF2B5EF4-FFF2-40B4-BE49-F238E27FC236}">
                  <a16:creationId xmlns:a16="http://schemas.microsoft.com/office/drawing/2014/main" id="{9192789C-EE25-714F-5E00-30495226BC6B}"/>
                </a:ext>
              </a:extLst>
            </p:cNvPr>
            <p:cNvSpPr/>
            <p:nvPr/>
          </p:nvSpPr>
          <p:spPr>
            <a:xfrm>
              <a:off x="7087889" y="1277360"/>
              <a:ext cx="2160563" cy="21605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dirty="0">
                <a:solidFill>
                  <a:srgbClr val="FFFFFF"/>
                </a:solidFill>
                <a:latin typeface="BISansOpti"/>
                <a:ea typeface="Gotham Book" charset="0"/>
                <a:cs typeface="Gotham Book" charset="0"/>
              </a:endParaRPr>
            </a:p>
          </p:txBody>
        </p:sp>
      </p:grpSp>
      <p:pic>
        <p:nvPicPr>
          <p:cNvPr id="4" name="Picture 3" descr="Picture 3">
            <a:extLst>
              <a:ext uri="{FF2B5EF4-FFF2-40B4-BE49-F238E27FC236}">
                <a16:creationId xmlns:a16="http://schemas.microsoft.com/office/drawing/2014/main" id="{49BDE6A3-250C-B3A4-DF36-780AA86E9E76}"/>
              </a:ext>
            </a:extLst>
          </p:cNvPr>
          <p:cNvPicPr>
            <a:picLocks noChangeAspect="1"/>
          </p:cNvPicPr>
          <p:nvPr/>
        </p:nvPicPr>
        <p:blipFill>
          <a:blip r:embed="rId5"/>
          <a:stretch>
            <a:fillRect/>
          </a:stretch>
        </p:blipFill>
        <p:spPr>
          <a:xfrm>
            <a:off x="869210" y="3777689"/>
            <a:ext cx="2890553" cy="2167915"/>
          </a:xfrm>
          <a:prstGeom prst="rect">
            <a:avLst/>
          </a:prstGeom>
          <a:ln w="12700">
            <a:miter lim="4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121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Angels">
      <a:dk1>
        <a:srgbClr val="58595B"/>
      </a:dk1>
      <a:lt1>
        <a:srgbClr val="FFFFFF"/>
      </a:lt1>
      <a:dk2>
        <a:srgbClr val="898B8E"/>
      </a:dk2>
      <a:lt2>
        <a:srgbClr val="E2E3E4"/>
      </a:lt2>
      <a:accent1>
        <a:srgbClr val="ED1D24"/>
      </a:accent1>
      <a:accent2>
        <a:srgbClr val="75C043"/>
      </a:accent2>
      <a:accent3>
        <a:srgbClr val="005B79"/>
      </a:accent3>
      <a:accent4>
        <a:srgbClr val="003366"/>
      </a:accent4>
      <a:accent5>
        <a:srgbClr val="0066CC"/>
      </a:accent5>
      <a:accent6>
        <a:srgbClr val="00AEF0"/>
      </a:accent6>
      <a:hlink>
        <a:srgbClr val="FFCC00"/>
      </a:hlink>
      <a:folHlink>
        <a:srgbClr val="FF99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8BB32"/>
        </a:solidFill>
        <a:ln>
          <a:noFill/>
        </a:ln>
      </a:spPr>
      <a:bodyPr rtlCol="0" anchor="ctr"/>
      <a:lstStyle>
        <a:defPPr algn="ctr">
          <a:defRPr sz="1400" dirty="0" smtClean="0">
            <a:latin typeface="Gotham Book" charset="0"/>
            <a:ea typeface="Gotham Book" charset="0"/>
            <a:cs typeface="Gotham Book"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C6B38B56-9A2C-400F-83A5-B3F6D402427D}" vid="{449BE39B-5838-4180-ABFD-FF4ED6C239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25D9C262558646B2F93D49692FCC09" ma:contentTypeVersion="14" ma:contentTypeDescription="Create a new document." ma:contentTypeScope="" ma:versionID="1452c12273eed58444eb0e91402a1521">
  <xsd:schema xmlns:xsd="http://www.w3.org/2001/XMLSchema" xmlns:xs="http://www.w3.org/2001/XMLSchema" xmlns:p="http://schemas.microsoft.com/office/2006/metadata/properties" xmlns:ns2="73f09f09-7489-4edb-a04e-8d5b8ab81cbe" xmlns:ns3="fbbcf6ee-9fbd-400c-b917-9fe3efcb3dea" targetNamespace="http://schemas.microsoft.com/office/2006/metadata/properties" ma:root="true" ma:fieldsID="cc894013611654b862bebc4fa140e8ef" ns2:_="" ns3:_="">
    <xsd:import namespace="73f09f09-7489-4edb-a04e-8d5b8ab81cbe"/>
    <xsd:import namespace="fbbcf6ee-9fbd-400c-b917-9fe3efcb3dea"/>
    <xsd:element name="properties">
      <xsd:complexType>
        <xsd:sequence>
          <xsd:element name="documentManagement">
            <xsd:complexType>
              <xsd:all>
                <xsd:element ref="ns2:MediaServiceMetadata" minOccurs="0"/>
                <xsd:element ref="ns2:MediaServiceFastMetadata" minOccurs="0"/>
                <xsd:element ref="ns2:MediaServiceDocTags" minOccurs="0"/>
                <xsd:element ref="ns2:MediaServiceObjectDetectorVersions"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f09f09-7489-4edb-a04e-8d5b8ab81c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ocTags" ma:index="10" nillable="true" ma:displayName="MediaServiceDocTags" ma:hidden="true" ma:internalName="MediaServiceDocTag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68784c8-5187-4d12-af89-ac967a81122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bcf6ee-9fbd-400c-b917-9fe3efcb3de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9647c72-d4e9-4e73-a616-30aabbba9638}" ma:internalName="TaxCatchAll" ma:showField="CatchAllData" ma:web="e903a05e-3033-4357-b864-1e9c14a957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bbcf6ee-9fbd-400c-b917-9fe3efcb3dea" xsi:nil="true"/>
    <lcf76f155ced4ddcb4097134ff3c332f xmlns="73f09f09-7489-4edb-a04e-8d5b8ab81cb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B5173C2-E4E2-4A4C-BA32-99B917294D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f09f09-7489-4edb-a04e-8d5b8ab81cbe"/>
    <ds:schemaRef ds:uri="fbbcf6ee-9fbd-400c-b917-9fe3efcb3d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3FA8B9-9D4F-4C1F-821F-219D063448FD}">
  <ds:schemaRefs>
    <ds:schemaRef ds:uri="http://schemas.microsoft.com/sharepoint/v3/contenttype/forms"/>
  </ds:schemaRefs>
</ds:datastoreItem>
</file>

<file path=customXml/itemProps3.xml><?xml version="1.0" encoding="utf-8"?>
<ds:datastoreItem xmlns:ds="http://schemas.openxmlformats.org/officeDocument/2006/customXml" ds:itemID="{D6E49A30-E837-4F88-B04B-B1118F79538C}">
  <ds:schemaRefs>
    <ds:schemaRef ds:uri="http://schemas.microsoft.com/office/2006/metadata/properties"/>
    <ds:schemaRef ds:uri="http://schemas.microsoft.com/office/infopath/2007/PartnerControls"/>
    <ds:schemaRef ds:uri="fbbcf6ee-9fbd-400c-b917-9fe3efcb3dea"/>
    <ds:schemaRef ds:uri="73f09f09-7489-4edb-a04e-8d5b8ab81cbe"/>
  </ds:schemaRefs>
</ds:datastoreItem>
</file>

<file path=docMetadata/LabelInfo.xml><?xml version="1.0" encoding="utf-8"?>
<clbl:labelList xmlns:clbl="http://schemas.microsoft.com/office/2020/mipLabelMetadata">
  <clbl:label id="{5989ece0-f90e-40bf-9c79-1a7beccdb861}" enabled="0" method="" siteId="{5989ece0-f90e-40bf-9c79-1a7beccdb861}" removed="1"/>
</clbl:labelList>
</file>

<file path=docProps/app.xml><?xml version="1.0" encoding="utf-8"?>
<Properties xmlns="http://schemas.openxmlformats.org/officeDocument/2006/extended-properties" xmlns:vt="http://schemas.openxmlformats.org/officeDocument/2006/docPropsVTypes">
  <Template>Default Theme</Template>
  <TotalTime>20348</TotalTime>
  <Words>2456</Words>
  <Application>Microsoft Office PowerPoint</Application>
  <PresentationFormat>Widescreen</PresentationFormat>
  <Paragraphs>411</Paragraphs>
  <Slides>48</Slides>
  <Notes>25</Notes>
  <HiddenSlides>1</HiddenSlides>
  <MMClips>4</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Theme1</vt:lpstr>
      <vt:lpstr>PowerPoint Presentation</vt:lpstr>
      <vt:lpstr>Directing the rider</vt:lpstr>
      <vt:lpstr>Motivating the elephant</vt:lpstr>
      <vt:lpstr>Shaping the path</vt:lpstr>
      <vt:lpstr>Simulation is…</vt:lpstr>
      <vt:lpstr>Debriefing: the real meaning of the simulation</vt:lpstr>
      <vt:lpstr>Tuckman’s model</vt:lpstr>
      <vt:lpstr>Monsters and co. video</vt:lpstr>
      <vt:lpstr>The three phases of debriefing</vt:lpstr>
      <vt:lpstr>1. REACTION</vt:lpstr>
      <vt:lpstr>Black hole of emotions: express yourself!</vt:lpstr>
      <vt:lpstr>2. KNOWLEDGE – Analyze and Apply</vt:lpstr>
      <vt:lpstr>2. KNOWDLEDGE - Talk about facts (not people)</vt:lpstr>
      <vt:lpstr>PowerPoint Presentation</vt:lpstr>
      <vt:lpstr>2. KNOWDLEDGE – Plus &amp; Delta</vt:lpstr>
      <vt:lpstr>3. SYNTHESIS </vt:lpstr>
      <vt:lpstr>3. SYNTHESIS – Action Plan </vt:lpstr>
      <vt:lpstr>It’s not just «giving feedback»… it’s having a conversation</vt:lpstr>
      <vt:lpstr>PowerPoint Presentation</vt:lpstr>
      <vt:lpstr>How to create a good debriefing environment</vt:lpstr>
      <vt:lpstr>Judgemental approach</vt:lpstr>
      <vt:lpstr>Non-Judgemental approach</vt:lpstr>
      <vt:lpstr>Good Judgemental approach</vt:lpstr>
      <vt:lpstr>PowerPoint Presentation</vt:lpstr>
      <vt:lpstr>PowerPoint Presentation</vt:lpstr>
      <vt:lpstr>PowerPoint Presentation</vt:lpstr>
      <vt:lpstr>PowerPoint Presentation</vt:lpstr>
      <vt:lpstr>PowerPoint Presentation</vt:lpstr>
      <vt:lpstr>ESOC WORKSHOP - CASES</vt:lpstr>
      <vt:lpstr>Context</vt:lpstr>
      <vt:lpstr>PowerPoint Presentation</vt:lpstr>
      <vt:lpstr>Simulation Results from the flowchart</vt:lpstr>
      <vt:lpstr>Goal of the workshop</vt:lpstr>
      <vt:lpstr>PowerPoint Presentation</vt:lpstr>
      <vt:lpstr>PowerPoint Presentation</vt:lpstr>
      <vt:lpstr>Tying it all together – the report, a not-so-perfect debriefing, and conclusions</vt:lpstr>
      <vt:lpstr>So why do we do a simulation and debriefing?</vt:lpstr>
      <vt:lpstr>What do we need to keep in mind when doing a debriefing?</vt:lpstr>
      <vt:lpstr>PowerPoint Presentation</vt:lpstr>
      <vt:lpstr>Why a debriefing isn’t always perfect and what to do?</vt:lpstr>
      <vt:lpstr>The report – key questions and structure</vt:lpstr>
      <vt:lpstr>The report – Introduction</vt:lpstr>
      <vt:lpstr>The report – Introduction</vt:lpstr>
      <vt:lpstr>The report – exposition + data</vt:lpstr>
      <vt:lpstr>The report – exposition + data</vt:lpstr>
      <vt:lpstr>The report - 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Angels Italy Steering committee</dc:title>
  <dc:creator>Spagnuolo, Lorenza</dc:creator>
  <cp:lastModifiedBy>Serra, Linda</cp:lastModifiedBy>
  <cp:revision>314</cp:revision>
  <dcterms:created xsi:type="dcterms:W3CDTF">2019-10-30T14:16:05Z</dcterms:created>
  <dcterms:modified xsi:type="dcterms:W3CDTF">2026-03-02T17:30:18Z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0x0101007E25D9C262558646B2F93D49692FCC09</vt:lpwstr>
  </property>
</Properties>
</file>